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AB76D-5B6A-41B9-B26F-3F4568893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DA2353-F238-40DC-B7D4-703686943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9E4E0-C78E-40ED-96F1-3A8EA492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F2A7A-6CFF-489F-B634-D54D2AAE4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76A3A-7EED-43E8-BBE5-7964FEF6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2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39E6-B728-41D5-BC90-93B4FF400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7A1CC-F307-44CC-8AAF-03FC67B6F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D0E05-8E7C-4DB1-B59F-92EC834D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FCB58-AD3A-4F27-863B-909E6F15E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11238-E7EE-47D7-853F-8D746F66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1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22F7F8-9CCA-41E5-957A-D541F451C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D5F63-5429-456E-AEAA-F32925793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AC2E4-D1A7-45E4-8D63-024D7DE3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DFAFE-092B-4794-BEC1-3010B2737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06730-2A4E-4624-BC42-60C8C2DDA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6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F41E5-FF64-4B75-929F-8A065810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18F02-F048-4F60-B312-1CE417C3F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35A83-24C1-433A-ABF8-A050BC0EC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91C5A-78B2-4E7E-BFD7-B236420D2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AE843-ACCB-4E84-9767-C453B15E7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3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E8D8E-F143-450C-B089-4AED68C6F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A3919-B67F-434F-B419-175B486D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75345-D440-4FB2-8AF5-9B4EFAF6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ED226-350E-4780-8771-7230738C4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9AA35-9F76-4E31-A239-C4404EE78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512A-0894-4701-A57B-95417B6F2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C8C57-900A-41D3-A66E-774E11F09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D5948-2A9D-490A-B3A2-EB9826F8F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20B70-CAC5-44A9-BBDF-8C3A06CB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49C36-91F7-4D43-B750-0440F4D6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DBDB7-19FD-4325-9263-95C3987B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3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B0E88-D846-40ED-84BC-CC523230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8923C-0C2B-4FB5-B286-E722E0067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E12482-C572-4CB8-A0C7-9E8180B15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B7D5C0-B7A5-4B29-903E-520FFC764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43C0C6-AFF2-4C6F-A3E4-B816C3BA2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98673D-E415-49C9-9D8A-FC64FD35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968910-D518-4CAE-B0CF-C95F77FE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96C687-BC31-4F7D-9364-1F4923A3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782B2-DA80-4E1A-B6A2-FE0759B62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DE72F2-F710-4082-9447-C76DAB4B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2BC962-5396-4795-A150-FE0DED7D9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E6CE1-1B3F-41B0-AEBF-2ADEAE59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0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0D9A3-01AC-4158-A453-A3206A66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F7BBF-25C6-4489-8211-FBA1CFB1F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8E946-8D44-4115-9092-0B5F8C955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1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A1C07-C7CF-4889-BE09-0BEE346AC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90B62-56DB-4EB5-8D21-F6846AD1B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26D22-0D00-4AA4-A65C-6B3CE8FD3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8E0EB-505D-44BC-B3AC-65C3E8DB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54E0F-A34F-4317-B170-CDF8DCB6A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27200-6BD5-445D-9E13-8F7B394A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5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98825-44A2-4A19-A331-69FE14C12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BE2A87-09CB-48DD-9EBB-AB7CDD95D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F6A87-3BD4-42B6-B5A1-75FFB33B0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62BC1-170D-4984-8C0F-F261CEFD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17912-DE73-4EE4-8879-FF2F00C4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14E44-974E-44C9-AE82-B0B703B8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7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7346B5-23B2-4A5C-B6A8-B7A4B9D5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96948-0208-4D4B-ADF1-EF0CD70B0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3A0FD-AE7F-4F06-B73F-9FE0F03D9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58702-2FFC-4C97-AA77-5E569D24E2C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C8F27-C943-4AFD-B81C-473D2D3AA0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0CF08-2BC7-4F7A-A275-8B778A46E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9A0C-7C53-4DF8-A24D-BD0DA2338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50C32-0455-4C71-BFCE-C0E07CD99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0900" y="477837"/>
            <a:ext cx="6985000" cy="893763"/>
          </a:xfrm>
        </p:spPr>
        <p:txBody>
          <a:bodyPr>
            <a:normAutofit fontScale="90000"/>
          </a:bodyPr>
          <a:lstStyle/>
          <a:p>
            <a:r>
              <a:rPr lang="en-US" dirty="0"/>
              <a:t>DISPUTE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028942-305E-4378-93AE-E3C60B3DCDFF}"/>
              </a:ext>
            </a:extLst>
          </p:cNvPr>
          <p:cNvSpPr txBox="1"/>
          <p:nvPr/>
        </p:nvSpPr>
        <p:spPr>
          <a:xfrm>
            <a:off x="743321" y="2074770"/>
            <a:ext cx="110963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Overview</a:t>
            </a:r>
          </a:p>
          <a:p>
            <a:r>
              <a:rPr lang="en-US" sz="2000" dirty="0"/>
              <a:t>DISPUTE – </a:t>
            </a:r>
            <a:r>
              <a:rPr lang="en-US" sz="2000" b="1" i="1" dirty="0"/>
              <a:t>D</a:t>
            </a:r>
            <a:r>
              <a:rPr lang="en-US" sz="2000" i="1" dirty="0"/>
              <a:t>iffraction </a:t>
            </a:r>
            <a:r>
              <a:rPr lang="en-US" sz="2000" b="1" i="1" dirty="0"/>
              <a:t>I</a:t>
            </a:r>
            <a:r>
              <a:rPr lang="en-US" sz="2000" i="1" dirty="0"/>
              <a:t>maging </a:t>
            </a:r>
            <a:r>
              <a:rPr lang="en-US" sz="2000" b="1" i="1" dirty="0"/>
              <a:t>S</a:t>
            </a:r>
            <a:r>
              <a:rPr lang="en-US" sz="2000" i="1" dirty="0"/>
              <a:t>can </a:t>
            </a:r>
            <a:r>
              <a:rPr lang="en-US" sz="2000" b="1" i="1" dirty="0"/>
              <a:t>P</a:t>
            </a:r>
            <a:r>
              <a:rPr lang="en-US" sz="2000" i="1" dirty="0"/>
              <a:t>osition </a:t>
            </a:r>
            <a:r>
              <a:rPr lang="en-US" sz="2000" b="1" i="1" dirty="0" err="1"/>
              <a:t>U</a:t>
            </a:r>
            <a:r>
              <a:rPr lang="en-US" sz="2000" i="1" dirty="0" err="1"/>
              <a:t>ltrasonics</a:t>
            </a:r>
            <a:r>
              <a:rPr lang="en-US" sz="2000" i="1" dirty="0"/>
              <a:t> </a:t>
            </a:r>
            <a:r>
              <a:rPr lang="en-US" sz="2000" b="1" i="1" dirty="0"/>
              <a:t>T</a:t>
            </a:r>
            <a:r>
              <a:rPr lang="en-US" sz="2000" i="1" dirty="0"/>
              <a:t>otal </a:t>
            </a:r>
            <a:r>
              <a:rPr lang="en-US" sz="2000" b="1" i="1" dirty="0"/>
              <a:t>E</a:t>
            </a:r>
            <a:r>
              <a:rPr lang="en-US" sz="2000" i="1" dirty="0"/>
              <a:t>xperiment</a:t>
            </a:r>
          </a:p>
          <a:p>
            <a:r>
              <a:rPr lang="en-US" sz="2000" dirty="0"/>
              <a:t>This program will permit you to do a variety of measurements at selected positions in your sample assembly in a predefined sequence and for a specified number of iterations.</a:t>
            </a:r>
          </a:p>
          <a:p>
            <a:endParaRPr lang="en-US" sz="2000" b="1" dirty="0"/>
          </a:p>
          <a:p>
            <a:r>
              <a:rPr lang="en-US" sz="2000" b="1" dirty="0"/>
              <a:t>Getting Started</a:t>
            </a:r>
          </a:p>
          <a:p>
            <a:r>
              <a:rPr lang="en-US" sz="2000" dirty="0"/>
              <a:t>On the desktop, find </a:t>
            </a:r>
            <a:r>
              <a:rPr lang="en-US" sz="2000" i="1" dirty="0"/>
              <a:t>Dispute7.sav </a:t>
            </a:r>
            <a:r>
              <a:rPr lang="en-US" sz="2000" dirty="0"/>
              <a:t>and drag it on top of the </a:t>
            </a:r>
            <a:r>
              <a:rPr lang="en-US" sz="2000" i="1" dirty="0"/>
              <a:t>IDL8.8 Virtual Machine </a:t>
            </a:r>
            <a:r>
              <a:rPr lang="en-US" sz="2000" dirty="0"/>
              <a:t>icon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90655A2-F33F-43DF-8C26-DB4D3E7EA40C}"/>
              </a:ext>
            </a:extLst>
          </p:cNvPr>
          <p:cNvGrpSpPr/>
          <p:nvPr/>
        </p:nvGrpSpPr>
        <p:grpSpPr>
          <a:xfrm>
            <a:off x="4118399" y="4438402"/>
            <a:ext cx="4073954" cy="2101790"/>
            <a:chOff x="3546877" y="3232210"/>
            <a:chExt cx="4073954" cy="210179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694140D-DDFC-4F37-AEED-B46E2DFBC7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6877" y="3232210"/>
              <a:ext cx="4073954" cy="2101790"/>
            </a:xfrm>
            <a:prstGeom prst="rect">
              <a:avLst/>
            </a:prstGeom>
          </p:spPr>
        </p:pic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F7A0D2E-6ED1-424C-A6B4-0E9C897004EE}"/>
                </a:ext>
              </a:extLst>
            </p:cNvPr>
            <p:cNvCxnSpPr>
              <a:cxnSpLocks/>
            </p:cNvCxnSpPr>
            <p:nvPr/>
          </p:nvCxnSpPr>
          <p:spPr>
            <a:xfrm>
              <a:off x="5138670" y="4443212"/>
              <a:ext cx="65682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8522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3D5B51-8E55-4EFE-B196-3E660A30E015}"/>
              </a:ext>
            </a:extLst>
          </p:cNvPr>
          <p:cNvSpPr txBox="1"/>
          <p:nvPr/>
        </p:nvSpPr>
        <p:spPr>
          <a:xfrm>
            <a:off x="419449" y="243281"/>
            <a:ext cx="661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2: Cell assembly with Sample, Standard and 2 foil markers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552708-9E57-4BEB-A5C1-9BAA1D97A5C4}"/>
              </a:ext>
            </a:extLst>
          </p:cNvPr>
          <p:cNvSpPr txBox="1"/>
          <p:nvPr/>
        </p:nvSpPr>
        <p:spPr>
          <a:xfrm>
            <a:off x="7516536" y="3171039"/>
            <a:ext cx="45244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Step 1. Diffraction of sample at Y=4.0, count time 10 seconds. Data saved in subfolder </a:t>
            </a:r>
            <a:r>
              <a:rPr lang="en-US" sz="1400" b="1" dirty="0"/>
              <a:t>A</a:t>
            </a:r>
            <a:r>
              <a:rPr lang="en-US" sz="1400" dirty="0"/>
              <a:t>. </a:t>
            </a:r>
            <a:r>
              <a:rPr lang="en-US" sz="1200" dirty="0"/>
              <a:t>T:\test\kentest\test1\A</a:t>
            </a:r>
          </a:p>
          <a:p>
            <a:r>
              <a:rPr lang="en-US" sz="1400" dirty="0"/>
              <a:t>Step 2. Imaging at Y=3. Image saved in main folder. T:\test\kentest\test1</a:t>
            </a:r>
            <a:endParaRPr lang="en-US" sz="1200" dirty="0"/>
          </a:p>
          <a:p>
            <a:r>
              <a:rPr lang="en-US" sz="1400" dirty="0"/>
              <a:t>Step 3. Imaging at Y=5. Image saved in main folder T:\test\kentest\test1</a:t>
            </a:r>
          </a:p>
          <a:p>
            <a:r>
              <a:rPr lang="en-US" sz="1400" dirty="0"/>
              <a:t>Step 4. Diffraction of standard at Y=4.5, Data saved in subfolder </a:t>
            </a:r>
            <a:r>
              <a:rPr lang="en-US" sz="1400" b="1" dirty="0"/>
              <a:t>B</a:t>
            </a:r>
            <a:r>
              <a:rPr lang="en-US" sz="1400" dirty="0"/>
              <a:t>. </a:t>
            </a:r>
            <a:r>
              <a:rPr lang="en-US" sz="1200" dirty="0"/>
              <a:t>T:\test\kentest\test1\B</a:t>
            </a:r>
          </a:p>
          <a:p>
            <a:r>
              <a:rPr lang="en-US" sz="1400" dirty="0"/>
              <a:t>This sequence is repeated 10 times. </a:t>
            </a:r>
            <a:r>
              <a:rPr lang="en-US" sz="1400" b="1" dirty="0"/>
              <a:t>Cyc Req </a:t>
            </a:r>
            <a:r>
              <a:rPr lang="en-US" sz="1400" dirty="0"/>
              <a:t>is 10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410932-7A0D-457C-BE6F-699302779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87" y="612613"/>
            <a:ext cx="7401749" cy="606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487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F98785-3812-4458-95B3-F45BBD580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1" y="889233"/>
            <a:ext cx="6884955" cy="56499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E9706C-8A80-4773-A960-C507814413B8}"/>
              </a:ext>
            </a:extLst>
          </p:cNvPr>
          <p:cNvSpPr txBox="1"/>
          <p:nvPr/>
        </p:nvSpPr>
        <p:spPr>
          <a:xfrm>
            <a:off x="746620" y="318782"/>
            <a:ext cx="7306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3: Cell assembly with Standard and Sample – Step scanning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7F3056-C80D-4159-979E-083DDBAA3225}"/>
              </a:ext>
            </a:extLst>
          </p:cNvPr>
          <p:cNvSpPr txBox="1"/>
          <p:nvPr/>
        </p:nvSpPr>
        <p:spPr>
          <a:xfrm>
            <a:off x="7130642" y="3101828"/>
            <a:ext cx="49662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Step 1. Diffraction of standard at Y=4.5 Data saved in subfolder </a:t>
            </a:r>
            <a:r>
              <a:rPr lang="en-US" sz="1400" b="1" dirty="0"/>
              <a:t>A</a:t>
            </a:r>
            <a:r>
              <a:rPr lang="en-US" sz="1400" dirty="0"/>
              <a:t>. T:\test\kentest\test1\A</a:t>
            </a:r>
          </a:p>
          <a:p>
            <a:r>
              <a:rPr lang="en-US" sz="1400" dirty="0"/>
              <a:t>Step 2. Imaging. Data saved in main folder T:\test\kentest\test1</a:t>
            </a:r>
          </a:p>
          <a:p>
            <a:r>
              <a:rPr lang="en-US" sz="1400" dirty="0"/>
              <a:t>Step 3. 2-d step scan of sample(Y-X) centered at X= 17.7552, Y=0.4 </a:t>
            </a:r>
          </a:p>
          <a:p>
            <a:r>
              <a:rPr lang="en-US" sz="1400" dirty="0"/>
              <a:t>5 points along Y with a width of 0.4.  3 points along X with a   width of 0.1. Scan is repeated 2 times. </a:t>
            </a:r>
            <a:r>
              <a:rPr lang="en-US" sz="1400" b="1" dirty="0"/>
              <a:t>Cycles</a:t>
            </a:r>
            <a:r>
              <a:rPr lang="en-US" sz="1400" dirty="0"/>
              <a:t>=2</a:t>
            </a:r>
          </a:p>
          <a:p>
            <a:r>
              <a:rPr lang="en-US" sz="1400" dirty="0"/>
              <a:t>Data saved in subfolder </a:t>
            </a:r>
            <a:r>
              <a:rPr lang="en-US" sz="1400" b="1" dirty="0"/>
              <a:t>B</a:t>
            </a:r>
            <a:r>
              <a:rPr lang="en-US" sz="1400" dirty="0"/>
              <a:t>. T:\test\kentest\test1\B</a:t>
            </a:r>
          </a:p>
          <a:p>
            <a:endParaRPr lang="en-US" sz="1400" dirty="0"/>
          </a:p>
          <a:p>
            <a:r>
              <a:rPr lang="en-US" sz="1400" dirty="0"/>
              <a:t>Sequence is repeated 6 times. </a:t>
            </a:r>
            <a:r>
              <a:rPr lang="en-US" sz="1400" b="1" dirty="0"/>
              <a:t>Cyc Req </a:t>
            </a:r>
            <a:r>
              <a:rPr lang="en-US" sz="1400" dirty="0"/>
              <a:t>= 6</a:t>
            </a:r>
          </a:p>
        </p:txBody>
      </p:sp>
    </p:spTree>
    <p:extLst>
      <p:ext uri="{BB962C8B-B14F-4D97-AF65-F5344CB8AC3E}">
        <p14:creationId xmlns:p14="http://schemas.microsoft.com/office/powerpoint/2010/main" val="282495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E34278-55E7-4125-AABB-2F0E848FE8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025" y="1162575"/>
            <a:ext cx="5087060" cy="30388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3CE41A-ECA6-4111-A340-CD42C9CE2254}"/>
              </a:ext>
            </a:extLst>
          </p:cNvPr>
          <p:cNvSpPr txBox="1"/>
          <p:nvPr/>
        </p:nvSpPr>
        <p:spPr>
          <a:xfrm>
            <a:off x="989575" y="1906074"/>
            <a:ext cx="3775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the IDL Virtual Machine opens</a:t>
            </a:r>
          </a:p>
          <a:p>
            <a:r>
              <a:rPr lang="en-US" dirty="0"/>
              <a:t>Click </a:t>
            </a:r>
            <a:r>
              <a:rPr lang="en-US" b="1" dirty="0" err="1"/>
              <a:t>Click</a:t>
            </a:r>
            <a:r>
              <a:rPr lang="en-US" b="1" dirty="0"/>
              <a:t> to Continue</a:t>
            </a:r>
          </a:p>
          <a:p>
            <a:endParaRPr lang="en-US" b="1" dirty="0"/>
          </a:p>
          <a:p>
            <a:r>
              <a:rPr lang="en-US" dirty="0"/>
              <a:t>Wait for Dispute7 to start and get</a:t>
            </a:r>
          </a:p>
          <a:p>
            <a:r>
              <a:rPr lang="en-US" dirty="0"/>
              <a:t>Initialized. Be patient! This may take a few minutes. You will then see the following window.</a:t>
            </a:r>
          </a:p>
        </p:txBody>
      </p:sp>
    </p:spTree>
    <p:extLst>
      <p:ext uri="{BB962C8B-B14F-4D97-AF65-F5344CB8AC3E}">
        <p14:creationId xmlns:p14="http://schemas.microsoft.com/office/powerpoint/2010/main" val="256705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CC1A41-CF05-4B7D-9B0E-4CE68A19BAB2}"/>
              </a:ext>
            </a:extLst>
          </p:cNvPr>
          <p:cNvSpPr txBox="1"/>
          <p:nvPr/>
        </p:nvSpPr>
        <p:spPr>
          <a:xfrm>
            <a:off x="215758" y="859857"/>
            <a:ext cx="32024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Do not proceed until you see the message:</a:t>
            </a:r>
          </a:p>
          <a:p>
            <a:r>
              <a:rPr lang="en-US" sz="1400" b="1" dirty="0"/>
              <a:t>Initialization complete. Ready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2D083C-14C8-4F06-8D06-502D8BE8E30C}"/>
              </a:ext>
            </a:extLst>
          </p:cNvPr>
          <p:cNvSpPr txBox="1"/>
          <p:nvPr/>
        </p:nvSpPr>
        <p:spPr>
          <a:xfrm>
            <a:off x="157034" y="1773856"/>
            <a:ext cx="320249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You may see some error messages if some of the equipment has not be turned on or is malfunctioning. If no ultrasonic measurements are planned you may see:</a:t>
            </a:r>
          </a:p>
          <a:p>
            <a:r>
              <a:rPr lang="en-US" sz="1400" b="1" dirty="0"/>
              <a:t>There is a problem with the </a:t>
            </a:r>
            <a:r>
              <a:rPr lang="en-US" sz="1400" b="1" dirty="0" err="1"/>
              <a:t>Ztec</a:t>
            </a:r>
            <a:r>
              <a:rPr lang="en-US" sz="1400" b="1" dirty="0"/>
              <a:t> scope</a:t>
            </a:r>
          </a:p>
          <a:p>
            <a:endParaRPr lang="en-US" sz="1400" b="1" dirty="0"/>
          </a:p>
          <a:p>
            <a:r>
              <a:rPr lang="en-US" sz="1400" b="1" dirty="0"/>
              <a:t>START  </a:t>
            </a:r>
            <a:r>
              <a:rPr lang="en-US" sz="1400" dirty="0" err="1"/>
              <a:t>Start</a:t>
            </a:r>
            <a:r>
              <a:rPr lang="en-US" sz="1400" dirty="0"/>
              <a:t> the data collection process</a:t>
            </a:r>
          </a:p>
          <a:p>
            <a:r>
              <a:rPr lang="en-US" sz="1400" dirty="0"/>
              <a:t>              Always do a </a:t>
            </a:r>
            <a:r>
              <a:rPr lang="en-US" sz="1400" b="1" dirty="0"/>
              <a:t>Check Input </a:t>
            </a:r>
            <a:r>
              <a:rPr lang="en-US" sz="1400" dirty="0"/>
              <a:t>before                         starting.</a:t>
            </a:r>
          </a:p>
          <a:p>
            <a:r>
              <a:rPr lang="en-US" sz="1400" b="1" dirty="0"/>
              <a:t>STOP</a:t>
            </a:r>
            <a:r>
              <a:rPr lang="en-US" sz="1400" dirty="0"/>
              <a:t>    </a:t>
            </a:r>
            <a:r>
              <a:rPr lang="en-US" sz="1400" dirty="0" err="1"/>
              <a:t>Stop</a:t>
            </a:r>
            <a:r>
              <a:rPr lang="en-US" sz="1400" dirty="0"/>
              <a:t> the data collection at the            end of a cycle.</a:t>
            </a:r>
          </a:p>
          <a:p>
            <a:r>
              <a:rPr lang="en-US" sz="1400" b="1" dirty="0"/>
              <a:t>ABORT</a:t>
            </a:r>
            <a:r>
              <a:rPr lang="en-US" sz="1400" dirty="0"/>
              <a:t> Stop the data collection abruptly.</a:t>
            </a:r>
          </a:p>
          <a:p>
            <a:endParaRPr lang="en-US" sz="1400" b="1" dirty="0"/>
          </a:p>
          <a:p>
            <a:r>
              <a:rPr lang="en-US" sz="1400" dirty="0"/>
              <a:t>Note</a:t>
            </a:r>
            <a:r>
              <a:rPr lang="en-US" sz="1400" b="1" dirty="0"/>
              <a:t>: </a:t>
            </a:r>
            <a:r>
              <a:rPr lang="en-US" sz="1400" dirty="0"/>
              <a:t>Fields with a white background can be edited, fields with a grey background cannot be edited except for dropdown menus.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D1A3684-EA6D-4E17-9751-FA7DBCFFF482}"/>
              </a:ext>
            </a:extLst>
          </p:cNvPr>
          <p:cNvGrpSpPr/>
          <p:nvPr/>
        </p:nvGrpSpPr>
        <p:grpSpPr>
          <a:xfrm>
            <a:off x="3418251" y="422865"/>
            <a:ext cx="8773749" cy="6192114"/>
            <a:chOff x="3418251" y="548700"/>
            <a:chExt cx="8773749" cy="619211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3EF8576-D9D9-428A-8B27-B534EEC49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251" y="548700"/>
              <a:ext cx="8773749" cy="6192114"/>
            </a:xfrm>
            <a:prstGeom prst="rect">
              <a:avLst/>
            </a:prstGeom>
          </p:spPr>
        </p:pic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8453355-585B-430C-AED7-1EC09B20D280}"/>
                </a:ext>
              </a:extLst>
            </p:cNvPr>
            <p:cNvSpPr/>
            <p:nvPr/>
          </p:nvSpPr>
          <p:spPr>
            <a:xfrm>
              <a:off x="4027470" y="1520575"/>
              <a:ext cx="1376737" cy="21441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C1183D82-1336-4129-A9AA-22534EAAEC2A}"/>
                </a:ext>
              </a:extLst>
            </p:cNvPr>
            <p:cNvSpPr/>
            <p:nvPr/>
          </p:nvSpPr>
          <p:spPr>
            <a:xfrm>
              <a:off x="4161034" y="1941816"/>
              <a:ext cx="1818526" cy="164386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744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50D7BB-6F9A-4C73-A138-8EC13162DD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773" y="253476"/>
            <a:ext cx="5258534" cy="27953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AE76D6-08E1-4CC0-8595-FF9998490610}"/>
              </a:ext>
            </a:extLst>
          </p:cNvPr>
          <p:cNvSpPr txBox="1"/>
          <p:nvPr/>
        </p:nvSpPr>
        <p:spPr>
          <a:xfrm>
            <a:off x="647273" y="488064"/>
            <a:ext cx="55891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Operational Information Fields</a:t>
            </a:r>
          </a:p>
          <a:p>
            <a:endParaRPr lang="en-US" b="1" dirty="0"/>
          </a:p>
          <a:p>
            <a:r>
              <a:rPr lang="en-US" dirty="0"/>
              <a:t>General Status </a:t>
            </a:r>
          </a:p>
          <a:p>
            <a:endParaRPr lang="en-US" dirty="0"/>
          </a:p>
          <a:p>
            <a:r>
              <a:rPr lang="en-US" dirty="0"/>
              <a:t>Errors and Warnings</a:t>
            </a:r>
          </a:p>
          <a:p>
            <a:r>
              <a:rPr lang="en-US" dirty="0"/>
              <a:t>Name for the </a:t>
            </a:r>
            <a:r>
              <a:rPr lang="en-US" b="1" dirty="0"/>
              <a:t>Next</a:t>
            </a:r>
            <a:r>
              <a:rPr lang="en-US" dirty="0"/>
              <a:t> diffraction pattern</a:t>
            </a:r>
          </a:p>
          <a:p>
            <a:r>
              <a:rPr lang="en-US" dirty="0"/>
              <a:t>Name of the </a:t>
            </a:r>
            <a:r>
              <a:rPr lang="en-US" b="1" dirty="0"/>
              <a:t>Last</a:t>
            </a:r>
            <a:r>
              <a:rPr lang="en-US" dirty="0"/>
              <a:t> Image file collected</a:t>
            </a:r>
          </a:p>
          <a:p>
            <a:r>
              <a:rPr lang="en-US" dirty="0"/>
              <a:t>Name of the </a:t>
            </a:r>
            <a:r>
              <a:rPr lang="en-US" b="1" dirty="0"/>
              <a:t>Next</a:t>
            </a:r>
            <a:r>
              <a:rPr lang="en-US" dirty="0"/>
              <a:t> ultrasonic wave file</a:t>
            </a:r>
          </a:p>
          <a:p>
            <a:endParaRPr lang="en-US" dirty="0"/>
          </a:p>
          <a:p>
            <a:r>
              <a:rPr lang="en-US" sz="1600" dirty="0"/>
              <a:t>The name fields can not be changed with DISPUTE.</a:t>
            </a:r>
          </a:p>
          <a:p>
            <a:r>
              <a:rPr lang="en-US" sz="1600" dirty="0"/>
              <a:t>See the next slide for changing file names.</a:t>
            </a:r>
          </a:p>
          <a:p>
            <a:r>
              <a:rPr lang="en-US" sz="1600" dirty="0"/>
              <a:t>The Status and Error fields can be cleared with the </a:t>
            </a:r>
            <a:r>
              <a:rPr lang="en-US" sz="1600" b="1" dirty="0"/>
              <a:t>Tools</a:t>
            </a:r>
            <a:r>
              <a:rPr lang="en-US" sz="1600" dirty="0"/>
              <a:t> menu.</a:t>
            </a:r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17FD9B5-33A4-41D1-AE35-8EA14A78B59A}"/>
              </a:ext>
            </a:extLst>
          </p:cNvPr>
          <p:cNvGrpSpPr/>
          <p:nvPr/>
        </p:nvGrpSpPr>
        <p:grpSpPr>
          <a:xfrm>
            <a:off x="1624877" y="4335270"/>
            <a:ext cx="2962688" cy="1543265"/>
            <a:chOff x="1707071" y="4061106"/>
            <a:chExt cx="2962688" cy="154326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5D3BDE7-E02B-41BD-80A8-81E15FAAD1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7071" y="4061106"/>
              <a:ext cx="2962688" cy="1543265"/>
            </a:xfrm>
            <a:prstGeom prst="rect">
              <a:avLst/>
            </a:prstGeom>
          </p:spPr>
        </p:pic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6AA3CC9-FD80-4A83-9C63-14FE102D335B}"/>
                </a:ext>
              </a:extLst>
            </p:cNvPr>
            <p:cNvSpPr/>
            <p:nvPr/>
          </p:nvSpPr>
          <p:spPr>
            <a:xfrm>
              <a:off x="2517168" y="4832739"/>
              <a:ext cx="883578" cy="177230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BA4ABF55-80B2-416C-9035-FBFE325CC0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102" y="3511733"/>
            <a:ext cx="4991797" cy="2238687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7182C3-6CBE-4B2D-A704-B6A7F4388E82}"/>
              </a:ext>
            </a:extLst>
          </p:cNvPr>
          <p:cNvCxnSpPr>
            <a:cxnSpLocks/>
          </p:cNvCxnSpPr>
          <p:nvPr/>
        </p:nvCxnSpPr>
        <p:spPr>
          <a:xfrm flipV="1">
            <a:off x="5208998" y="4832738"/>
            <a:ext cx="7397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76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2E0A8A-50AD-406E-ABA1-975FF071F7F4}"/>
              </a:ext>
            </a:extLst>
          </p:cNvPr>
          <p:cNvSpPr txBox="1"/>
          <p:nvPr/>
        </p:nvSpPr>
        <p:spPr>
          <a:xfrm>
            <a:off x="3544584" y="502896"/>
            <a:ext cx="4428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Changing Filenames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388FC7-02FA-4C4C-84BB-4968666DAE09}"/>
              </a:ext>
            </a:extLst>
          </p:cNvPr>
          <p:cNvSpPr txBox="1"/>
          <p:nvPr/>
        </p:nvSpPr>
        <p:spPr>
          <a:xfrm>
            <a:off x="534255" y="1263721"/>
            <a:ext cx="114145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Diffraction filename.  Edit the file </a:t>
            </a:r>
            <a:r>
              <a:rPr lang="en-US" i="1" dirty="0"/>
              <a:t>Lastfilewritten.txt </a:t>
            </a:r>
            <a:r>
              <a:rPr lang="en-US" dirty="0"/>
              <a:t>located on the T: drive and change the name.</a:t>
            </a:r>
          </a:p>
          <a:p>
            <a:r>
              <a:rPr lang="en-US" dirty="0"/>
              <a:t>       T:\Silica\Quartz\SiO2_71\SIO2_71_0000.med   </a:t>
            </a:r>
            <a:r>
              <a:rPr lang="en-US" dirty="0">
                <a:sym typeface="Wingdings" panose="05000000000000000000" pitchFamily="2" charset="2"/>
              </a:rPr>
              <a:t> T:\test\kentest\test1\kjb01_0001.med</a:t>
            </a:r>
          </a:p>
          <a:p>
            <a:r>
              <a:rPr lang="en-US" dirty="0">
                <a:sym typeface="Wingdings" panose="05000000000000000000" pitchFamily="2" charset="2"/>
              </a:rPr>
              <a:t>        Click on </a:t>
            </a:r>
            <a:r>
              <a:rPr lang="en-US" b="1" dirty="0">
                <a:sym typeface="Wingdings" panose="05000000000000000000" pitchFamily="2" charset="2"/>
              </a:rPr>
              <a:t>Check Input. </a:t>
            </a:r>
            <a:r>
              <a:rPr lang="en-US" dirty="0">
                <a:sym typeface="Wingdings" panose="05000000000000000000" pitchFamily="2" charset="2"/>
              </a:rPr>
              <a:t>The next file will be kjb01_0002.med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AutoNum type="arabicPeriod" startAt="2"/>
            </a:pPr>
            <a:r>
              <a:rPr lang="en-US" dirty="0"/>
              <a:t>Image Filename.  Change the name of the file in the appropriate MEDM window and click </a:t>
            </a:r>
            <a:r>
              <a:rPr lang="en-US" b="1" dirty="0"/>
              <a:t>Check Input</a:t>
            </a:r>
            <a:r>
              <a:rPr lang="en-US" dirty="0"/>
              <a:t>.</a:t>
            </a:r>
          </a:p>
          <a:p>
            <a:pPr marL="342900" indent="-342900">
              <a:buAutoNum type="arabicPeriod" startAt="2"/>
            </a:pPr>
            <a:endParaRPr lang="en-US" dirty="0"/>
          </a:p>
          <a:p>
            <a:pPr marL="342900" indent="-342900">
              <a:buFontTx/>
              <a:buAutoNum type="arabicPeriod" startAt="2"/>
            </a:pPr>
            <a:r>
              <a:rPr lang="en-US" dirty="0"/>
              <a:t>U-Filename.  Edit the file </a:t>
            </a:r>
            <a:r>
              <a:rPr lang="en-US" i="1" dirty="0"/>
              <a:t>Lastwavefilewritten.txt </a:t>
            </a:r>
            <a:r>
              <a:rPr lang="en-US" dirty="0"/>
              <a:t>located on the T: drive and change the name.  Click </a:t>
            </a:r>
            <a:r>
              <a:rPr lang="en-US" b="1" dirty="0"/>
              <a:t>Check Input</a:t>
            </a:r>
            <a:r>
              <a:rPr lang="en-US" dirty="0"/>
              <a:t>.</a:t>
            </a:r>
          </a:p>
          <a:p>
            <a:pPr marL="342900" indent="-342900">
              <a:buAutoNum type="arabicPeriod" startAt="2"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4CAF82-81A6-4116-BF58-73F67F5185F9}"/>
              </a:ext>
            </a:extLst>
          </p:cNvPr>
          <p:cNvGrpSpPr/>
          <p:nvPr/>
        </p:nvGrpSpPr>
        <p:grpSpPr>
          <a:xfrm>
            <a:off x="6603200" y="1927868"/>
            <a:ext cx="2905530" cy="495369"/>
            <a:chOff x="6685394" y="2143625"/>
            <a:chExt cx="2905530" cy="49536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3488BCC-A19E-44D8-8BA2-F54175F84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394" y="2143625"/>
              <a:ext cx="2905530" cy="495369"/>
            </a:xfrm>
            <a:prstGeom prst="rect">
              <a:avLst/>
            </a:prstGeom>
          </p:spPr>
        </p:pic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E49E3C05-7E81-40F4-8419-067631664CCF}"/>
                </a:ext>
              </a:extLst>
            </p:cNvPr>
            <p:cNvSpPr/>
            <p:nvPr/>
          </p:nvSpPr>
          <p:spPr>
            <a:xfrm>
              <a:off x="7654247" y="2311685"/>
              <a:ext cx="1936677" cy="226032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321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8AD65F-2724-4F34-B67C-F45679F108FA}"/>
              </a:ext>
            </a:extLst>
          </p:cNvPr>
          <p:cNvSpPr txBox="1"/>
          <p:nvPr/>
        </p:nvSpPr>
        <p:spPr>
          <a:xfrm>
            <a:off x="1078787" y="595901"/>
            <a:ext cx="8887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the </a:t>
            </a:r>
            <a:r>
              <a:rPr lang="en-US" dirty="0" err="1"/>
              <a:t>ultrasonics</a:t>
            </a:r>
            <a:r>
              <a:rPr lang="en-US" dirty="0"/>
              <a:t> apparatus is not being used, you can turn off checking that equipment.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7A5C48-6476-41F7-A202-FFAEBBD21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633" y="3682264"/>
            <a:ext cx="5458587" cy="17814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8FB8E2-667E-4548-8863-FAF8F2C2724F}"/>
              </a:ext>
            </a:extLst>
          </p:cNvPr>
          <p:cNvSpPr txBox="1"/>
          <p:nvPr/>
        </p:nvSpPr>
        <p:spPr>
          <a:xfrm>
            <a:off x="1243173" y="1054762"/>
            <a:ext cx="2280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U-checks are 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6B94E5C-78A5-4D27-93B7-56C7E6A28DDE}"/>
              </a:ext>
            </a:extLst>
          </p:cNvPr>
          <p:cNvGrpSpPr/>
          <p:nvPr/>
        </p:nvGrpSpPr>
        <p:grpSpPr>
          <a:xfrm>
            <a:off x="1078787" y="1499103"/>
            <a:ext cx="5306165" cy="1743318"/>
            <a:chOff x="1078787" y="1499103"/>
            <a:chExt cx="5306165" cy="174331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6601405-B518-4056-BAA2-F3E2FC13C8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8787" y="1499103"/>
              <a:ext cx="5306165" cy="1743318"/>
            </a:xfrm>
            <a:prstGeom prst="rect">
              <a:avLst/>
            </a:prstGeom>
          </p:spPr>
        </p:pic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DCE7938-71ED-42DD-8967-9EF2378F2F01}"/>
                </a:ext>
              </a:extLst>
            </p:cNvPr>
            <p:cNvSpPr/>
            <p:nvPr/>
          </p:nvSpPr>
          <p:spPr>
            <a:xfrm>
              <a:off x="2208944" y="2681555"/>
              <a:ext cx="1828800" cy="205483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64E9BF8-14EF-4D5A-ADDA-0FF8353EDD05}"/>
              </a:ext>
            </a:extLst>
          </p:cNvPr>
          <p:cNvGrpSpPr/>
          <p:nvPr/>
        </p:nvGrpSpPr>
        <p:grpSpPr>
          <a:xfrm>
            <a:off x="530048" y="3742949"/>
            <a:ext cx="3953427" cy="1848108"/>
            <a:chOff x="1146630" y="3648922"/>
            <a:chExt cx="3953427" cy="1848108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75F2EDD-8C55-4EF1-A889-BFAABDAC30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6630" y="3648922"/>
              <a:ext cx="3953427" cy="1848108"/>
            </a:xfrm>
            <a:prstGeom prst="rect">
              <a:avLst/>
            </a:prstGeom>
          </p:spPr>
        </p:pic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932968C5-75C4-4260-90CC-61DF0C5C8F9E}"/>
                </a:ext>
              </a:extLst>
            </p:cNvPr>
            <p:cNvSpPr/>
            <p:nvPr/>
          </p:nvSpPr>
          <p:spPr>
            <a:xfrm>
              <a:off x="3390472" y="4667003"/>
              <a:ext cx="780836" cy="254318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B1109D-136A-453D-A6F5-0EE1C9EFBBBC}"/>
              </a:ext>
            </a:extLst>
          </p:cNvPr>
          <p:cNvCxnSpPr>
            <a:cxnSpLocks/>
          </p:cNvCxnSpPr>
          <p:nvPr/>
        </p:nvCxnSpPr>
        <p:spPr>
          <a:xfrm>
            <a:off x="5111393" y="4995776"/>
            <a:ext cx="12735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F6DCBF9-DD68-4B58-A2F1-6CAD0CCD58E8}"/>
              </a:ext>
            </a:extLst>
          </p:cNvPr>
          <p:cNvSpPr txBox="1"/>
          <p:nvPr/>
        </p:nvSpPr>
        <p:spPr>
          <a:xfrm>
            <a:off x="7520683" y="3246248"/>
            <a:ext cx="244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U-checks off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41FFD51-2E26-407E-888F-1C77D19FF8EE}"/>
              </a:ext>
            </a:extLst>
          </p:cNvPr>
          <p:cNvSpPr txBox="1"/>
          <p:nvPr/>
        </p:nvSpPr>
        <p:spPr>
          <a:xfrm>
            <a:off x="4719156" y="4096069"/>
            <a:ext cx="1849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messages</a:t>
            </a:r>
          </a:p>
          <a:p>
            <a:r>
              <a:rPr lang="en-US" dirty="0"/>
              <a:t>Check Input</a:t>
            </a:r>
          </a:p>
        </p:txBody>
      </p:sp>
    </p:spTree>
    <p:extLst>
      <p:ext uri="{BB962C8B-B14F-4D97-AF65-F5344CB8AC3E}">
        <p14:creationId xmlns:p14="http://schemas.microsoft.com/office/powerpoint/2010/main" val="1287746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0EB975-4846-4836-AF52-A3DDFCB6B36C}"/>
              </a:ext>
            </a:extLst>
          </p:cNvPr>
          <p:cNvSpPr txBox="1"/>
          <p:nvPr/>
        </p:nvSpPr>
        <p:spPr>
          <a:xfrm>
            <a:off x="4376791" y="226032"/>
            <a:ext cx="322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Data Collection Parameters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BAF270-5058-4AC5-8F67-EFAF914A534A}"/>
              </a:ext>
            </a:extLst>
          </p:cNvPr>
          <p:cNvSpPr txBox="1"/>
          <p:nvPr/>
        </p:nvSpPr>
        <p:spPr>
          <a:xfrm>
            <a:off x="2794570" y="605638"/>
            <a:ext cx="66371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/>
              <a:t>Preset Time 1.  Count time in seconds for procedure </a:t>
            </a:r>
            <a:r>
              <a:rPr lang="en-US" sz="1600" b="1" dirty="0"/>
              <a:t>Diffraction</a:t>
            </a:r>
          </a:p>
          <a:p>
            <a:pPr marL="342900" indent="-342900">
              <a:buFontTx/>
              <a:buAutoNum type="arabicPeriod"/>
            </a:pPr>
            <a:r>
              <a:rPr lang="en-US" sz="1600" dirty="0"/>
              <a:t>Preset Time 2.  Count time in seconds for procedure </a:t>
            </a:r>
            <a:r>
              <a:rPr lang="en-US" sz="1600" b="1" dirty="0"/>
              <a:t>Diffraction 2</a:t>
            </a:r>
          </a:p>
          <a:p>
            <a:pPr marL="342900" indent="-342900">
              <a:buAutoNum type="arabicPeriod"/>
            </a:pPr>
            <a:r>
              <a:rPr lang="en-US" sz="1600" dirty="0"/>
              <a:t>Slit X Opened.  Position defined as Slit X opened</a:t>
            </a:r>
          </a:p>
          <a:p>
            <a:pPr marL="342900" indent="-342900">
              <a:buAutoNum type="arabicPeriod"/>
            </a:pPr>
            <a:r>
              <a:rPr lang="en-US" sz="1600" dirty="0"/>
              <a:t>Slit X Closed.  Position defined as Slit X closed.  Does not have to be 0.0</a:t>
            </a:r>
          </a:p>
          <a:p>
            <a:pPr marL="342900" indent="-342900">
              <a:buAutoNum type="arabicPeriod"/>
            </a:pPr>
            <a:r>
              <a:rPr lang="en-US" sz="1600" dirty="0"/>
              <a:t>Slit Y Opened.  Position defined as Slit Y opened</a:t>
            </a:r>
          </a:p>
          <a:p>
            <a:pPr marL="342900" indent="-342900">
              <a:buAutoNum type="arabicPeriod"/>
            </a:pPr>
            <a:r>
              <a:rPr lang="en-US" sz="1600" dirty="0"/>
              <a:t>Slit X Closed.  Position defined as Slit Y closed.  Does not have to be 0.0</a:t>
            </a:r>
          </a:p>
          <a:p>
            <a:pPr marL="342900" indent="-342900">
              <a:buAutoNum type="arabicPeriod"/>
            </a:pPr>
            <a:r>
              <a:rPr lang="en-US" sz="1600" dirty="0"/>
              <a:t>Three S-wave and P-wave Frequencies, Acquisition counts and wait times can be defined.</a:t>
            </a:r>
          </a:p>
          <a:p>
            <a:pPr marL="342900" indent="-342900">
              <a:buAutoNum type="arabicPeriod"/>
            </a:pPr>
            <a:r>
              <a:rPr lang="en-US" sz="1600" dirty="0"/>
              <a:t>AcqCount1/2/3. Number of </a:t>
            </a:r>
            <a:r>
              <a:rPr lang="en-US" sz="1600" dirty="0" err="1"/>
              <a:t>Udata</a:t>
            </a:r>
            <a:r>
              <a:rPr lang="en-US" sz="1600" dirty="0"/>
              <a:t> waveforms to acquire and process. Default is Average.</a:t>
            </a:r>
          </a:p>
          <a:p>
            <a:pPr marL="342900" indent="-342900">
              <a:buAutoNum type="arabicPeriod"/>
            </a:pPr>
            <a:r>
              <a:rPr lang="en-US" sz="1600" dirty="0"/>
              <a:t>Wait1/2/3. Time to wait(sec) after initiating a </a:t>
            </a:r>
            <a:r>
              <a:rPr lang="en-US" sz="1600" dirty="0" err="1"/>
              <a:t>Udata</a:t>
            </a:r>
            <a:r>
              <a:rPr lang="en-US" sz="1600" dirty="0"/>
              <a:t> acquisition. Default values are associated with Acqcount1/2/3 but can be manually edited.</a:t>
            </a:r>
          </a:p>
          <a:p>
            <a:pPr marL="342900" indent="-342900">
              <a:buAutoNum type="arabicPeriod"/>
            </a:pPr>
            <a:r>
              <a:rPr lang="en-US" sz="1600" dirty="0"/>
              <a:t>Two sets of </a:t>
            </a:r>
            <a:r>
              <a:rPr lang="en-US" sz="1600" i="1" dirty="0"/>
              <a:t>U-bits </a:t>
            </a:r>
            <a:r>
              <a:rPr lang="en-US" sz="1600" dirty="0"/>
              <a:t>can be set. </a:t>
            </a:r>
            <a:r>
              <a:rPr lang="en-US" sz="1600" dirty="0" err="1"/>
              <a:t>Ubits</a:t>
            </a:r>
            <a:r>
              <a:rPr lang="en-US" sz="1600" dirty="0"/>
              <a:t> define 6 bits labeled 0 to 5 to form a binary number.</a:t>
            </a:r>
          </a:p>
          <a:p>
            <a:r>
              <a:rPr lang="en-US" sz="1600" dirty="0"/>
              <a:t>        Examples: Value of 3 sets bits 0 and 1, value of 12 sets bits 2 and 3</a:t>
            </a:r>
          </a:p>
          <a:p>
            <a:r>
              <a:rPr lang="en-US" sz="1600" dirty="0"/>
              <a:t>11.  Flag 1 is used when doing diffraction and </a:t>
            </a:r>
            <a:r>
              <a:rPr lang="en-US" sz="1600" dirty="0" err="1"/>
              <a:t>Udata</a:t>
            </a:r>
            <a:r>
              <a:rPr lang="en-US" sz="1600" dirty="0"/>
              <a:t>.</a:t>
            </a:r>
          </a:p>
          <a:p>
            <a:r>
              <a:rPr lang="en-US" sz="1600" dirty="0"/>
              <a:t>        Flag1=0, let diffraction finish after </a:t>
            </a:r>
            <a:r>
              <a:rPr lang="en-US" sz="1600" dirty="0" err="1"/>
              <a:t>Udata</a:t>
            </a:r>
            <a:r>
              <a:rPr lang="en-US" sz="1600" dirty="0"/>
              <a:t> finished.</a:t>
            </a:r>
          </a:p>
          <a:p>
            <a:r>
              <a:rPr lang="en-US" sz="1600" dirty="0"/>
              <a:t>        Flag1=1, terminate diffraction when </a:t>
            </a:r>
            <a:r>
              <a:rPr lang="en-US" sz="1600" dirty="0" err="1"/>
              <a:t>Udata</a:t>
            </a:r>
            <a:r>
              <a:rPr lang="en-US" sz="1600" dirty="0"/>
              <a:t>  is completed.</a:t>
            </a:r>
          </a:p>
          <a:p>
            <a:pPr marL="342900" indent="-342900">
              <a:buAutoNum type="arabicPeriod" startAt="12"/>
            </a:pPr>
            <a:r>
              <a:rPr lang="en-US" sz="1600" dirty="0"/>
              <a:t>Delay time.  Time in seconds for procedure </a:t>
            </a:r>
            <a:r>
              <a:rPr lang="en-US" sz="1600" b="1" dirty="0"/>
              <a:t>Delay</a:t>
            </a:r>
            <a:r>
              <a:rPr lang="en-US" sz="1600" dirty="0"/>
              <a:t>.</a:t>
            </a:r>
          </a:p>
          <a:p>
            <a:pPr marL="342900" indent="-342900">
              <a:buAutoNum type="arabicPeriod" startAt="12"/>
            </a:pPr>
            <a:r>
              <a:rPr lang="en-US" sz="1600" dirty="0"/>
              <a:t>The ‘Additional Step Scanning Parameters’ work in conjunction with  X Range and Y Range for use with the three </a:t>
            </a:r>
            <a:r>
              <a:rPr lang="en-US" sz="1600" b="1" dirty="0"/>
              <a:t>Step Scan </a:t>
            </a:r>
            <a:r>
              <a:rPr lang="en-US" sz="1600" dirty="0"/>
              <a:t>procedures.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A171E34-5757-42B1-A042-DBC6FD40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87012"/>
              </p:ext>
            </p:extLst>
          </p:nvPr>
        </p:nvGraphicFramePr>
        <p:xfrm>
          <a:off x="9519394" y="1493175"/>
          <a:ext cx="2672606" cy="2729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705">
                  <a:extLst>
                    <a:ext uri="{9D8B030D-6E8A-4147-A177-3AD203B41FA5}">
                      <a16:colId xmlns:a16="http://schemas.microsoft.com/office/drawing/2014/main" val="63786052"/>
                    </a:ext>
                  </a:extLst>
                </a:gridCol>
                <a:gridCol w="575353">
                  <a:extLst>
                    <a:ext uri="{9D8B030D-6E8A-4147-A177-3AD203B41FA5}">
                      <a16:colId xmlns:a16="http://schemas.microsoft.com/office/drawing/2014/main" val="1774219434"/>
                    </a:ext>
                  </a:extLst>
                </a:gridCol>
                <a:gridCol w="893851">
                  <a:extLst>
                    <a:ext uri="{9D8B030D-6E8A-4147-A177-3AD203B41FA5}">
                      <a16:colId xmlns:a16="http://schemas.microsoft.com/office/drawing/2014/main" val="1296625846"/>
                    </a:ext>
                  </a:extLst>
                </a:gridCol>
                <a:gridCol w="650697">
                  <a:extLst>
                    <a:ext uri="{9D8B030D-6E8A-4147-A177-3AD203B41FA5}">
                      <a16:colId xmlns:a16="http://schemas.microsoft.com/office/drawing/2014/main" val="2339663735"/>
                    </a:ext>
                  </a:extLst>
                </a:gridCol>
              </a:tblGrid>
              <a:tr h="521365">
                <a:tc>
                  <a:txBody>
                    <a:bodyPr/>
                    <a:lstStyle/>
                    <a:p>
                      <a:r>
                        <a:rPr lang="en-US" sz="1400" dirty="0" err="1"/>
                        <a:t>Ubit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Acqcount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068913"/>
                  </a:ext>
                </a:extLst>
              </a:tr>
              <a:tr h="368023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690377"/>
                  </a:ext>
                </a:extLst>
              </a:tr>
              <a:tr h="368023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817530"/>
                  </a:ext>
                </a:extLst>
              </a:tr>
              <a:tr h="368023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0011"/>
                  </a:ext>
                </a:extLst>
              </a:tr>
              <a:tr h="368023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76642"/>
                  </a:ext>
                </a:extLst>
              </a:tr>
              <a:tr h="368023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736893"/>
                  </a:ext>
                </a:extLst>
              </a:tr>
              <a:tr h="368023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423321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A4FAFE06-6EDB-4F36-BCFC-442ACB7F2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61" y="605638"/>
            <a:ext cx="2476846" cy="553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94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56B912-B01C-4A30-B383-40476E0A4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156" y="1691605"/>
            <a:ext cx="5925377" cy="46679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4740D29-FEEF-4404-B193-F12832DB505D}"/>
              </a:ext>
            </a:extLst>
          </p:cNvPr>
          <p:cNvSpPr txBox="1"/>
          <p:nvPr/>
        </p:nvSpPr>
        <p:spPr>
          <a:xfrm>
            <a:off x="1734155" y="227936"/>
            <a:ext cx="592537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Measurement Selections</a:t>
            </a:r>
          </a:p>
          <a:p>
            <a:r>
              <a:rPr lang="en-US" sz="1400" dirty="0"/>
              <a:t>A sequence of up to 14 positions can be selected to perform 1 of 16 measurements. The sequence terminates at the first </a:t>
            </a:r>
            <a:r>
              <a:rPr lang="en-US" sz="1400" b="1" dirty="0"/>
              <a:t>End </a:t>
            </a:r>
            <a:r>
              <a:rPr lang="en-US" sz="1400" dirty="0"/>
              <a:t>measurement.</a:t>
            </a:r>
          </a:p>
          <a:p>
            <a:r>
              <a:rPr lang="en-US" sz="1400" dirty="0"/>
              <a:t>The sequence repeats </a:t>
            </a:r>
            <a:r>
              <a:rPr lang="en-US" sz="1400" b="1" dirty="0"/>
              <a:t>Cyc Req </a:t>
            </a:r>
            <a:r>
              <a:rPr lang="en-US" sz="1400" dirty="0"/>
              <a:t>times. </a:t>
            </a:r>
            <a:r>
              <a:rPr lang="en-US" sz="1400" b="1" dirty="0"/>
              <a:t>X Range </a:t>
            </a:r>
            <a:r>
              <a:rPr lang="en-US" sz="1400" dirty="0"/>
              <a:t>and </a:t>
            </a:r>
            <a:r>
              <a:rPr lang="en-US" sz="1400" b="1" dirty="0"/>
              <a:t>Y Range </a:t>
            </a:r>
            <a:r>
              <a:rPr lang="en-US" sz="1400" dirty="0"/>
              <a:t>are used in scanning measurements.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A718107-DFC0-4F03-A129-81F9A5151F53}"/>
              </a:ext>
            </a:extLst>
          </p:cNvPr>
          <p:cNvGrpSpPr/>
          <p:nvPr/>
        </p:nvGrpSpPr>
        <p:grpSpPr>
          <a:xfrm>
            <a:off x="261172" y="1893235"/>
            <a:ext cx="1472984" cy="276999"/>
            <a:chOff x="117395" y="1156137"/>
            <a:chExt cx="1968259" cy="15558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F662EAB-6A78-4936-848A-686B9F43045F}"/>
                </a:ext>
              </a:extLst>
            </p:cNvPr>
            <p:cNvSpPr txBox="1"/>
            <p:nvPr/>
          </p:nvSpPr>
          <p:spPr>
            <a:xfrm>
              <a:off x="117395" y="1156137"/>
              <a:ext cx="1770288" cy="155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Starting Positions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D0FE753C-48FD-462F-AC91-641F6149FDC3}"/>
                </a:ext>
              </a:extLst>
            </p:cNvPr>
            <p:cNvCxnSpPr>
              <a:cxnSpLocks/>
            </p:cNvCxnSpPr>
            <p:nvPr/>
          </p:nvCxnSpPr>
          <p:spPr>
            <a:xfrm>
              <a:off x="1458931" y="1299480"/>
              <a:ext cx="62672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0E6B17E-0776-4611-86EA-806C31CA78BE}"/>
              </a:ext>
            </a:extLst>
          </p:cNvPr>
          <p:cNvSpPr txBox="1"/>
          <p:nvPr/>
        </p:nvSpPr>
        <p:spPr>
          <a:xfrm>
            <a:off x="113017" y="2681555"/>
            <a:ext cx="12168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14 Press X and Y positions where the specified measurements will be made. Preloaded with starting X and Y.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F71625A-5EC0-4E0B-9BC0-7E1D0A5D3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003" y="4990603"/>
            <a:ext cx="1829055" cy="140989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BC3265F-F690-490B-BFC8-1EF11354F08C}"/>
              </a:ext>
            </a:extLst>
          </p:cNvPr>
          <p:cNvGrpSpPr/>
          <p:nvPr/>
        </p:nvGrpSpPr>
        <p:grpSpPr>
          <a:xfrm>
            <a:off x="7955843" y="2031735"/>
            <a:ext cx="1829055" cy="2828665"/>
            <a:chOff x="8441931" y="2043868"/>
            <a:chExt cx="1829055" cy="282866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DD37D88-1C6E-4CF4-B6F6-B7D6163505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4398" y="2481424"/>
              <a:ext cx="1381318" cy="2391109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F9BD2A7-D8BA-451E-A7AB-D194C8ED6D72}"/>
                </a:ext>
              </a:extLst>
            </p:cNvPr>
            <p:cNvSpPr txBox="1"/>
            <p:nvPr/>
          </p:nvSpPr>
          <p:spPr>
            <a:xfrm>
              <a:off x="8441931" y="2043868"/>
              <a:ext cx="18290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Choice of measurements</a:t>
              </a:r>
            </a:p>
            <a:p>
              <a:r>
                <a:rPr lang="en-US" sz="1200" dirty="0"/>
                <a:t>Drop Down List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3C5B905-9CEE-41BE-8817-AE3E228C5C84}"/>
              </a:ext>
            </a:extLst>
          </p:cNvPr>
          <p:cNvCxnSpPr>
            <a:cxnSpLocks/>
          </p:cNvCxnSpPr>
          <p:nvPr/>
        </p:nvCxnSpPr>
        <p:spPr>
          <a:xfrm>
            <a:off x="6982580" y="2440912"/>
            <a:ext cx="1353905" cy="498987"/>
          </a:xfrm>
          <a:prstGeom prst="straightConnector1">
            <a:avLst/>
          </a:prstGeom>
          <a:ln w="15875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09CE1DD7-994C-4656-93D8-C7358F49D40A}"/>
              </a:ext>
            </a:extLst>
          </p:cNvPr>
          <p:cNvCxnSpPr>
            <a:cxnSpLocks/>
          </p:cNvCxnSpPr>
          <p:nvPr/>
        </p:nvCxnSpPr>
        <p:spPr>
          <a:xfrm>
            <a:off x="7331978" y="2751589"/>
            <a:ext cx="855677" cy="2546367"/>
          </a:xfrm>
          <a:prstGeom prst="straightConnector1">
            <a:avLst/>
          </a:prstGeom>
          <a:ln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F7AE55D3-CF44-44A8-91B8-62F1BCF08BF2}"/>
              </a:ext>
            </a:extLst>
          </p:cNvPr>
          <p:cNvSpPr txBox="1"/>
          <p:nvPr/>
        </p:nvSpPr>
        <p:spPr>
          <a:xfrm>
            <a:off x="9876058" y="5297956"/>
            <a:ext cx="14649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  <a:p>
            <a:r>
              <a:rPr lang="en-US" sz="1000" dirty="0"/>
              <a:t>0 – Use Main Folder</a:t>
            </a:r>
          </a:p>
          <a:p>
            <a:r>
              <a:rPr lang="en-US" sz="1000" dirty="0"/>
              <a:t>1 – Sub Folder </a:t>
            </a:r>
            <a:r>
              <a:rPr lang="en-US" sz="1000" b="1" dirty="0"/>
              <a:t>A</a:t>
            </a:r>
          </a:p>
          <a:p>
            <a:r>
              <a:rPr lang="en-US" sz="1000" dirty="0"/>
              <a:t>2 – Sub Folder </a:t>
            </a:r>
            <a:r>
              <a:rPr lang="en-US" sz="1000" b="1" dirty="0"/>
              <a:t>B</a:t>
            </a:r>
          </a:p>
          <a:p>
            <a:r>
              <a:rPr lang="en-US" sz="1000" dirty="0"/>
              <a:t>.</a:t>
            </a:r>
          </a:p>
          <a:p>
            <a:r>
              <a:rPr lang="en-US" sz="1000" dirty="0"/>
              <a:t>.</a:t>
            </a:r>
          </a:p>
          <a:p>
            <a:r>
              <a:rPr lang="en-US" sz="1000" dirty="0"/>
              <a:t>6 – Sub Folder </a:t>
            </a:r>
            <a:r>
              <a:rPr lang="en-US" sz="1000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59683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958C43-2FAD-4721-AC7A-55FBE211AB07}"/>
              </a:ext>
            </a:extLst>
          </p:cNvPr>
          <p:cNvSpPr txBox="1"/>
          <p:nvPr/>
        </p:nvSpPr>
        <p:spPr>
          <a:xfrm>
            <a:off x="1266737" y="343949"/>
            <a:ext cx="586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1: Cell assembly with Sample and Standard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FBD66E-10EE-440E-8F91-2C7D1D143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565" y="830510"/>
            <a:ext cx="7054920" cy="58177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7A530A-4F5B-4E6A-829A-A013A7843CA1}"/>
              </a:ext>
            </a:extLst>
          </p:cNvPr>
          <p:cNvSpPr txBox="1"/>
          <p:nvPr/>
        </p:nvSpPr>
        <p:spPr>
          <a:xfrm>
            <a:off x="7986320" y="2986481"/>
            <a:ext cx="39008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Step 1. Diffraction of sample at Y=4.0, count time 10 seconds. Data saved in main folder. T:\test\kentest\test1</a:t>
            </a:r>
          </a:p>
          <a:p>
            <a:r>
              <a:rPr lang="en-US" sz="1400" dirty="0"/>
              <a:t>Step 2. Imaging at Y=4. Image saved main folder. T:\test\kentest\test1</a:t>
            </a:r>
          </a:p>
          <a:p>
            <a:r>
              <a:rPr lang="en-US" sz="1400" dirty="0"/>
              <a:t>Step 3. Diffraction of standard at Y=5.0 Data saved in main folder. T:\test\kentest\test1 </a:t>
            </a:r>
          </a:p>
          <a:p>
            <a:r>
              <a:rPr lang="en-US" sz="1400" dirty="0"/>
              <a:t>This sequence is repeated 5 times. </a:t>
            </a:r>
            <a:r>
              <a:rPr lang="en-US" sz="1400" b="1" dirty="0"/>
              <a:t>Cyc Req </a:t>
            </a:r>
            <a:r>
              <a:rPr lang="en-US" sz="1400" dirty="0"/>
              <a:t>is 5</a:t>
            </a:r>
          </a:p>
        </p:txBody>
      </p:sp>
    </p:spTree>
    <p:extLst>
      <p:ext uri="{BB962C8B-B14F-4D97-AF65-F5344CB8AC3E}">
        <p14:creationId xmlns:p14="http://schemas.microsoft.com/office/powerpoint/2010/main" val="2321358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24154</TotalTime>
  <Words>1112</Words>
  <Application>Microsoft Office PowerPoint</Application>
  <PresentationFormat>Widescreen</PresentationFormat>
  <Paragraphs>127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DISPUTE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DISPUTE7</dc:title>
  <dc:creator>sam85</dc:creator>
  <cp:lastModifiedBy>sam85</cp:lastModifiedBy>
  <cp:revision>81</cp:revision>
  <dcterms:created xsi:type="dcterms:W3CDTF">2022-05-18T18:17:13Z</dcterms:created>
  <dcterms:modified xsi:type="dcterms:W3CDTF">2022-06-04T12:51:40Z</dcterms:modified>
</cp:coreProperties>
</file>