
<file path=[Content_Types].xml><?xml version="1.0" encoding="utf-8"?>
<Types xmlns="http://schemas.openxmlformats.org/package/2006/content-types">
  <Default Extension="jpeg" ContentType="image/jpeg"/>
  <Default Extension="jpg" ContentType="image/tif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ppt/media/image5.jpg" ContentType="image/jpeg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" autoAdjust="0"/>
    <p:restoredTop sz="94694"/>
  </p:normalViewPr>
  <p:slideViewPr>
    <p:cSldViewPr snapToGrid="0" snapToObjects="1" showGuides="1">
      <p:cViewPr varScale="1">
        <p:scale>
          <a:sx n="113" d="100"/>
          <a:sy n="113" d="100"/>
        </p:scale>
        <p:origin x="184" y="408"/>
      </p:cViewPr>
      <p:guideLst>
        <p:guide orient="horz" pos="12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CD996-931B-1041-8CED-4F36655CE847}" type="datetimeFigureOut">
              <a:rPr lang="en-US" smtClean="0"/>
              <a:t>6/22/21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BE491-9445-D640-A8B7-1CE7702A4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5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948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079712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Museo Slab 700" panose="02000000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799" y="650905"/>
            <a:ext cx="3874959" cy="6549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4793201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799" y="1883088"/>
            <a:ext cx="6489977" cy="23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8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25715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320800"/>
            <a:ext cx="2603008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D28B0AA-D819-554A-B331-0F72C78849D5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537713" y="1320800"/>
            <a:ext cx="2587487" cy="21127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28A1CAF-A569-4347-A007-3D6D57007AB9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8537713" y="3529726"/>
            <a:ext cx="2587487" cy="21344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93B1A83-7D9A-E342-9B99-D348B96AC8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5687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 &amp; Headshot Photos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4778901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3946972-D9BC-6947-83DC-1E81FA9AE611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919222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AE7E2C5-6E3C-204A-9FB6-8DE59945F4BF}"/>
              </a:ext>
            </a:extLst>
          </p:cNvPr>
          <p:cNvSpPr>
            <a:spLocks noGrp="1" noChangeAspect="1"/>
          </p:cNvSpPr>
          <p:nvPr>
            <p:ph type="pic" idx="16"/>
          </p:nvPr>
        </p:nvSpPr>
        <p:spPr>
          <a:xfrm>
            <a:off x="7595164" y="2266124"/>
            <a:ext cx="2603008" cy="2652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9627001-6303-744A-99BD-45BDA9C0FE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19222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Museo Slab 700" panose="02000000000000000000" pitchFamily="2" charset="77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0375D4-0094-7A46-99AA-81B1D929311A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777925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Museo Slab 700" panose="02000000000000000000" pitchFamily="2" charset="77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9F8FAB14-FAEB-5547-A79E-FCEEB1697778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7598127" y="5076074"/>
            <a:ext cx="2603008" cy="56433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800" b="1" i="0">
                <a:solidFill>
                  <a:srgbClr val="AB1500"/>
                </a:solidFill>
                <a:latin typeface="Museo Slab 700" panose="02000000000000000000" pitchFamily="2" charset="77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A90A10-C49B-A54A-9F09-E8AC9256E1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10058400" cy="5715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1-Line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712131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C01D404-17C7-6C4D-88CA-3C7C83F5CEB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212245" y="0"/>
            <a:ext cx="1175808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4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5"/>
            <a:ext cx="10058400" cy="61664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Museo Slab 700" panose="02000000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Photo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87120" y="1320800"/>
            <a:ext cx="10038080" cy="4010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1896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5493336"/>
            <a:ext cx="4926496" cy="37297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Museo Slab 700" panose="02000000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Short Caption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95E6CB4-D81F-844A-BCF0-74A01999686A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087120" y="1315720"/>
            <a:ext cx="4926496" cy="4010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C417649-2551-0F49-BB28-B6B91E62181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6195833" y="1315720"/>
            <a:ext cx="4926496" cy="40109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F3B1665-3B35-5443-BC76-04114799C49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195832" y="5493336"/>
            <a:ext cx="4949687" cy="3501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Museo Slab 700" panose="02000000000000000000" pitchFamily="2" charset="77"/>
              </a:defRPr>
            </a:lvl1pPr>
            <a:lvl2pPr marL="11113" indent="0" algn="ctr">
              <a:buFont typeface="Arial" panose="020B0604020202020204" pitchFamily="34" charset="0"/>
              <a:buNone/>
              <a:tabLst/>
              <a:defRPr sz="16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236537" indent="0" algn="ctr">
              <a:buFontTx/>
              <a:buNone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Short Caption Here</a:t>
            </a:r>
          </a:p>
        </p:txBody>
      </p:sp>
    </p:spTree>
    <p:extLst>
      <p:ext uri="{BB962C8B-B14F-4D97-AF65-F5344CB8AC3E}">
        <p14:creationId xmlns:p14="http://schemas.microsoft.com/office/powerpoint/2010/main" val="24506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: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FF0933-5196-BA4B-AE15-7F3DA5518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948" y="0"/>
            <a:ext cx="1220189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C54579-7F16-DC40-991D-71D97A52E1E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29222" y="1473013"/>
            <a:ext cx="6962384" cy="2964689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lnSpc>
                <a:spcPts val="5500"/>
              </a:lnSpc>
              <a:defRPr sz="7000" b="1" i="0">
                <a:solidFill>
                  <a:schemeClr val="bg1"/>
                </a:solidFill>
                <a:latin typeface="Effra Heavy" panose="020B0603020203020204" pitchFamily="34" charset="0"/>
              </a:defRPr>
            </a:lvl1pPr>
          </a:lstStyle>
          <a:p>
            <a:r>
              <a:rPr lang="en-US" dirty="0"/>
              <a:t>PLACE</a:t>
            </a:r>
            <a:br>
              <a:rPr lang="en-US" dirty="0"/>
            </a:br>
            <a:r>
              <a:rPr lang="en-US" dirty="0"/>
              <a:t>YOUR PRESENTATION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F9771-474B-A54B-AC0A-176B7B2C98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6800" y="4655811"/>
            <a:ext cx="9144000" cy="98255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3000"/>
              </a:lnSpc>
              <a:buNone/>
              <a:defRPr sz="2000" b="1" i="0">
                <a:solidFill>
                  <a:schemeClr val="bg1"/>
                </a:solidFill>
                <a:latin typeface="Museo Slab 700" panose="02000000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OF PRESENTATION • DATE</a:t>
            </a:r>
            <a:br>
              <a:rPr lang="en-US" dirty="0"/>
            </a:br>
            <a:r>
              <a:rPr lang="en-US" dirty="0"/>
              <a:t>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256E9-7C81-0045-BE9A-B7BAEA2C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CBE95B6-06F3-AC4B-B000-8AC293646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6800" y="384404"/>
            <a:ext cx="2603326" cy="43999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35488E-804A-EF42-BC44-A11DA99D701F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542EF15-EDEA-2B43-B3C5-4617634C77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6800" y="6161150"/>
            <a:ext cx="1023257" cy="37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6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9BAF-7D99-A249-AFC7-E47DCB504B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1-Line Headline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19012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AA66-D45D-F344-B196-AC141CC3F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2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922C38A-E007-7044-A3C4-89DAFBD2AF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20607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37660A8-5A24-9242-8993-914FC07FC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1-Line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828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62658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Type copy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</a:t>
            </a:r>
          </a:p>
          <a:p>
            <a:r>
              <a:rPr lang="en-US" dirty="0"/>
              <a:t>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Integer ante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libero id,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dolor.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226C5F-8B57-A24B-B185-22B41FDD4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269250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657061"/>
            <a:ext cx="10058400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43F018-346F-8048-9611-88C8A9C801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15106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673410"/>
            <a:ext cx="4533900" cy="27762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4250903-B030-CF43-AE7E-EE2BBCEB42E0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9" y="2673410"/>
            <a:ext cx="5271052" cy="2990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B192BA-045B-C84C-A282-DFA15F466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0"/>
            <a:ext cx="10058400" cy="105751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2-Line Headline Here</a:t>
            </a:r>
            <a:br>
              <a:rPr lang="en-US" dirty="0"/>
            </a:br>
            <a:r>
              <a:rPr lang="en-US" dirty="0"/>
              <a:t>2-Line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26833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0097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854148" y="1320800"/>
            <a:ext cx="5271052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0EBC2C5-6FE6-D04D-B1F3-21C30C798A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490414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d, Bullets,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719A-F0E0-FD49-8262-6EEBC0D5951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6800" y="2241611"/>
            <a:ext cx="4161183" cy="26188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1pPr>
            <a:lvl2pPr marL="236538" indent="-225425">
              <a:buFont typeface="Arial" panose="020B0604020202020204" pitchFamily="34" charset="0"/>
              <a:buChar char="•"/>
              <a:tabLst/>
              <a:defRPr sz="2000" b="0" i="0">
                <a:solidFill>
                  <a:schemeClr val="tx1"/>
                </a:solidFill>
                <a:latin typeface="Museo Slab 300" panose="02000000000000000000" pitchFamily="2" charset="77"/>
              </a:defRPr>
            </a:lvl2pPr>
            <a:lvl3pPr marL="520700" indent="-284163">
              <a:buFont typeface="Courier New" panose="02070309020205020404" pitchFamily="49" charset="0"/>
              <a:buChar char="o"/>
              <a:tabLst/>
              <a:defRPr sz="1800" b="0" i="0">
                <a:solidFill>
                  <a:schemeClr val="tx1"/>
                </a:solidFill>
                <a:latin typeface="Museo Slab 300" panose="02000000000000000000" pitchFamily="2" charset="77"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Intro text here</a:t>
            </a:r>
          </a:p>
          <a:p>
            <a:pPr lvl="1"/>
            <a:r>
              <a:rPr lang="en-US" dirty="0"/>
              <a:t>Bulleted text here (second level)</a:t>
            </a:r>
          </a:p>
          <a:p>
            <a:pPr lvl="2"/>
            <a:r>
              <a:rPr lang="en-US" dirty="0"/>
              <a:t>Sub Bullet Here (third level)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DD34D-77A2-024A-89C5-C9C9FF7E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2ACA7CA-9F25-CF44-B760-F691AC4EA8B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8537712" y="1320800"/>
            <a:ext cx="2587487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0B6BCCE-F513-9C40-8FD6-36D2B624AFC0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854148" y="1320800"/>
            <a:ext cx="2589575" cy="434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>
            <a:lvl1pPr marL="0" indent="0">
              <a:buNone/>
              <a:defRPr sz="1200" b="0" i="0">
                <a:solidFill>
                  <a:srgbClr val="828383"/>
                </a:solidFill>
                <a:latin typeface="Museo Slab 300" charset="0"/>
                <a:ea typeface="Museo Slab 300" charset="0"/>
                <a:cs typeface="Museo Slab 30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6482A70-B2D2-524C-9B65-16C829D5B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1371601"/>
            <a:ext cx="4161183" cy="82937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ct val="70000"/>
              </a:lnSpc>
              <a:defRPr sz="4000" b="1" i="0">
                <a:latin typeface="Effra" panose="020B0603020203020204" pitchFamily="34" charset="0"/>
              </a:defRPr>
            </a:lvl1pPr>
          </a:lstStyle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26333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D3A6E-17FB-0B44-86DE-DACABB0A1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156" y="62865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tx1">
                    <a:tint val="75000"/>
                  </a:schemeClr>
                </a:solidFill>
                <a:latin typeface="Museo Slab 900" panose="02000000000000000000" pitchFamily="2" charset="77"/>
              </a:defRPr>
            </a:lvl1pPr>
          </a:lstStyle>
          <a:p>
            <a:fld id="{88AEDF26-E5C1-7243-A0E0-6304CF8365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0FC680-BCA4-DA4A-9A1F-DC208AC0EC2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975699" y="0"/>
            <a:ext cx="216301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5E99B1-C4F1-1540-A13C-B1992CB83523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216301" cy="685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3C55571-0A5A-D246-AF01-A70D3543FB52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66800" y="381250"/>
            <a:ext cx="2609241" cy="4409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BF26E46-FAD2-8547-891D-91EB61F1B1F8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66800" y="6162805"/>
            <a:ext cx="1021875" cy="376107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A43318-4440-544C-AE8C-40AD793C5E00}"/>
              </a:ext>
            </a:extLst>
          </p:cNvPr>
          <p:cNvCxnSpPr/>
          <p:nvPr userDrawn="1"/>
        </p:nvCxnSpPr>
        <p:spPr>
          <a:xfrm>
            <a:off x="1066800" y="5999967"/>
            <a:ext cx="1005840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3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49" r:id="rId2"/>
    <p:sldLayoutId id="2147483666" r:id="rId3"/>
    <p:sldLayoutId id="2147483667" r:id="rId4"/>
    <p:sldLayoutId id="2147483651" r:id="rId5"/>
    <p:sldLayoutId id="2147483660" r:id="rId6"/>
    <p:sldLayoutId id="2147483662" r:id="rId7"/>
    <p:sldLayoutId id="2147483661" r:id="rId8"/>
    <p:sldLayoutId id="2147483663" r:id="rId9"/>
    <p:sldLayoutId id="2147483664" r:id="rId10"/>
    <p:sldLayoutId id="2147483665" r:id="rId11"/>
    <p:sldLayoutId id="2147483655" r:id="rId12"/>
    <p:sldLayoutId id="2147483668" r:id="rId13"/>
    <p:sldLayoutId id="214748366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2" userDrawn="1">
          <p15:clr>
            <a:srgbClr val="F26B43"/>
          </p15:clr>
        </p15:guide>
        <p15:guide id="2" pos="7008" userDrawn="1">
          <p15:clr>
            <a:srgbClr val="F26B43"/>
          </p15:clr>
        </p15:guide>
        <p15:guide id="3" orient="horz" pos="8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0383-ED20-364A-9B09-D79C2B08B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222" y="1473013"/>
            <a:ext cx="9466500" cy="2964689"/>
          </a:xfrm>
        </p:spPr>
        <p:txBody>
          <a:bodyPr/>
          <a:lstStyle/>
          <a:p>
            <a:pPr algn="ctr" fontAlgn="base">
              <a:lnSpc>
                <a:spcPct val="10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EXTERNAL CLIENTS JOINT WORKING GROUP: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Findings &amp; Recommendations 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A subgroup of the ​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Operations Alignment Task Force​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&amp; ​</a:t>
            </a:r>
            <a:b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Optimizing Campus Cultural, Athletic and Facilities Resources Task Force ​</a:t>
            </a:r>
            <a:br>
              <a:rPr lang="en-US" sz="2800" b="0" dirty="0"/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74F73-728F-AA4E-AD26-9593C329F1DA}"/>
              </a:ext>
            </a:extLst>
          </p:cNvPr>
          <p:cNvSpPr txBox="1"/>
          <p:nvPr/>
        </p:nvSpPr>
        <p:spPr>
          <a:xfrm>
            <a:off x="2742349" y="5039430"/>
            <a:ext cx="604024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SBI Executive Presentation April 2021 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F41F7-7E80-204B-B3D5-E896CFE2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8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2E878D-BF3E-7944-9DA3-FE1B7003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895" y="1349190"/>
            <a:ext cx="10058400" cy="564078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PROPOSAL DESCRIPTION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B48653-C87A-3947-8FAF-090B69F86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871754"/>
            <a:ext cx="9949597" cy="4779892"/>
          </a:xfrm>
        </p:spPr>
        <p:txBody>
          <a:bodyPr lIns="0" tIns="0" rIns="0" bIns="0" anchor="t"/>
          <a:lstStyle/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US" sz="1500" b="1" dirty="0"/>
              <a:t>CO-CHAIRS:</a:t>
            </a:r>
          </a:p>
          <a:p>
            <a:pPr lvl="1" fontAlgn="base">
              <a:lnSpc>
                <a:spcPts val="1700"/>
              </a:lnSpc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  <a:latin typeface="Museo Slab 300" panose="02000000000000000000"/>
                <a:cs typeface="Arial" panose="020B0604020202020204" pitchFamily="34" charset="0"/>
              </a:rPr>
              <a:t>Lyle Gomes, VP Finance​</a:t>
            </a:r>
          </a:p>
          <a:p>
            <a:pPr lvl="1" fontAlgn="base">
              <a:lnSpc>
                <a:spcPts val="1700"/>
              </a:lnSpc>
              <a:spcBef>
                <a:spcPts val="0"/>
              </a:spcBef>
            </a:pPr>
            <a:r>
              <a:rPr lang="en-US" sz="1500" dirty="0">
                <a:solidFill>
                  <a:schemeClr val="tx1"/>
                </a:solidFill>
                <a:latin typeface="Museo Slab 300" panose="02000000000000000000"/>
                <a:cs typeface="Arial" panose="020B0604020202020204" pitchFamily="34" charset="0"/>
              </a:rPr>
              <a:t>Diana Hannan, Executive Director of Conferences &amp; Events​</a:t>
            </a:r>
          </a:p>
          <a:p>
            <a:pPr>
              <a:lnSpc>
                <a:spcPts val="1700"/>
              </a:lnSpc>
            </a:pPr>
            <a:r>
              <a:rPr lang="en-US" sz="1500" b="1" dirty="0"/>
              <a:t>TYPE: </a:t>
            </a: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US" sz="1500" dirty="0">
                <a:latin typeface="Museo Slab 300"/>
              </a:rPr>
              <a:t>Key enabler to increase external revenue generation from the use of our facilities while providing exceptional customer service.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>
                <a:latin typeface="Museo Slab 300"/>
              </a:rPr>
              <a:t>PROBLEM STATEMENT: </a:t>
            </a:r>
          </a:p>
          <a:p>
            <a:pPr marL="628650" lvl="1" indent="-17145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Museo Slab 300"/>
              </a:rPr>
              <a:t>Real and perceived bureaucratic barriers cause frustration and inhibit our ability to maximize space utilization by external clients.</a:t>
            </a:r>
          </a:p>
          <a:p>
            <a:pPr marL="628650" lvl="1" indent="-17145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Museo Slab 300"/>
              </a:rPr>
              <a:t>Lack of a centralized marketing campaign and inconsistency in customer service negatively impacts our ability to attract business. </a:t>
            </a:r>
            <a:endParaRPr lang="en-US" sz="15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Museo Slab 300"/>
              </a:rPr>
              <a:t>Too conservative in our application of certain policies.</a:t>
            </a:r>
            <a:endParaRPr lang="en-US" sz="15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Museo Slab 300"/>
              </a:rPr>
              <a:t>Difficulty in clients meeting insurance requirements.</a:t>
            </a:r>
            <a:endParaRPr lang="en-US" sz="15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ts val="17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Museo Slab 300"/>
              </a:rPr>
              <a:t>Risks/burdens of hosting minors on campus presents additional challenges.</a:t>
            </a:r>
          </a:p>
          <a:p>
            <a:pPr marL="0" lvl="1">
              <a:lnSpc>
                <a:spcPts val="1700"/>
              </a:lnSpc>
              <a:spcBef>
                <a:spcPts val="1000"/>
              </a:spcBef>
            </a:pPr>
            <a:r>
              <a:rPr lang="en-US" sz="1500" b="1" dirty="0">
                <a:solidFill>
                  <a:schemeClr val="tx1"/>
                </a:solidFill>
                <a:latin typeface="Museo Slab 300"/>
              </a:rPr>
              <a:t>OPPORTUNITY:</a:t>
            </a:r>
            <a:r>
              <a:rPr lang="en-US" sz="1500" dirty="0">
                <a:solidFill>
                  <a:schemeClr val="tx1"/>
                </a:solidFill>
                <a:latin typeface="Museo Slab 300"/>
              </a:rPr>
              <a:t> </a:t>
            </a:r>
            <a:endParaRPr lang="en-US" sz="1500" dirty="0">
              <a:solidFill>
                <a:schemeClr val="tx1"/>
              </a:solidFill>
            </a:endParaRPr>
          </a:p>
          <a:p>
            <a:pPr>
              <a:lnSpc>
                <a:spcPts val="1700"/>
              </a:lnSpc>
              <a:spcBef>
                <a:spcPts val="0"/>
              </a:spcBef>
            </a:pPr>
            <a:r>
              <a:rPr lang="en-US" sz="1500" dirty="0">
                <a:latin typeface="Museo Slab 300"/>
              </a:rPr>
              <a:t>Eliminating barriers and streamlining processes optimizes our ability to increase revenue generation.</a:t>
            </a:r>
            <a:endParaRPr lang="en-US" sz="1500" dirty="0">
              <a:solidFill>
                <a:srgbClr val="C00000"/>
              </a:solidFill>
              <a:latin typeface="Museo Slab 30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8D61C-9E0A-044A-A263-0CD092BA2B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2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3E121C-AF37-C345-9D32-3EB2D681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348" y="1370311"/>
            <a:ext cx="10058400" cy="496957"/>
          </a:xfrm>
        </p:spPr>
        <p:txBody>
          <a:bodyPr/>
          <a:lstStyle/>
          <a:p>
            <a:r>
              <a:rPr lang="en-US" sz="3600" dirty="0">
                <a:solidFill>
                  <a:srgbClr val="C00000"/>
                </a:solidFill>
              </a:rPr>
              <a:t>CURRENT STATE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627481-5C8B-174F-895B-B3B7B3B58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494" y="1867268"/>
            <a:ext cx="9542304" cy="3866322"/>
          </a:xfrm>
        </p:spPr>
        <p:txBody>
          <a:bodyPr lIns="0" tIns="0" rIns="0" bIns="0" anchor="t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SUNY Policies &amp; Procedures: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Can be restrictive and slow us down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Operational Practices: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Revocable permit process and backend infrastructure is complex but manageable</a:t>
            </a:r>
            <a:endParaRPr lang="en-US" sz="1800" dirty="0" err="1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Insurance Requirements: 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One size fits all approach is too conservative and not beneficial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165FC-A3A6-2D4E-9BE3-84F4DE48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3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C4A2F6-0FD1-A74F-8A9C-115135A9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9948"/>
            <a:ext cx="10058400" cy="52875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WHAT WE LEARNED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38235F-E3F5-3040-8FCC-2032414E8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976268"/>
            <a:ext cx="10058400" cy="3725190"/>
          </a:xfrm>
        </p:spPr>
        <p:txBody>
          <a:bodyPr lIns="0" tIns="0" rIns="0" bIns="0" anchor="t"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Within SUNY, SBU is the leader in driving external revenue and securing external clients. There are few best practices within the system.</a:t>
            </a: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Greater flexibility when interpreting policies and procedures would help to remove barriers and reduce client frustration.  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Lack of a risk management unit is a missing link that leads to operational inefficiencies.</a:t>
            </a: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Integration of systems will streamline and enhance our efforts.</a:t>
            </a: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Recommend greater flexibility when setting our usage rates against market elasticity.</a:t>
            </a: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Museo Slab 300"/>
              </a:rPr>
              <a:t>Increasing OSC thresholds, although appealing, requires significant effort, may have political implications, and may not result in significant benefit.</a:t>
            </a: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39B9D-0D5A-974B-8E80-191AA983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7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AF629C-6737-6E4A-95AB-DDBC15B7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60978"/>
            <a:ext cx="10058400" cy="35611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RECOMMENDATION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58DD5-9C46-1B47-BA41-F4542071A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717093"/>
            <a:ext cx="10658421" cy="4366496"/>
          </a:xfrm>
        </p:spPr>
        <p:txBody>
          <a:bodyPr lIns="0" tIns="0" rIns="0" bIns="0" anchor="t"/>
          <a:lstStyle/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Complete the following activities:</a:t>
            </a:r>
          </a:p>
          <a:p>
            <a:pPr marL="693738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SUNY Policies &amp; Procedures: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Clearly define revocable permit types and criteria.</a:t>
            </a:r>
          </a:p>
          <a:p>
            <a:pPr marL="693738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Operational Practices: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Automate and standardize front end practices; reduce turnaround times; implement a risk management unit.</a:t>
            </a:r>
          </a:p>
          <a:p>
            <a:pPr marL="693738" lvl="1" indent="-457200">
              <a:spcBef>
                <a:spcPts val="1200"/>
              </a:spcBef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Insurance Requirements: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Develop a more specified model for meeting the requirements</a:t>
            </a:r>
          </a:p>
          <a:p>
            <a:pPr marL="693738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Back End System Utilization: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Integrate existing systems to create a robust management system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5D9A2-BD86-804E-9EBE-67305D51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8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F1E4ED-BD03-7A49-8539-41238BA2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0706"/>
            <a:ext cx="10058400" cy="105751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BENEFITS/RISKS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218940-4C79-460D-A48F-563EBD81C713}"/>
              </a:ext>
            </a:extLst>
          </p:cNvPr>
          <p:cNvSpPr txBox="1"/>
          <p:nvPr/>
        </p:nvSpPr>
        <p:spPr>
          <a:xfrm>
            <a:off x="991644" y="1905449"/>
            <a:ext cx="10133556" cy="51193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Benefits</a:t>
            </a:r>
          </a:p>
          <a:p>
            <a:pPr marL="180975" indent="-180975">
              <a:lnSpc>
                <a:spcPts val="2000"/>
              </a:lnSpc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Supports the University's initiative to increase revenue.  There is great opportunity to do this by increasing the use of facilities  </a:t>
            </a:r>
            <a:endParaRPr lang="en-US" dirty="0"/>
          </a:p>
          <a:p>
            <a:pPr marL="180975" indent="-180975">
              <a:lnSpc>
                <a:spcPts val="2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Has the potential to enhance the University's reputation as a regional leader in conference and events services. </a:t>
            </a:r>
          </a:p>
          <a:p>
            <a:pPr marL="180975" indent="-180975">
              <a:lnSpc>
                <a:spcPts val="2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Allows for greater flexibility in securing external revenue while still remaining compliant with SUNY policies and procedures. </a:t>
            </a:r>
          </a:p>
          <a:p>
            <a:pPr marL="180975" indent="-180975">
              <a:lnSpc>
                <a:spcPts val="2000"/>
              </a:lnSpc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Risks</a:t>
            </a:r>
          </a:p>
          <a:p>
            <a:pPr marL="180975" indent="-180975">
              <a:lnSpc>
                <a:spcPts val="2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By not implementing these recommendations the probability of generating additional revenue is negatively impacted.</a:t>
            </a:r>
          </a:p>
          <a:p>
            <a:pPr marL="180975" indent="-180975">
              <a:lnSpc>
                <a:spcPts val="2000"/>
              </a:lnSpc>
              <a:buFont typeface="Arial"/>
              <a:buChar char="•"/>
            </a:pPr>
            <a:r>
              <a:rPr lang="en-US" dirty="0"/>
              <a:t>If not properly staffed and managed, opening the campus to more external business could negatively affect our reputation </a:t>
            </a:r>
          </a:p>
          <a:p>
            <a:pPr marL="180975" indent="-180975">
              <a:lnSpc>
                <a:spcPts val="2000"/>
              </a:lnSpc>
              <a:spcBef>
                <a:spcPts val="600"/>
              </a:spcBef>
            </a:pPr>
            <a:r>
              <a:rPr lang="en-US" b="1" dirty="0">
                <a:solidFill>
                  <a:srgbClr val="AB15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Requirements</a:t>
            </a:r>
          </a:p>
          <a:p>
            <a:pPr marL="180975" indent="-180975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/>
              <a:t>Ongoing development of protocols, practices, and procedures </a:t>
            </a:r>
          </a:p>
          <a:p>
            <a:pPr marL="180975" indent="-180975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en-US" dirty="0"/>
              <a:t>Technology implementations needed</a:t>
            </a:r>
          </a:p>
          <a:p>
            <a:pPr marL="285750" indent="-285750">
              <a:lnSpc>
                <a:spcPts val="2000"/>
              </a:lnSpc>
              <a:buFont typeface="Arial"/>
              <a:buChar char="•"/>
            </a:pPr>
            <a:endParaRPr lang="en-US" dirty="0"/>
          </a:p>
          <a:p>
            <a:pPr>
              <a:lnSpc>
                <a:spcPts val="2000"/>
              </a:lnSpc>
            </a:pPr>
            <a:endParaRPr lang="en-US" dirty="0">
              <a:cs typeface="Calibri"/>
            </a:endParaRPr>
          </a:p>
          <a:p>
            <a:pPr>
              <a:lnSpc>
                <a:spcPts val="2000"/>
              </a:lnSpc>
            </a:pPr>
            <a:endParaRPr lang="en-US" dirty="0">
              <a:cs typeface="Calibri"/>
            </a:endParaRPr>
          </a:p>
          <a:p>
            <a:pPr>
              <a:lnSpc>
                <a:spcPts val="2000"/>
              </a:lnSpc>
            </a:pPr>
            <a:endParaRPr lang="en-US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4E098-A850-FF4F-8874-7DF3514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DF26-E5C1-7243-A0E0-6304CF8365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35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90355 Powerpoint_Template_BrandFonts_WIDE" id="{5D14662A-8BAA-4A48-8855-CB64C93D5119}" vid="{5D2E4CAD-B484-674D-8639-085B21DC4B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491</Words>
  <Application>Microsoft Macintosh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Effra</vt:lpstr>
      <vt:lpstr>Effra Heavy</vt:lpstr>
      <vt:lpstr>Museo Slab 300</vt:lpstr>
      <vt:lpstr>Museo Slab 700</vt:lpstr>
      <vt:lpstr>Museo Slab 900</vt:lpstr>
      <vt:lpstr>Verdana</vt:lpstr>
      <vt:lpstr>Office Theme</vt:lpstr>
      <vt:lpstr>EXTERNAL CLIENTS JOINT WORKING GROUP: ​ Findings &amp; Recommendations ​ A subgroup of the ​ Operations Alignment Task Force​ &amp; ​ Optimizing Campus Cultural, Athletic and Facilities Resources Task Force ​ </vt:lpstr>
      <vt:lpstr>PROPOSAL DESCRIPTION </vt:lpstr>
      <vt:lpstr>CURRENT STATE</vt:lpstr>
      <vt:lpstr>WHAT WE LEARNED </vt:lpstr>
      <vt:lpstr>RECOMMENDATION </vt:lpstr>
      <vt:lpstr>BENEFITS/RISKS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Clients Joint Working Group</dc:title>
  <dc:subject/>
  <dc:creator/>
  <cp:keywords/>
  <dc:description/>
  <cp:lastModifiedBy>Allison Schwartz</cp:lastModifiedBy>
  <cp:revision>326</cp:revision>
  <cp:lastPrinted>2018-10-25T20:35:58Z</cp:lastPrinted>
  <dcterms:created xsi:type="dcterms:W3CDTF">2021-03-17T20:47:02Z</dcterms:created>
  <dcterms:modified xsi:type="dcterms:W3CDTF">2021-06-22T14:09:27Z</dcterms:modified>
  <cp:category/>
</cp:coreProperties>
</file>