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Effra" panose="020B0603020203020204" pitchFamily="34" charset="0"/>
      <p:regular r:id="rId18"/>
      <p:bold r:id="rId19"/>
      <p:italic r:id="rId20"/>
    </p:embeddedFont>
    <p:embeddedFont>
      <p:font typeface="Effra Heavy" panose="020B0603020203020204" pitchFamily="34" charset="0"/>
      <p:bold r:id="rId21"/>
    </p:embeddedFont>
    <p:embeddedFont>
      <p:font typeface="Georgia" panose="02040502050405020303" pitchFamily="18" charset="0"/>
      <p:regular r:id="rId22"/>
      <p:bold r:id="rId23"/>
      <p:italic r:id="rId24"/>
    </p:embeddedFont>
    <p:embeddedFont>
      <p:font typeface="Museo Slab 300" panose="02000000000000000000" pitchFamily="2" charset="77"/>
      <p:regular r:id="rId25"/>
      <p:italic r:id="rId26"/>
    </p:embeddedFont>
    <p:embeddedFont>
      <p:font typeface="Museo Slab 700" panose="02000000000000000000" pitchFamily="2" charset="77"/>
      <p:regular r:id="rId27"/>
      <p:bold r:id="rId28"/>
    </p:embeddedFont>
    <p:embeddedFont>
      <p:font typeface="Museo Slab 900" panose="02000000000000000000" pitchFamily="2" charset="77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/>
    <p:restoredTop sz="94694"/>
  </p:normalViewPr>
  <p:slideViewPr>
    <p:cSldViewPr snapToGrid="0">
      <p:cViewPr varScale="1">
        <p:scale>
          <a:sx n="95" d="100"/>
          <a:sy n="95" d="100"/>
        </p:scale>
        <p:origin x="200" y="648"/>
      </p:cViewPr>
      <p:guideLst>
        <p:guide orient="horz" pos="960"/>
        <p:guide pos="720"/>
      </p:guideLst>
    </p:cSldViewPr>
  </p:slideViewPr>
  <p:outlineViewPr>
    <p:cViewPr>
      <p:scale>
        <a:sx n="33" d="100"/>
        <a:sy n="33" d="100"/>
      </p:scale>
      <p:origin x="0" y="-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650904"/>
            <a:ext cx="3874959" cy="65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traight Connector 12"/>
          <p:cNvSpPr/>
          <p:nvPr/>
        </p:nvSpPr>
        <p:spPr>
          <a:xfrm>
            <a:off x="1066800" y="4793200"/>
            <a:ext cx="10058400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883087"/>
            <a:ext cx="6489978" cy="238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55190A3-A693-124D-B387-5460FF4D4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</p:spPr>
        <p:txBody>
          <a:bodyPr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25714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1320800"/>
            <a:ext cx="2603009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37712" y="1320800"/>
            <a:ext cx="2587488" cy="21127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37712" y="3529726"/>
            <a:ext cx="2587488" cy="21344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3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8900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19222" y="2266124"/>
            <a:ext cx="2603008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95164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9222" y="5076073"/>
            <a:ext cx="2603008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11113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236536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7925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598126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47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5715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2"/>
          <p:cNvSpPr>
            <a:spLocks noGrp="1"/>
          </p:cNvSpPr>
          <p:nvPr>
            <p:ph type="pic" idx="13"/>
          </p:nvPr>
        </p:nvSpPr>
        <p:spPr>
          <a:xfrm>
            <a:off x="212244" y="0"/>
            <a:ext cx="117580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4"/>
            <a:ext cx="10058400" cy="616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Photo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traight Connector 12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7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icture Placeholder 2"/>
          <p:cNvSpPr>
            <a:spLocks noGrp="1"/>
          </p:cNvSpPr>
          <p:nvPr>
            <p:ph type="pic" idx="13"/>
          </p:nvPr>
        </p:nvSpPr>
        <p:spPr>
          <a:xfrm>
            <a:off x="1087119" y="1320800"/>
            <a:ext cx="10038082" cy="40109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6"/>
            <a:ext cx="4926497" cy="372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Short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traight Connector 12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0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87119" y="1315719"/>
            <a:ext cx="4926498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195833" y="1315719"/>
            <a:ext cx="4926497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95831" y="5493336"/>
            <a:ext cx="4949688" cy="350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Short Caption Here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LACEYOUR PRESENTATION NAME HERE"/>
          <p:cNvSpPr txBox="1">
            <a:spLocks noGrp="1"/>
          </p:cNvSpPr>
          <p:nvPr>
            <p:ph type="title" hasCustomPrompt="1"/>
          </p:nvPr>
        </p:nvSpPr>
        <p:spPr>
          <a:xfrm>
            <a:off x="1029221" y="1383120"/>
            <a:ext cx="9181580" cy="2964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500"/>
              </a:lnSpc>
              <a:defRPr sz="6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PLACEYOUR PRESENTATION NAME HERE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55811"/>
            <a:ext cx="9144000" cy="982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SUBTITLE OF PRESENTATION • DATEPresenter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155" y="6286520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1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traight Connector 12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3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2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10058400" cy="38844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ademic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Rectangle 10"/>
          <p:cNvSpPr txBox="1"/>
          <p:nvPr/>
        </p:nvSpPr>
        <p:spPr>
          <a:xfrm>
            <a:off x="10320926" y="914400"/>
            <a:ext cx="1059122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solidFill>
                  <a:srgbClr val="627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Axel Drees</a:t>
            </a:r>
          </a:p>
          <a:p>
            <a:pPr>
              <a:defRPr sz="1100">
                <a:solidFill>
                  <a:srgbClr val="627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Leonie Huddy</a:t>
            </a:r>
          </a:p>
        </p:txBody>
      </p:sp>
      <p:sp>
        <p:nvSpPr>
          <p:cNvPr id="240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9054231" cy="38945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244" name="Group 3"/>
          <p:cNvGrpSpPr/>
          <p:nvPr/>
        </p:nvGrpSpPr>
        <p:grpSpPr>
          <a:xfrm>
            <a:off x="9547117" y="188920"/>
            <a:ext cx="731521" cy="731522"/>
            <a:chOff x="0" y="0"/>
            <a:chExt cx="731520" cy="731520"/>
          </a:xfrm>
        </p:grpSpPr>
        <p:sp>
          <p:nvSpPr>
            <p:cNvPr id="242" name="Oval 4"/>
            <p:cNvSpPr/>
            <p:nvPr/>
          </p:nvSpPr>
          <p:spPr>
            <a:xfrm>
              <a:off x="-1" y="-1"/>
              <a:ext cx="731522" cy="731522"/>
            </a:xfrm>
            <a:prstGeom prst="ellipse">
              <a:avLst/>
            </a:prstGeom>
            <a:solidFill>
              <a:srgbClr val="BDCF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pic>
          <p:nvPicPr>
            <p:cNvPr id="243" name="Picture 5" descr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536" y="230879"/>
              <a:ext cx="502449" cy="269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extBox 6"/>
          <p:cNvSpPr txBox="1"/>
          <p:nvPr/>
        </p:nvSpPr>
        <p:spPr>
          <a:xfrm>
            <a:off x="10393173" y="308457"/>
            <a:ext cx="15761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627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ACADEMIC PORTFOLIO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mpus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65" name="Group 15"/>
          <p:cNvGrpSpPr/>
          <p:nvPr/>
        </p:nvGrpSpPr>
        <p:grpSpPr>
          <a:xfrm>
            <a:off x="9547117" y="180779"/>
            <a:ext cx="731521" cy="731522"/>
            <a:chOff x="0" y="0"/>
            <a:chExt cx="731520" cy="731520"/>
          </a:xfrm>
        </p:grpSpPr>
        <p:sp>
          <p:nvSpPr>
            <p:cNvPr id="258" name="Oval 16"/>
            <p:cNvSpPr/>
            <p:nvPr/>
          </p:nvSpPr>
          <p:spPr>
            <a:xfrm>
              <a:off x="-1" y="-1"/>
              <a:ext cx="731522" cy="731522"/>
            </a:xfrm>
            <a:prstGeom prst="ellipse">
              <a:avLst/>
            </a:prstGeom>
            <a:solidFill>
              <a:srgbClr val="1D46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grpSp>
          <p:nvGrpSpPr>
            <p:cNvPr id="264" name="Group 17"/>
            <p:cNvGrpSpPr/>
            <p:nvPr/>
          </p:nvGrpSpPr>
          <p:grpSpPr>
            <a:xfrm>
              <a:off x="207610" y="134402"/>
              <a:ext cx="316300" cy="401002"/>
              <a:chOff x="0" y="0"/>
              <a:chExt cx="316298" cy="401001"/>
            </a:xfrm>
          </p:grpSpPr>
          <p:sp>
            <p:nvSpPr>
              <p:cNvPr id="259" name="Google Shape;416;p33"/>
              <p:cNvSpPr/>
              <p:nvPr/>
            </p:nvSpPr>
            <p:spPr>
              <a:xfrm>
                <a:off x="-1" y="46104"/>
                <a:ext cx="316300" cy="354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85" y="0"/>
                    </a:moveTo>
                    <a:lnTo>
                      <a:pt x="8172" y="15"/>
                    </a:lnTo>
                    <a:lnTo>
                      <a:pt x="8335" y="65"/>
                    </a:lnTo>
                    <a:lnTo>
                      <a:pt x="8481" y="145"/>
                    </a:lnTo>
                    <a:lnTo>
                      <a:pt x="8595" y="261"/>
                    </a:lnTo>
                    <a:lnTo>
                      <a:pt x="8684" y="384"/>
                    </a:lnTo>
                    <a:lnTo>
                      <a:pt x="8741" y="529"/>
                    </a:lnTo>
                    <a:lnTo>
                      <a:pt x="8773" y="689"/>
                    </a:lnTo>
                    <a:lnTo>
                      <a:pt x="8773" y="5351"/>
                    </a:lnTo>
                    <a:lnTo>
                      <a:pt x="8749" y="5605"/>
                    </a:lnTo>
                    <a:lnTo>
                      <a:pt x="8708" y="5880"/>
                    </a:lnTo>
                    <a:lnTo>
                      <a:pt x="8643" y="6163"/>
                    </a:lnTo>
                    <a:lnTo>
                      <a:pt x="8562" y="6439"/>
                    </a:lnTo>
                    <a:lnTo>
                      <a:pt x="8465" y="6714"/>
                    </a:lnTo>
                    <a:lnTo>
                      <a:pt x="8335" y="6961"/>
                    </a:lnTo>
                    <a:lnTo>
                      <a:pt x="8205" y="7193"/>
                    </a:lnTo>
                    <a:lnTo>
                      <a:pt x="1747" y="18120"/>
                    </a:lnTo>
                    <a:lnTo>
                      <a:pt x="1633" y="18352"/>
                    </a:lnTo>
                    <a:lnTo>
                      <a:pt x="1576" y="18584"/>
                    </a:lnTo>
                    <a:lnTo>
                      <a:pt x="1560" y="18823"/>
                    </a:lnTo>
                    <a:lnTo>
                      <a:pt x="1592" y="19069"/>
                    </a:lnTo>
                    <a:lnTo>
                      <a:pt x="1665" y="19302"/>
                    </a:lnTo>
                    <a:lnTo>
                      <a:pt x="1787" y="19519"/>
                    </a:lnTo>
                    <a:lnTo>
                      <a:pt x="1933" y="19700"/>
                    </a:lnTo>
                    <a:lnTo>
                      <a:pt x="2088" y="19845"/>
                    </a:lnTo>
                    <a:lnTo>
                      <a:pt x="2275" y="19976"/>
                    </a:lnTo>
                    <a:lnTo>
                      <a:pt x="2470" y="20077"/>
                    </a:lnTo>
                    <a:lnTo>
                      <a:pt x="2697" y="20150"/>
                    </a:lnTo>
                    <a:lnTo>
                      <a:pt x="2916" y="20193"/>
                    </a:lnTo>
                    <a:lnTo>
                      <a:pt x="3160" y="20215"/>
                    </a:lnTo>
                    <a:lnTo>
                      <a:pt x="18440" y="20215"/>
                    </a:lnTo>
                    <a:lnTo>
                      <a:pt x="18676" y="20193"/>
                    </a:lnTo>
                    <a:lnTo>
                      <a:pt x="18903" y="20150"/>
                    </a:lnTo>
                    <a:lnTo>
                      <a:pt x="19122" y="20077"/>
                    </a:lnTo>
                    <a:lnTo>
                      <a:pt x="19325" y="19976"/>
                    </a:lnTo>
                    <a:lnTo>
                      <a:pt x="19512" y="19845"/>
                    </a:lnTo>
                    <a:lnTo>
                      <a:pt x="19667" y="19700"/>
                    </a:lnTo>
                    <a:lnTo>
                      <a:pt x="19813" y="19526"/>
                    </a:lnTo>
                    <a:lnTo>
                      <a:pt x="19935" y="19309"/>
                    </a:lnTo>
                    <a:lnTo>
                      <a:pt x="20008" y="19069"/>
                    </a:lnTo>
                    <a:lnTo>
                      <a:pt x="20040" y="18830"/>
                    </a:lnTo>
                    <a:lnTo>
                      <a:pt x="20024" y="18584"/>
                    </a:lnTo>
                    <a:lnTo>
                      <a:pt x="19967" y="18352"/>
                    </a:lnTo>
                    <a:lnTo>
                      <a:pt x="19862" y="18127"/>
                    </a:lnTo>
                    <a:lnTo>
                      <a:pt x="13436" y="7193"/>
                    </a:lnTo>
                    <a:lnTo>
                      <a:pt x="13314" y="6961"/>
                    </a:lnTo>
                    <a:lnTo>
                      <a:pt x="13184" y="6714"/>
                    </a:lnTo>
                    <a:lnTo>
                      <a:pt x="13087" y="6439"/>
                    </a:lnTo>
                    <a:lnTo>
                      <a:pt x="13005" y="6156"/>
                    </a:lnTo>
                    <a:lnTo>
                      <a:pt x="12941" y="5880"/>
                    </a:lnTo>
                    <a:lnTo>
                      <a:pt x="12900" y="5605"/>
                    </a:lnTo>
                    <a:lnTo>
                      <a:pt x="12884" y="5351"/>
                    </a:lnTo>
                    <a:lnTo>
                      <a:pt x="12884" y="689"/>
                    </a:lnTo>
                    <a:lnTo>
                      <a:pt x="12908" y="529"/>
                    </a:lnTo>
                    <a:lnTo>
                      <a:pt x="12965" y="384"/>
                    </a:lnTo>
                    <a:lnTo>
                      <a:pt x="13054" y="261"/>
                    </a:lnTo>
                    <a:lnTo>
                      <a:pt x="13168" y="145"/>
                    </a:lnTo>
                    <a:lnTo>
                      <a:pt x="13322" y="65"/>
                    </a:lnTo>
                    <a:lnTo>
                      <a:pt x="13477" y="15"/>
                    </a:lnTo>
                    <a:lnTo>
                      <a:pt x="13663" y="0"/>
                    </a:lnTo>
                    <a:lnTo>
                      <a:pt x="13834" y="15"/>
                    </a:lnTo>
                    <a:lnTo>
                      <a:pt x="14005" y="65"/>
                    </a:lnTo>
                    <a:lnTo>
                      <a:pt x="14143" y="145"/>
                    </a:lnTo>
                    <a:lnTo>
                      <a:pt x="14273" y="261"/>
                    </a:lnTo>
                    <a:lnTo>
                      <a:pt x="14362" y="384"/>
                    </a:lnTo>
                    <a:lnTo>
                      <a:pt x="14419" y="529"/>
                    </a:lnTo>
                    <a:lnTo>
                      <a:pt x="14435" y="689"/>
                    </a:lnTo>
                    <a:lnTo>
                      <a:pt x="14435" y="5351"/>
                    </a:lnTo>
                    <a:lnTo>
                      <a:pt x="14443" y="5503"/>
                    </a:lnTo>
                    <a:lnTo>
                      <a:pt x="14476" y="5670"/>
                    </a:lnTo>
                    <a:lnTo>
                      <a:pt x="14516" y="5851"/>
                    </a:lnTo>
                    <a:lnTo>
                      <a:pt x="14573" y="6040"/>
                    </a:lnTo>
                    <a:lnTo>
                      <a:pt x="14646" y="6214"/>
                    </a:lnTo>
                    <a:lnTo>
                      <a:pt x="14711" y="6373"/>
                    </a:lnTo>
                    <a:lnTo>
                      <a:pt x="14785" y="6504"/>
                    </a:lnTo>
                    <a:lnTo>
                      <a:pt x="14809" y="6533"/>
                    </a:lnTo>
                    <a:lnTo>
                      <a:pt x="21234" y="17482"/>
                    </a:lnTo>
                    <a:lnTo>
                      <a:pt x="21381" y="17779"/>
                    </a:lnTo>
                    <a:lnTo>
                      <a:pt x="21503" y="18091"/>
                    </a:lnTo>
                    <a:lnTo>
                      <a:pt x="21568" y="18402"/>
                    </a:lnTo>
                    <a:lnTo>
                      <a:pt x="21600" y="18714"/>
                    </a:lnTo>
                    <a:lnTo>
                      <a:pt x="21584" y="19033"/>
                    </a:lnTo>
                    <a:lnTo>
                      <a:pt x="21535" y="19345"/>
                    </a:lnTo>
                    <a:lnTo>
                      <a:pt x="21438" y="19657"/>
                    </a:lnTo>
                    <a:lnTo>
                      <a:pt x="21308" y="19954"/>
                    </a:lnTo>
                    <a:lnTo>
                      <a:pt x="21129" y="20244"/>
                    </a:lnTo>
                    <a:lnTo>
                      <a:pt x="20934" y="20512"/>
                    </a:lnTo>
                    <a:lnTo>
                      <a:pt x="20690" y="20752"/>
                    </a:lnTo>
                    <a:lnTo>
                      <a:pt x="20422" y="20969"/>
                    </a:lnTo>
                    <a:lnTo>
                      <a:pt x="20146" y="21150"/>
                    </a:lnTo>
                    <a:lnTo>
                      <a:pt x="19837" y="21310"/>
                    </a:lnTo>
                    <a:lnTo>
                      <a:pt x="19504" y="21433"/>
                    </a:lnTo>
                    <a:lnTo>
                      <a:pt x="19163" y="21527"/>
                    </a:lnTo>
                    <a:lnTo>
                      <a:pt x="18806" y="21578"/>
                    </a:lnTo>
                    <a:lnTo>
                      <a:pt x="18440" y="21600"/>
                    </a:lnTo>
                    <a:lnTo>
                      <a:pt x="3160" y="21600"/>
                    </a:lnTo>
                    <a:lnTo>
                      <a:pt x="2794" y="21578"/>
                    </a:lnTo>
                    <a:lnTo>
                      <a:pt x="2437" y="21527"/>
                    </a:lnTo>
                    <a:lnTo>
                      <a:pt x="2088" y="21433"/>
                    </a:lnTo>
                    <a:lnTo>
                      <a:pt x="1763" y="21310"/>
                    </a:lnTo>
                    <a:lnTo>
                      <a:pt x="1454" y="21150"/>
                    </a:lnTo>
                    <a:lnTo>
                      <a:pt x="1162" y="20969"/>
                    </a:lnTo>
                    <a:lnTo>
                      <a:pt x="910" y="20752"/>
                    </a:lnTo>
                    <a:lnTo>
                      <a:pt x="666" y="20505"/>
                    </a:lnTo>
                    <a:lnTo>
                      <a:pt x="455" y="20244"/>
                    </a:lnTo>
                    <a:lnTo>
                      <a:pt x="292" y="19954"/>
                    </a:lnTo>
                    <a:lnTo>
                      <a:pt x="154" y="19650"/>
                    </a:lnTo>
                    <a:lnTo>
                      <a:pt x="65" y="19338"/>
                    </a:lnTo>
                    <a:lnTo>
                      <a:pt x="16" y="19026"/>
                    </a:lnTo>
                    <a:lnTo>
                      <a:pt x="0" y="18707"/>
                    </a:lnTo>
                    <a:lnTo>
                      <a:pt x="32" y="18395"/>
                    </a:lnTo>
                    <a:lnTo>
                      <a:pt x="106" y="18083"/>
                    </a:lnTo>
                    <a:lnTo>
                      <a:pt x="219" y="17772"/>
                    </a:lnTo>
                    <a:lnTo>
                      <a:pt x="366" y="17474"/>
                    </a:lnTo>
                    <a:lnTo>
                      <a:pt x="6840" y="6533"/>
                    </a:lnTo>
                    <a:lnTo>
                      <a:pt x="6864" y="6504"/>
                    </a:lnTo>
                    <a:lnTo>
                      <a:pt x="6937" y="6373"/>
                    </a:lnTo>
                    <a:lnTo>
                      <a:pt x="7084" y="6040"/>
                    </a:lnTo>
                    <a:lnTo>
                      <a:pt x="7132" y="5851"/>
                    </a:lnTo>
                    <a:lnTo>
                      <a:pt x="7181" y="5670"/>
                    </a:lnTo>
                    <a:lnTo>
                      <a:pt x="7205" y="5503"/>
                    </a:lnTo>
                    <a:lnTo>
                      <a:pt x="7214" y="5351"/>
                    </a:lnTo>
                    <a:lnTo>
                      <a:pt x="7214" y="689"/>
                    </a:lnTo>
                    <a:lnTo>
                      <a:pt x="7238" y="529"/>
                    </a:lnTo>
                    <a:lnTo>
                      <a:pt x="7295" y="384"/>
                    </a:lnTo>
                    <a:lnTo>
                      <a:pt x="7384" y="261"/>
                    </a:lnTo>
                    <a:lnTo>
                      <a:pt x="7506" y="145"/>
                    </a:lnTo>
                    <a:lnTo>
                      <a:pt x="7644" y="65"/>
                    </a:lnTo>
                    <a:lnTo>
                      <a:pt x="7815" y="15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260" name="Google Shape;417;p33"/>
              <p:cNvSpPr/>
              <p:nvPr/>
            </p:nvSpPr>
            <p:spPr>
              <a:xfrm>
                <a:off x="80413" y="0"/>
                <a:ext cx="155470" cy="23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" y="0"/>
                    </a:moveTo>
                    <a:lnTo>
                      <a:pt x="20023" y="0"/>
                    </a:lnTo>
                    <a:lnTo>
                      <a:pt x="20371" y="339"/>
                    </a:lnTo>
                    <a:lnTo>
                      <a:pt x="20720" y="1131"/>
                    </a:lnTo>
                    <a:lnTo>
                      <a:pt x="21002" y="2488"/>
                    </a:lnTo>
                    <a:lnTo>
                      <a:pt x="21235" y="4071"/>
                    </a:lnTo>
                    <a:lnTo>
                      <a:pt x="21434" y="5994"/>
                    </a:lnTo>
                    <a:lnTo>
                      <a:pt x="21550" y="8369"/>
                    </a:lnTo>
                    <a:lnTo>
                      <a:pt x="21600" y="10743"/>
                    </a:lnTo>
                    <a:lnTo>
                      <a:pt x="21550" y="13345"/>
                    </a:lnTo>
                    <a:lnTo>
                      <a:pt x="21434" y="15606"/>
                    </a:lnTo>
                    <a:lnTo>
                      <a:pt x="21235" y="17642"/>
                    </a:lnTo>
                    <a:lnTo>
                      <a:pt x="21002" y="19225"/>
                    </a:lnTo>
                    <a:lnTo>
                      <a:pt x="20720" y="20469"/>
                    </a:lnTo>
                    <a:lnTo>
                      <a:pt x="20371" y="21261"/>
                    </a:lnTo>
                    <a:lnTo>
                      <a:pt x="20023" y="21600"/>
                    </a:lnTo>
                    <a:lnTo>
                      <a:pt x="1577" y="21600"/>
                    </a:lnTo>
                    <a:lnTo>
                      <a:pt x="1229" y="21261"/>
                    </a:lnTo>
                    <a:lnTo>
                      <a:pt x="880" y="20469"/>
                    </a:lnTo>
                    <a:lnTo>
                      <a:pt x="598" y="19225"/>
                    </a:lnTo>
                    <a:lnTo>
                      <a:pt x="332" y="17642"/>
                    </a:lnTo>
                    <a:lnTo>
                      <a:pt x="149" y="15606"/>
                    </a:lnTo>
                    <a:lnTo>
                      <a:pt x="33" y="13345"/>
                    </a:lnTo>
                    <a:lnTo>
                      <a:pt x="0" y="10743"/>
                    </a:lnTo>
                    <a:lnTo>
                      <a:pt x="33" y="8369"/>
                    </a:lnTo>
                    <a:lnTo>
                      <a:pt x="149" y="5994"/>
                    </a:lnTo>
                    <a:lnTo>
                      <a:pt x="332" y="4071"/>
                    </a:lnTo>
                    <a:lnTo>
                      <a:pt x="598" y="2488"/>
                    </a:lnTo>
                    <a:lnTo>
                      <a:pt x="880" y="1131"/>
                    </a:lnTo>
                    <a:lnTo>
                      <a:pt x="1229" y="339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261" name="Google Shape;418;p33"/>
              <p:cNvSpPr/>
              <p:nvPr/>
            </p:nvSpPr>
            <p:spPr>
              <a:xfrm>
                <a:off x="0" y="216583"/>
                <a:ext cx="314409" cy="183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95" y="8199"/>
                    </a:moveTo>
                    <a:lnTo>
                      <a:pt x="12949" y="8227"/>
                    </a:lnTo>
                    <a:lnTo>
                      <a:pt x="12802" y="8325"/>
                    </a:lnTo>
                    <a:lnTo>
                      <a:pt x="12689" y="8492"/>
                    </a:lnTo>
                    <a:lnTo>
                      <a:pt x="12599" y="8701"/>
                    </a:lnTo>
                    <a:lnTo>
                      <a:pt x="12534" y="8938"/>
                    </a:lnTo>
                    <a:lnTo>
                      <a:pt x="12510" y="9203"/>
                    </a:lnTo>
                    <a:lnTo>
                      <a:pt x="12534" y="9468"/>
                    </a:lnTo>
                    <a:lnTo>
                      <a:pt x="12599" y="9719"/>
                    </a:lnTo>
                    <a:lnTo>
                      <a:pt x="12689" y="9915"/>
                    </a:lnTo>
                    <a:lnTo>
                      <a:pt x="12802" y="10068"/>
                    </a:lnTo>
                    <a:lnTo>
                      <a:pt x="12949" y="10166"/>
                    </a:lnTo>
                    <a:lnTo>
                      <a:pt x="13095" y="10193"/>
                    </a:lnTo>
                    <a:lnTo>
                      <a:pt x="13257" y="10166"/>
                    </a:lnTo>
                    <a:lnTo>
                      <a:pt x="13395" y="10068"/>
                    </a:lnTo>
                    <a:lnTo>
                      <a:pt x="13509" y="9915"/>
                    </a:lnTo>
                    <a:lnTo>
                      <a:pt x="13607" y="9719"/>
                    </a:lnTo>
                    <a:lnTo>
                      <a:pt x="13663" y="9468"/>
                    </a:lnTo>
                    <a:lnTo>
                      <a:pt x="13688" y="9203"/>
                    </a:lnTo>
                    <a:lnTo>
                      <a:pt x="13663" y="8938"/>
                    </a:lnTo>
                    <a:lnTo>
                      <a:pt x="13607" y="8701"/>
                    </a:lnTo>
                    <a:lnTo>
                      <a:pt x="13509" y="8492"/>
                    </a:lnTo>
                    <a:lnTo>
                      <a:pt x="13395" y="8325"/>
                    </a:lnTo>
                    <a:lnTo>
                      <a:pt x="13257" y="8227"/>
                    </a:lnTo>
                    <a:lnTo>
                      <a:pt x="13095" y="8199"/>
                    </a:lnTo>
                    <a:close/>
                    <a:moveTo>
                      <a:pt x="13095" y="5536"/>
                    </a:moveTo>
                    <a:lnTo>
                      <a:pt x="13412" y="5578"/>
                    </a:lnTo>
                    <a:lnTo>
                      <a:pt x="13720" y="5689"/>
                    </a:lnTo>
                    <a:lnTo>
                      <a:pt x="14005" y="5871"/>
                    </a:lnTo>
                    <a:lnTo>
                      <a:pt x="14256" y="6136"/>
                    </a:lnTo>
                    <a:lnTo>
                      <a:pt x="14500" y="6428"/>
                    </a:lnTo>
                    <a:lnTo>
                      <a:pt x="14711" y="6805"/>
                    </a:lnTo>
                    <a:lnTo>
                      <a:pt x="14890" y="7209"/>
                    </a:lnTo>
                    <a:lnTo>
                      <a:pt x="15036" y="7656"/>
                    </a:lnTo>
                    <a:lnTo>
                      <a:pt x="15142" y="8144"/>
                    </a:lnTo>
                    <a:lnTo>
                      <a:pt x="15215" y="8660"/>
                    </a:lnTo>
                    <a:lnTo>
                      <a:pt x="15231" y="9203"/>
                    </a:lnTo>
                    <a:lnTo>
                      <a:pt x="15215" y="9747"/>
                    </a:lnTo>
                    <a:lnTo>
                      <a:pt x="15142" y="10263"/>
                    </a:lnTo>
                    <a:lnTo>
                      <a:pt x="15036" y="10737"/>
                    </a:lnTo>
                    <a:lnTo>
                      <a:pt x="14890" y="11197"/>
                    </a:lnTo>
                    <a:lnTo>
                      <a:pt x="14711" y="11616"/>
                    </a:lnTo>
                    <a:lnTo>
                      <a:pt x="14500" y="11964"/>
                    </a:lnTo>
                    <a:lnTo>
                      <a:pt x="14256" y="12285"/>
                    </a:lnTo>
                    <a:lnTo>
                      <a:pt x="14005" y="12522"/>
                    </a:lnTo>
                    <a:lnTo>
                      <a:pt x="13720" y="12703"/>
                    </a:lnTo>
                    <a:lnTo>
                      <a:pt x="13412" y="12829"/>
                    </a:lnTo>
                    <a:lnTo>
                      <a:pt x="13095" y="12871"/>
                    </a:lnTo>
                    <a:lnTo>
                      <a:pt x="12786" y="12829"/>
                    </a:lnTo>
                    <a:lnTo>
                      <a:pt x="12477" y="12703"/>
                    </a:lnTo>
                    <a:lnTo>
                      <a:pt x="12193" y="12522"/>
                    </a:lnTo>
                    <a:lnTo>
                      <a:pt x="11941" y="12285"/>
                    </a:lnTo>
                    <a:lnTo>
                      <a:pt x="11698" y="11964"/>
                    </a:lnTo>
                    <a:lnTo>
                      <a:pt x="11486" y="11616"/>
                    </a:lnTo>
                    <a:lnTo>
                      <a:pt x="11308" y="11197"/>
                    </a:lnTo>
                    <a:lnTo>
                      <a:pt x="11153" y="10737"/>
                    </a:lnTo>
                    <a:lnTo>
                      <a:pt x="11048" y="10263"/>
                    </a:lnTo>
                    <a:lnTo>
                      <a:pt x="10983" y="9747"/>
                    </a:lnTo>
                    <a:lnTo>
                      <a:pt x="10967" y="9203"/>
                    </a:lnTo>
                    <a:lnTo>
                      <a:pt x="10983" y="8660"/>
                    </a:lnTo>
                    <a:lnTo>
                      <a:pt x="11048" y="8144"/>
                    </a:lnTo>
                    <a:lnTo>
                      <a:pt x="11153" y="7656"/>
                    </a:lnTo>
                    <a:lnTo>
                      <a:pt x="11308" y="7209"/>
                    </a:lnTo>
                    <a:lnTo>
                      <a:pt x="11486" y="6805"/>
                    </a:lnTo>
                    <a:lnTo>
                      <a:pt x="11698" y="6428"/>
                    </a:lnTo>
                    <a:lnTo>
                      <a:pt x="11941" y="6136"/>
                    </a:lnTo>
                    <a:lnTo>
                      <a:pt x="12193" y="5871"/>
                    </a:lnTo>
                    <a:lnTo>
                      <a:pt x="12477" y="5689"/>
                    </a:lnTo>
                    <a:lnTo>
                      <a:pt x="12786" y="5578"/>
                    </a:lnTo>
                    <a:lnTo>
                      <a:pt x="13095" y="5536"/>
                    </a:lnTo>
                    <a:close/>
                    <a:moveTo>
                      <a:pt x="5508" y="2649"/>
                    </a:moveTo>
                    <a:lnTo>
                      <a:pt x="1747" y="14907"/>
                    </a:lnTo>
                    <a:lnTo>
                      <a:pt x="1633" y="15353"/>
                    </a:lnTo>
                    <a:lnTo>
                      <a:pt x="1576" y="15799"/>
                    </a:lnTo>
                    <a:lnTo>
                      <a:pt x="1560" y="16259"/>
                    </a:lnTo>
                    <a:lnTo>
                      <a:pt x="1592" y="16733"/>
                    </a:lnTo>
                    <a:lnTo>
                      <a:pt x="1665" y="17180"/>
                    </a:lnTo>
                    <a:lnTo>
                      <a:pt x="1787" y="17598"/>
                    </a:lnTo>
                    <a:lnTo>
                      <a:pt x="1933" y="17947"/>
                    </a:lnTo>
                    <a:lnTo>
                      <a:pt x="2088" y="18225"/>
                    </a:lnTo>
                    <a:lnTo>
                      <a:pt x="2275" y="18476"/>
                    </a:lnTo>
                    <a:lnTo>
                      <a:pt x="2469" y="18672"/>
                    </a:lnTo>
                    <a:lnTo>
                      <a:pt x="2697" y="18811"/>
                    </a:lnTo>
                    <a:lnTo>
                      <a:pt x="2916" y="18895"/>
                    </a:lnTo>
                    <a:lnTo>
                      <a:pt x="3160" y="18937"/>
                    </a:lnTo>
                    <a:lnTo>
                      <a:pt x="18440" y="18937"/>
                    </a:lnTo>
                    <a:lnTo>
                      <a:pt x="18676" y="18895"/>
                    </a:lnTo>
                    <a:lnTo>
                      <a:pt x="18903" y="18811"/>
                    </a:lnTo>
                    <a:lnTo>
                      <a:pt x="19122" y="18672"/>
                    </a:lnTo>
                    <a:lnTo>
                      <a:pt x="19325" y="18476"/>
                    </a:lnTo>
                    <a:lnTo>
                      <a:pt x="19512" y="18225"/>
                    </a:lnTo>
                    <a:lnTo>
                      <a:pt x="19667" y="17947"/>
                    </a:lnTo>
                    <a:lnTo>
                      <a:pt x="19813" y="17612"/>
                    </a:lnTo>
                    <a:lnTo>
                      <a:pt x="19935" y="17194"/>
                    </a:lnTo>
                    <a:lnTo>
                      <a:pt x="20008" y="16733"/>
                    </a:lnTo>
                    <a:lnTo>
                      <a:pt x="20040" y="16273"/>
                    </a:lnTo>
                    <a:lnTo>
                      <a:pt x="20024" y="15799"/>
                    </a:lnTo>
                    <a:lnTo>
                      <a:pt x="19967" y="15353"/>
                    </a:lnTo>
                    <a:lnTo>
                      <a:pt x="19862" y="14921"/>
                    </a:lnTo>
                    <a:lnTo>
                      <a:pt x="16117" y="2649"/>
                    </a:lnTo>
                    <a:lnTo>
                      <a:pt x="5508" y="2649"/>
                    </a:lnTo>
                    <a:close/>
                    <a:moveTo>
                      <a:pt x="5045" y="0"/>
                    </a:moveTo>
                    <a:lnTo>
                      <a:pt x="16580" y="0"/>
                    </a:lnTo>
                    <a:lnTo>
                      <a:pt x="16758" y="28"/>
                    </a:lnTo>
                    <a:lnTo>
                      <a:pt x="16913" y="112"/>
                    </a:lnTo>
                    <a:lnTo>
                      <a:pt x="17059" y="265"/>
                    </a:lnTo>
                    <a:lnTo>
                      <a:pt x="17181" y="474"/>
                    </a:lnTo>
                    <a:lnTo>
                      <a:pt x="17270" y="711"/>
                    </a:lnTo>
                    <a:lnTo>
                      <a:pt x="21234" y="13680"/>
                    </a:lnTo>
                    <a:lnTo>
                      <a:pt x="21381" y="14251"/>
                    </a:lnTo>
                    <a:lnTo>
                      <a:pt x="21503" y="14851"/>
                    </a:lnTo>
                    <a:lnTo>
                      <a:pt x="21568" y="15450"/>
                    </a:lnTo>
                    <a:lnTo>
                      <a:pt x="21600" y="16050"/>
                    </a:lnTo>
                    <a:lnTo>
                      <a:pt x="21584" y="16664"/>
                    </a:lnTo>
                    <a:lnTo>
                      <a:pt x="21535" y="17263"/>
                    </a:lnTo>
                    <a:lnTo>
                      <a:pt x="21438" y="17863"/>
                    </a:lnTo>
                    <a:lnTo>
                      <a:pt x="21308" y="18435"/>
                    </a:lnTo>
                    <a:lnTo>
                      <a:pt x="21129" y="18992"/>
                    </a:lnTo>
                    <a:lnTo>
                      <a:pt x="20934" y="19508"/>
                    </a:lnTo>
                    <a:lnTo>
                      <a:pt x="20690" y="19968"/>
                    </a:lnTo>
                    <a:lnTo>
                      <a:pt x="20422" y="20387"/>
                    </a:lnTo>
                    <a:lnTo>
                      <a:pt x="20146" y="20749"/>
                    </a:lnTo>
                    <a:lnTo>
                      <a:pt x="19837" y="21042"/>
                    </a:lnTo>
                    <a:lnTo>
                      <a:pt x="19504" y="21279"/>
                    </a:lnTo>
                    <a:lnTo>
                      <a:pt x="19163" y="21461"/>
                    </a:lnTo>
                    <a:lnTo>
                      <a:pt x="18806" y="21558"/>
                    </a:lnTo>
                    <a:lnTo>
                      <a:pt x="18440" y="21600"/>
                    </a:lnTo>
                    <a:lnTo>
                      <a:pt x="3160" y="21600"/>
                    </a:lnTo>
                    <a:lnTo>
                      <a:pt x="2794" y="21558"/>
                    </a:lnTo>
                    <a:lnTo>
                      <a:pt x="2437" y="21461"/>
                    </a:lnTo>
                    <a:lnTo>
                      <a:pt x="2096" y="21279"/>
                    </a:lnTo>
                    <a:lnTo>
                      <a:pt x="1763" y="21042"/>
                    </a:lnTo>
                    <a:lnTo>
                      <a:pt x="1454" y="20735"/>
                    </a:lnTo>
                    <a:lnTo>
                      <a:pt x="1162" y="20387"/>
                    </a:lnTo>
                    <a:lnTo>
                      <a:pt x="910" y="19968"/>
                    </a:lnTo>
                    <a:lnTo>
                      <a:pt x="666" y="19494"/>
                    </a:lnTo>
                    <a:lnTo>
                      <a:pt x="455" y="18992"/>
                    </a:lnTo>
                    <a:lnTo>
                      <a:pt x="292" y="18435"/>
                    </a:lnTo>
                    <a:lnTo>
                      <a:pt x="154" y="17849"/>
                    </a:lnTo>
                    <a:lnTo>
                      <a:pt x="65" y="17249"/>
                    </a:lnTo>
                    <a:lnTo>
                      <a:pt x="16" y="16650"/>
                    </a:lnTo>
                    <a:lnTo>
                      <a:pt x="0" y="16036"/>
                    </a:lnTo>
                    <a:lnTo>
                      <a:pt x="32" y="15437"/>
                    </a:lnTo>
                    <a:lnTo>
                      <a:pt x="106" y="14837"/>
                    </a:lnTo>
                    <a:lnTo>
                      <a:pt x="219" y="14237"/>
                    </a:lnTo>
                    <a:lnTo>
                      <a:pt x="366" y="13666"/>
                    </a:lnTo>
                    <a:lnTo>
                      <a:pt x="4362" y="697"/>
                    </a:lnTo>
                    <a:lnTo>
                      <a:pt x="4452" y="460"/>
                    </a:lnTo>
                    <a:lnTo>
                      <a:pt x="4573" y="265"/>
                    </a:lnTo>
                    <a:lnTo>
                      <a:pt x="4720" y="112"/>
                    </a:lnTo>
                    <a:lnTo>
                      <a:pt x="4874" y="28"/>
                    </a:lnTo>
                    <a:lnTo>
                      <a:pt x="50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262" name="Google Shape;419;p33"/>
              <p:cNvSpPr/>
              <p:nvPr/>
            </p:nvSpPr>
            <p:spPr>
              <a:xfrm>
                <a:off x="230521" y="328090"/>
                <a:ext cx="17156" cy="17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3650" y="450"/>
                    </a:lnTo>
                    <a:lnTo>
                      <a:pt x="16200" y="1500"/>
                    </a:lnTo>
                    <a:lnTo>
                      <a:pt x="18450" y="3300"/>
                    </a:lnTo>
                    <a:lnTo>
                      <a:pt x="20100" y="5400"/>
                    </a:lnTo>
                    <a:lnTo>
                      <a:pt x="21150" y="7950"/>
                    </a:lnTo>
                    <a:lnTo>
                      <a:pt x="21600" y="10800"/>
                    </a:lnTo>
                    <a:lnTo>
                      <a:pt x="21150" y="13650"/>
                    </a:lnTo>
                    <a:lnTo>
                      <a:pt x="20100" y="16350"/>
                    </a:lnTo>
                    <a:lnTo>
                      <a:pt x="18450" y="18450"/>
                    </a:lnTo>
                    <a:lnTo>
                      <a:pt x="16200" y="20100"/>
                    </a:lnTo>
                    <a:lnTo>
                      <a:pt x="13650" y="21150"/>
                    </a:lnTo>
                    <a:lnTo>
                      <a:pt x="10800" y="21600"/>
                    </a:lnTo>
                    <a:lnTo>
                      <a:pt x="7950" y="21150"/>
                    </a:lnTo>
                    <a:lnTo>
                      <a:pt x="5400" y="20100"/>
                    </a:lnTo>
                    <a:lnTo>
                      <a:pt x="3150" y="18450"/>
                    </a:lnTo>
                    <a:lnTo>
                      <a:pt x="1500" y="16350"/>
                    </a:lnTo>
                    <a:lnTo>
                      <a:pt x="300" y="13650"/>
                    </a:lnTo>
                    <a:lnTo>
                      <a:pt x="0" y="10800"/>
                    </a:lnTo>
                    <a:lnTo>
                      <a:pt x="300" y="7950"/>
                    </a:lnTo>
                    <a:lnTo>
                      <a:pt x="1500" y="5400"/>
                    </a:lnTo>
                    <a:lnTo>
                      <a:pt x="3150" y="3300"/>
                    </a:lnTo>
                    <a:lnTo>
                      <a:pt x="5400" y="1500"/>
                    </a:lnTo>
                    <a:lnTo>
                      <a:pt x="7950" y="45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263" name="Google Shape;420;p33"/>
              <p:cNvSpPr/>
              <p:nvPr/>
            </p:nvSpPr>
            <p:spPr>
              <a:xfrm>
                <a:off x="219799" y="317368"/>
                <a:ext cx="39672" cy="3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9248"/>
                    </a:moveTo>
                    <a:lnTo>
                      <a:pt x="10123" y="9377"/>
                    </a:lnTo>
                    <a:lnTo>
                      <a:pt x="9672" y="9701"/>
                    </a:lnTo>
                    <a:lnTo>
                      <a:pt x="9349" y="10153"/>
                    </a:lnTo>
                    <a:lnTo>
                      <a:pt x="9220" y="10800"/>
                    </a:lnTo>
                    <a:lnTo>
                      <a:pt x="9349" y="11382"/>
                    </a:lnTo>
                    <a:lnTo>
                      <a:pt x="9672" y="11899"/>
                    </a:lnTo>
                    <a:lnTo>
                      <a:pt x="10123" y="12223"/>
                    </a:lnTo>
                    <a:lnTo>
                      <a:pt x="10768" y="12287"/>
                    </a:lnTo>
                    <a:lnTo>
                      <a:pt x="11348" y="12223"/>
                    </a:lnTo>
                    <a:lnTo>
                      <a:pt x="11799" y="11899"/>
                    </a:lnTo>
                    <a:lnTo>
                      <a:pt x="12122" y="11382"/>
                    </a:lnTo>
                    <a:lnTo>
                      <a:pt x="12251" y="10800"/>
                    </a:lnTo>
                    <a:lnTo>
                      <a:pt x="12122" y="10153"/>
                    </a:lnTo>
                    <a:lnTo>
                      <a:pt x="11799" y="9701"/>
                    </a:lnTo>
                    <a:lnTo>
                      <a:pt x="11348" y="9377"/>
                    </a:lnTo>
                    <a:lnTo>
                      <a:pt x="10768" y="9248"/>
                    </a:lnTo>
                    <a:close/>
                    <a:moveTo>
                      <a:pt x="10768" y="0"/>
                    </a:moveTo>
                    <a:lnTo>
                      <a:pt x="12702" y="129"/>
                    </a:lnTo>
                    <a:lnTo>
                      <a:pt x="14507" y="647"/>
                    </a:lnTo>
                    <a:lnTo>
                      <a:pt x="16248" y="1423"/>
                    </a:lnTo>
                    <a:lnTo>
                      <a:pt x="17731" y="2522"/>
                    </a:lnTo>
                    <a:lnTo>
                      <a:pt x="19021" y="3816"/>
                    </a:lnTo>
                    <a:lnTo>
                      <a:pt x="20053" y="5368"/>
                    </a:lnTo>
                    <a:lnTo>
                      <a:pt x="20891" y="6984"/>
                    </a:lnTo>
                    <a:lnTo>
                      <a:pt x="21342" y="8860"/>
                    </a:lnTo>
                    <a:lnTo>
                      <a:pt x="21600" y="10800"/>
                    </a:lnTo>
                    <a:lnTo>
                      <a:pt x="21342" y="12740"/>
                    </a:lnTo>
                    <a:lnTo>
                      <a:pt x="20891" y="14551"/>
                    </a:lnTo>
                    <a:lnTo>
                      <a:pt x="20053" y="16297"/>
                    </a:lnTo>
                    <a:lnTo>
                      <a:pt x="19021" y="17784"/>
                    </a:lnTo>
                    <a:lnTo>
                      <a:pt x="17731" y="19078"/>
                    </a:lnTo>
                    <a:lnTo>
                      <a:pt x="16248" y="20177"/>
                    </a:lnTo>
                    <a:lnTo>
                      <a:pt x="14507" y="20953"/>
                    </a:lnTo>
                    <a:lnTo>
                      <a:pt x="12702" y="21406"/>
                    </a:lnTo>
                    <a:lnTo>
                      <a:pt x="10768" y="21600"/>
                    </a:lnTo>
                    <a:lnTo>
                      <a:pt x="8833" y="21406"/>
                    </a:lnTo>
                    <a:lnTo>
                      <a:pt x="6964" y="20953"/>
                    </a:lnTo>
                    <a:lnTo>
                      <a:pt x="5352" y="20177"/>
                    </a:lnTo>
                    <a:lnTo>
                      <a:pt x="3804" y="19078"/>
                    </a:lnTo>
                    <a:lnTo>
                      <a:pt x="2515" y="17784"/>
                    </a:lnTo>
                    <a:lnTo>
                      <a:pt x="1419" y="16297"/>
                    </a:lnTo>
                    <a:lnTo>
                      <a:pt x="645" y="14551"/>
                    </a:lnTo>
                    <a:lnTo>
                      <a:pt x="129" y="12740"/>
                    </a:lnTo>
                    <a:lnTo>
                      <a:pt x="0" y="10800"/>
                    </a:lnTo>
                    <a:lnTo>
                      <a:pt x="129" y="8860"/>
                    </a:lnTo>
                    <a:lnTo>
                      <a:pt x="645" y="6984"/>
                    </a:lnTo>
                    <a:lnTo>
                      <a:pt x="1419" y="5368"/>
                    </a:lnTo>
                    <a:lnTo>
                      <a:pt x="2515" y="3816"/>
                    </a:lnTo>
                    <a:lnTo>
                      <a:pt x="3804" y="2522"/>
                    </a:lnTo>
                    <a:lnTo>
                      <a:pt x="5352" y="1423"/>
                    </a:lnTo>
                    <a:lnTo>
                      <a:pt x="6964" y="647"/>
                    </a:lnTo>
                    <a:lnTo>
                      <a:pt x="8833" y="129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</p:grpSp>
      </p:grpSp>
      <p:grpSp>
        <p:nvGrpSpPr>
          <p:cNvPr id="268" name="Group 12"/>
          <p:cNvGrpSpPr/>
          <p:nvPr/>
        </p:nvGrpSpPr>
        <p:grpSpPr>
          <a:xfrm>
            <a:off x="9547117" y="180779"/>
            <a:ext cx="731521" cy="731522"/>
            <a:chOff x="0" y="0"/>
            <a:chExt cx="731520" cy="731520"/>
          </a:xfrm>
        </p:grpSpPr>
        <p:sp>
          <p:nvSpPr>
            <p:cNvPr id="266" name="Oval 13"/>
            <p:cNvSpPr/>
            <p:nvPr/>
          </p:nvSpPr>
          <p:spPr>
            <a:xfrm>
              <a:off x="-1" y="-1"/>
              <a:ext cx="731522" cy="731522"/>
            </a:xfrm>
            <a:prstGeom prst="ellipse">
              <a:avLst/>
            </a:prstGeom>
            <a:solidFill>
              <a:srgbClr val="5E8E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pic>
          <p:nvPicPr>
            <p:cNvPr id="267" name="Google Shape;421;p33" descr="Google Shape;421;p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981" y="134402"/>
              <a:ext cx="445558" cy="445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9054231" cy="38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1" name="TextBox 6"/>
          <p:cNvSpPr txBox="1"/>
          <p:nvPr/>
        </p:nvSpPr>
        <p:spPr>
          <a:xfrm>
            <a:off x="10372555" y="189337"/>
            <a:ext cx="157619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5E8EF7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OPTIMIZATION OF CAMPUS RESOURCES</a:t>
            </a:r>
          </a:p>
        </p:txBody>
      </p:sp>
      <p:sp>
        <p:nvSpPr>
          <p:cNvPr id="272" name="Rectangle 11"/>
          <p:cNvSpPr txBox="1"/>
          <p:nvPr/>
        </p:nvSpPr>
        <p:spPr>
          <a:xfrm>
            <a:off x="10324356" y="914400"/>
            <a:ext cx="1426925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solidFill>
                  <a:srgbClr val="5E8EF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Van Sullivan</a:t>
            </a:r>
          </a:p>
          <a:p>
            <a:pPr>
              <a:defRPr sz="1100">
                <a:solidFill>
                  <a:srgbClr val="5E8EF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A.J. Nagaraj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erations Al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7" name="Group 8"/>
          <p:cNvGrpSpPr/>
          <p:nvPr/>
        </p:nvGrpSpPr>
        <p:grpSpPr>
          <a:xfrm>
            <a:off x="9547117" y="188920"/>
            <a:ext cx="731521" cy="731522"/>
            <a:chOff x="0" y="0"/>
            <a:chExt cx="731520" cy="731520"/>
          </a:xfrm>
        </p:grpSpPr>
        <p:sp>
          <p:nvSpPr>
            <p:cNvPr id="285" name="Oval 9"/>
            <p:cNvSpPr/>
            <p:nvPr/>
          </p:nvSpPr>
          <p:spPr>
            <a:xfrm>
              <a:off x="-1" y="-1"/>
              <a:ext cx="731522" cy="731522"/>
            </a:xfrm>
            <a:prstGeom prst="ellipse">
              <a:avLst/>
            </a:prstGeom>
            <a:solidFill>
              <a:srgbClr val="7B7A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sp>
          <p:nvSpPr>
            <p:cNvPr id="286" name="Google Shape;426;p33"/>
            <p:cNvSpPr/>
            <p:nvPr/>
          </p:nvSpPr>
          <p:spPr>
            <a:xfrm>
              <a:off x="147410" y="139508"/>
              <a:ext cx="445561" cy="44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12994"/>
                  </a:moveTo>
                  <a:cubicBezTo>
                    <a:pt x="18563" y="13669"/>
                    <a:pt x="18309" y="14259"/>
                    <a:pt x="17972" y="14850"/>
                  </a:cubicBezTo>
                  <a:cubicBezTo>
                    <a:pt x="17972" y="14934"/>
                    <a:pt x="19744" y="17128"/>
                    <a:pt x="18647" y="18141"/>
                  </a:cubicBezTo>
                  <a:cubicBezTo>
                    <a:pt x="18141" y="18731"/>
                    <a:pt x="18141" y="18731"/>
                    <a:pt x="18141" y="18731"/>
                  </a:cubicBezTo>
                  <a:cubicBezTo>
                    <a:pt x="17297" y="19491"/>
                    <a:pt x="15356" y="18225"/>
                    <a:pt x="14850" y="17887"/>
                  </a:cubicBezTo>
                  <a:cubicBezTo>
                    <a:pt x="14259" y="18309"/>
                    <a:pt x="13584" y="18562"/>
                    <a:pt x="12825" y="18731"/>
                  </a:cubicBezTo>
                  <a:cubicBezTo>
                    <a:pt x="12994" y="18731"/>
                    <a:pt x="12994" y="18731"/>
                    <a:pt x="12994" y="18731"/>
                  </a:cubicBezTo>
                  <a:cubicBezTo>
                    <a:pt x="12994" y="18731"/>
                    <a:pt x="12656" y="21600"/>
                    <a:pt x="11053" y="21600"/>
                  </a:cubicBezTo>
                  <a:cubicBezTo>
                    <a:pt x="10547" y="21600"/>
                    <a:pt x="10547" y="21600"/>
                    <a:pt x="10547" y="21600"/>
                  </a:cubicBezTo>
                  <a:cubicBezTo>
                    <a:pt x="9366" y="21600"/>
                    <a:pt x="8691" y="19153"/>
                    <a:pt x="8606" y="18647"/>
                  </a:cubicBezTo>
                  <a:cubicBezTo>
                    <a:pt x="7931" y="18478"/>
                    <a:pt x="7256" y="18225"/>
                    <a:pt x="6666" y="17803"/>
                  </a:cubicBezTo>
                  <a:cubicBezTo>
                    <a:pt x="6750" y="17972"/>
                    <a:pt x="6750" y="17972"/>
                    <a:pt x="6750" y="17972"/>
                  </a:cubicBezTo>
                  <a:cubicBezTo>
                    <a:pt x="6750" y="17972"/>
                    <a:pt x="4472" y="19744"/>
                    <a:pt x="3375" y="18647"/>
                  </a:cubicBezTo>
                  <a:cubicBezTo>
                    <a:pt x="2953" y="18225"/>
                    <a:pt x="2953" y="18225"/>
                    <a:pt x="2953" y="18225"/>
                  </a:cubicBezTo>
                  <a:cubicBezTo>
                    <a:pt x="2109" y="17381"/>
                    <a:pt x="3459" y="15187"/>
                    <a:pt x="3712" y="14766"/>
                  </a:cubicBezTo>
                  <a:cubicBezTo>
                    <a:pt x="3375" y="14259"/>
                    <a:pt x="3122" y="13669"/>
                    <a:pt x="2953" y="12994"/>
                  </a:cubicBezTo>
                  <a:cubicBezTo>
                    <a:pt x="2447" y="12909"/>
                    <a:pt x="0" y="12234"/>
                    <a:pt x="0" y="11053"/>
                  </a:cubicBezTo>
                  <a:cubicBezTo>
                    <a:pt x="0" y="10547"/>
                    <a:pt x="0" y="10547"/>
                    <a:pt x="0" y="10547"/>
                  </a:cubicBezTo>
                  <a:cubicBezTo>
                    <a:pt x="0" y="9112"/>
                    <a:pt x="2362" y="8691"/>
                    <a:pt x="2953" y="8606"/>
                  </a:cubicBezTo>
                  <a:cubicBezTo>
                    <a:pt x="3122" y="7931"/>
                    <a:pt x="3375" y="7341"/>
                    <a:pt x="3712" y="6750"/>
                  </a:cubicBezTo>
                  <a:cubicBezTo>
                    <a:pt x="3459" y="6412"/>
                    <a:pt x="2025" y="4219"/>
                    <a:pt x="2869" y="3375"/>
                  </a:cubicBezTo>
                  <a:cubicBezTo>
                    <a:pt x="3375" y="2953"/>
                    <a:pt x="3375" y="2953"/>
                    <a:pt x="3375" y="2953"/>
                  </a:cubicBezTo>
                  <a:cubicBezTo>
                    <a:pt x="4303" y="1941"/>
                    <a:pt x="6328" y="3291"/>
                    <a:pt x="6750" y="3628"/>
                  </a:cubicBezTo>
                  <a:cubicBezTo>
                    <a:pt x="7341" y="3291"/>
                    <a:pt x="7931" y="3037"/>
                    <a:pt x="8606" y="2869"/>
                  </a:cubicBezTo>
                  <a:cubicBezTo>
                    <a:pt x="8775" y="2278"/>
                    <a:pt x="9450" y="0"/>
                    <a:pt x="10547" y="0"/>
                  </a:cubicBezTo>
                  <a:cubicBezTo>
                    <a:pt x="11053" y="0"/>
                    <a:pt x="11053" y="0"/>
                    <a:pt x="11053" y="0"/>
                  </a:cubicBezTo>
                  <a:cubicBezTo>
                    <a:pt x="12403" y="0"/>
                    <a:pt x="12909" y="2194"/>
                    <a:pt x="12994" y="2869"/>
                  </a:cubicBezTo>
                  <a:cubicBezTo>
                    <a:pt x="13669" y="3037"/>
                    <a:pt x="14259" y="3291"/>
                    <a:pt x="14850" y="3628"/>
                  </a:cubicBezTo>
                  <a:cubicBezTo>
                    <a:pt x="15356" y="3291"/>
                    <a:pt x="17381" y="2025"/>
                    <a:pt x="18225" y="2869"/>
                  </a:cubicBezTo>
                  <a:cubicBezTo>
                    <a:pt x="18731" y="3375"/>
                    <a:pt x="18731" y="3375"/>
                    <a:pt x="18731" y="3375"/>
                  </a:cubicBezTo>
                  <a:cubicBezTo>
                    <a:pt x="19659" y="4303"/>
                    <a:pt x="18309" y="6244"/>
                    <a:pt x="17972" y="6750"/>
                  </a:cubicBezTo>
                  <a:cubicBezTo>
                    <a:pt x="18309" y="7341"/>
                    <a:pt x="18563" y="7931"/>
                    <a:pt x="18731" y="8606"/>
                  </a:cubicBezTo>
                  <a:cubicBezTo>
                    <a:pt x="18900" y="8606"/>
                    <a:pt x="21600" y="9028"/>
                    <a:pt x="21600" y="10547"/>
                  </a:cubicBezTo>
                  <a:cubicBezTo>
                    <a:pt x="21600" y="11053"/>
                    <a:pt x="21600" y="11053"/>
                    <a:pt x="21600" y="11053"/>
                  </a:cubicBezTo>
                  <a:cubicBezTo>
                    <a:pt x="21600" y="12150"/>
                    <a:pt x="19322" y="12825"/>
                    <a:pt x="18731" y="12994"/>
                  </a:cubicBezTo>
                  <a:moveTo>
                    <a:pt x="10800" y="4725"/>
                  </a:moveTo>
                  <a:cubicBezTo>
                    <a:pt x="7425" y="4725"/>
                    <a:pt x="4725" y="7425"/>
                    <a:pt x="4725" y="10800"/>
                  </a:cubicBezTo>
                  <a:cubicBezTo>
                    <a:pt x="4725" y="14175"/>
                    <a:pt x="7425" y="16875"/>
                    <a:pt x="10800" y="16875"/>
                  </a:cubicBezTo>
                  <a:cubicBezTo>
                    <a:pt x="14175" y="16875"/>
                    <a:pt x="16875" y="14175"/>
                    <a:pt x="16875" y="10800"/>
                  </a:cubicBezTo>
                  <a:cubicBezTo>
                    <a:pt x="16875" y="7425"/>
                    <a:pt x="14175" y="4725"/>
                    <a:pt x="10800" y="4725"/>
                  </a:cubicBezTo>
                  <a:moveTo>
                    <a:pt x="10800" y="14850"/>
                  </a:moveTo>
                  <a:cubicBezTo>
                    <a:pt x="8522" y="14850"/>
                    <a:pt x="6750" y="13078"/>
                    <a:pt x="6750" y="10800"/>
                  </a:cubicBezTo>
                  <a:cubicBezTo>
                    <a:pt x="6750" y="8522"/>
                    <a:pt x="8522" y="6750"/>
                    <a:pt x="10800" y="6750"/>
                  </a:cubicBezTo>
                  <a:cubicBezTo>
                    <a:pt x="13078" y="6750"/>
                    <a:pt x="14850" y="8522"/>
                    <a:pt x="14850" y="10800"/>
                  </a:cubicBezTo>
                  <a:cubicBezTo>
                    <a:pt x="14850" y="13078"/>
                    <a:pt x="13078" y="14850"/>
                    <a:pt x="10800" y="14850"/>
                  </a:cubicBezTo>
                  <a:moveTo>
                    <a:pt x="10800" y="8775"/>
                  </a:moveTo>
                  <a:cubicBezTo>
                    <a:pt x="9703" y="8775"/>
                    <a:pt x="8775" y="9703"/>
                    <a:pt x="8775" y="10800"/>
                  </a:cubicBezTo>
                  <a:cubicBezTo>
                    <a:pt x="8775" y="11897"/>
                    <a:pt x="9703" y="12825"/>
                    <a:pt x="10800" y="12825"/>
                  </a:cubicBezTo>
                  <a:cubicBezTo>
                    <a:pt x="11897" y="12825"/>
                    <a:pt x="12825" y="11897"/>
                    <a:pt x="12825" y="10800"/>
                  </a:cubicBezTo>
                  <a:cubicBezTo>
                    <a:pt x="12825" y="9703"/>
                    <a:pt x="11897" y="8775"/>
                    <a:pt x="10800" y="877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9169">
                <a:defRPr sz="2400"/>
              </a:pPr>
              <a:endParaRPr/>
            </a:p>
          </p:txBody>
        </p:sp>
      </p:grpSp>
      <p:sp>
        <p:nvSpPr>
          <p:cNvPr id="288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9054231" cy="38194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0" name="TextBox 6"/>
          <p:cNvSpPr txBox="1"/>
          <p:nvPr/>
        </p:nvSpPr>
        <p:spPr>
          <a:xfrm>
            <a:off x="10406378" y="304984"/>
            <a:ext cx="15761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>
                <a:solidFill>
                  <a:srgbClr val="7B7A7B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OPERATIONS</a:t>
            </a:r>
          </a:p>
          <a:p>
            <a:pPr>
              <a:defRPr sz="1600">
                <a:solidFill>
                  <a:srgbClr val="7B7A7B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ALIGNMENT</a:t>
            </a:r>
          </a:p>
        </p:txBody>
      </p:sp>
      <p:sp>
        <p:nvSpPr>
          <p:cNvPr id="291" name="Rectangle 11"/>
          <p:cNvSpPr txBox="1"/>
          <p:nvPr/>
        </p:nvSpPr>
        <p:spPr>
          <a:xfrm>
            <a:off x="10323576" y="914400"/>
            <a:ext cx="1425697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solidFill>
                  <a:srgbClr val="7B7A7B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Carmen Gonzalez</a:t>
            </a:r>
          </a:p>
          <a:p>
            <a:pPr>
              <a:defRPr sz="1100">
                <a:solidFill>
                  <a:srgbClr val="7B7A7B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Michelle Singletary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PLACEYOUR PRESENTATION NAME HERE"/>
          <p:cNvSpPr txBox="1">
            <a:spLocks noGrp="1"/>
          </p:cNvSpPr>
          <p:nvPr>
            <p:ph type="title" hasCustomPrompt="1"/>
          </p:nvPr>
        </p:nvSpPr>
        <p:spPr>
          <a:xfrm>
            <a:off x="1029221" y="1473012"/>
            <a:ext cx="6962386" cy="2964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500"/>
              </a:lnSpc>
              <a:defRPr sz="7000" b="1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defRPr>
            </a:lvl1pPr>
          </a:lstStyle>
          <a:p>
            <a:r>
              <a:t>PLACEYOUR PRESENTATION NAME HERE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55811"/>
            <a:ext cx="9144000" cy="982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SUBTITLE OF PRESENTATION • DATEPresenter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7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traight Connector 12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earch &amp;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1" name="Group 15"/>
          <p:cNvGrpSpPr/>
          <p:nvPr/>
        </p:nvGrpSpPr>
        <p:grpSpPr>
          <a:xfrm>
            <a:off x="9547117" y="180779"/>
            <a:ext cx="731521" cy="731522"/>
            <a:chOff x="0" y="0"/>
            <a:chExt cx="731520" cy="731520"/>
          </a:xfrm>
        </p:grpSpPr>
        <p:sp>
          <p:nvSpPr>
            <p:cNvPr id="304" name="Oval 16"/>
            <p:cNvSpPr/>
            <p:nvPr/>
          </p:nvSpPr>
          <p:spPr>
            <a:xfrm>
              <a:off x="-1" y="-1"/>
              <a:ext cx="731522" cy="731522"/>
            </a:xfrm>
            <a:prstGeom prst="ellipse">
              <a:avLst/>
            </a:prstGeom>
            <a:solidFill>
              <a:srgbClr val="1D46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grpSp>
          <p:nvGrpSpPr>
            <p:cNvPr id="310" name="Group 17"/>
            <p:cNvGrpSpPr/>
            <p:nvPr/>
          </p:nvGrpSpPr>
          <p:grpSpPr>
            <a:xfrm>
              <a:off x="207610" y="134402"/>
              <a:ext cx="316300" cy="401002"/>
              <a:chOff x="0" y="0"/>
              <a:chExt cx="316298" cy="401001"/>
            </a:xfrm>
          </p:grpSpPr>
          <p:sp>
            <p:nvSpPr>
              <p:cNvPr id="305" name="Google Shape;416;p33"/>
              <p:cNvSpPr/>
              <p:nvPr/>
            </p:nvSpPr>
            <p:spPr>
              <a:xfrm>
                <a:off x="-1" y="46104"/>
                <a:ext cx="316300" cy="354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85" y="0"/>
                    </a:moveTo>
                    <a:lnTo>
                      <a:pt x="8172" y="15"/>
                    </a:lnTo>
                    <a:lnTo>
                      <a:pt x="8335" y="65"/>
                    </a:lnTo>
                    <a:lnTo>
                      <a:pt x="8481" y="145"/>
                    </a:lnTo>
                    <a:lnTo>
                      <a:pt x="8595" y="261"/>
                    </a:lnTo>
                    <a:lnTo>
                      <a:pt x="8684" y="384"/>
                    </a:lnTo>
                    <a:lnTo>
                      <a:pt x="8741" y="529"/>
                    </a:lnTo>
                    <a:lnTo>
                      <a:pt x="8773" y="689"/>
                    </a:lnTo>
                    <a:lnTo>
                      <a:pt x="8773" y="5351"/>
                    </a:lnTo>
                    <a:lnTo>
                      <a:pt x="8749" y="5605"/>
                    </a:lnTo>
                    <a:lnTo>
                      <a:pt x="8708" y="5880"/>
                    </a:lnTo>
                    <a:lnTo>
                      <a:pt x="8643" y="6163"/>
                    </a:lnTo>
                    <a:lnTo>
                      <a:pt x="8562" y="6439"/>
                    </a:lnTo>
                    <a:lnTo>
                      <a:pt x="8465" y="6714"/>
                    </a:lnTo>
                    <a:lnTo>
                      <a:pt x="8335" y="6961"/>
                    </a:lnTo>
                    <a:lnTo>
                      <a:pt x="8205" y="7193"/>
                    </a:lnTo>
                    <a:lnTo>
                      <a:pt x="1747" y="18120"/>
                    </a:lnTo>
                    <a:lnTo>
                      <a:pt x="1633" y="18352"/>
                    </a:lnTo>
                    <a:lnTo>
                      <a:pt x="1576" y="18584"/>
                    </a:lnTo>
                    <a:lnTo>
                      <a:pt x="1560" y="18823"/>
                    </a:lnTo>
                    <a:lnTo>
                      <a:pt x="1592" y="19069"/>
                    </a:lnTo>
                    <a:lnTo>
                      <a:pt x="1665" y="19302"/>
                    </a:lnTo>
                    <a:lnTo>
                      <a:pt x="1787" y="19519"/>
                    </a:lnTo>
                    <a:lnTo>
                      <a:pt x="1933" y="19700"/>
                    </a:lnTo>
                    <a:lnTo>
                      <a:pt x="2088" y="19845"/>
                    </a:lnTo>
                    <a:lnTo>
                      <a:pt x="2275" y="19976"/>
                    </a:lnTo>
                    <a:lnTo>
                      <a:pt x="2470" y="20077"/>
                    </a:lnTo>
                    <a:lnTo>
                      <a:pt x="2697" y="20150"/>
                    </a:lnTo>
                    <a:lnTo>
                      <a:pt x="2916" y="20193"/>
                    </a:lnTo>
                    <a:lnTo>
                      <a:pt x="3160" y="20215"/>
                    </a:lnTo>
                    <a:lnTo>
                      <a:pt x="18440" y="20215"/>
                    </a:lnTo>
                    <a:lnTo>
                      <a:pt x="18676" y="20193"/>
                    </a:lnTo>
                    <a:lnTo>
                      <a:pt x="18903" y="20150"/>
                    </a:lnTo>
                    <a:lnTo>
                      <a:pt x="19122" y="20077"/>
                    </a:lnTo>
                    <a:lnTo>
                      <a:pt x="19325" y="19976"/>
                    </a:lnTo>
                    <a:lnTo>
                      <a:pt x="19512" y="19845"/>
                    </a:lnTo>
                    <a:lnTo>
                      <a:pt x="19667" y="19700"/>
                    </a:lnTo>
                    <a:lnTo>
                      <a:pt x="19813" y="19526"/>
                    </a:lnTo>
                    <a:lnTo>
                      <a:pt x="19935" y="19309"/>
                    </a:lnTo>
                    <a:lnTo>
                      <a:pt x="20008" y="19069"/>
                    </a:lnTo>
                    <a:lnTo>
                      <a:pt x="20040" y="18830"/>
                    </a:lnTo>
                    <a:lnTo>
                      <a:pt x="20024" y="18584"/>
                    </a:lnTo>
                    <a:lnTo>
                      <a:pt x="19967" y="18352"/>
                    </a:lnTo>
                    <a:lnTo>
                      <a:pt x="19862" y="18127"/>
                    </a:lnTo>
                    <a:lnTo>
                      <a:pt x="13436" y="7193"/>
                    </a:lnTo>
                    <a:lnTo>
                      <a:pt x="13314" y="6961"/>
                    </a:lnTo>
                    <a:lnTo>
                      <a:pt x="13184" y="6714"/>
                    </a:lnTo>
                    <a:lnTo>
                      <a:pt x="13087" y="6439"/>
                    </a:lnTo>
                    <a:lnTo>
                      <a:pt x="13005" y="6156"/>
                    </a:lnTo>
                    <a:lnTo>
                      <a:pt x="12941" y="5880"/>
                    </a:lnTo>
                    <a:lnTo>
                      <a:pt x="12900" y="5605"/>
                    </a:lnTo>
                    <a:lnTo>
                      <a:pt x="12884" y="5351"/>
                    </a:lnTo>
                    <a:lnTo>
                      <a:pt x="12884" y="689"/>
                    </a:lnTo>
                    <a:lnTo>
                      <a:pt x="12908" y="529"/>
                    </a:lnTo>
                    <a:lnTo>
                      <a:pt x="12965" y="384"/>
                    </a:lnTo>
                    <a:lnTo>
                      <a:pt x="13054" y="261"/>
                    </a:lnTo>
                    <a:lnTo>
                      <a:pt x="13168" y="145"/>
                    </a:lnTo>
                    <a:lnTo>
                      <a:pt x="13322" y="65"/>
                    </a:lnTo>
                    <a:lnTo>
                      <a:pt x="13477" y="15"/>
                    </a:lnTo>
                    <a:lnTo>
                      <a:pt x="13663" y="0"/>
                    </a:lnTo>
                    <a:lnTo>
                      <a:pt x="13834" y="15"/>
                    </a:lnTo>
                    <a:lnTo>
                      <a:pt x="14005" y="65"/>
                    </a:lnTo>
                    <a:lnTo>
                      <a:pt x="14143" y="145"/>
                    </a:lnTo>
                    <a:lnTo>
                      <a:pt x="14273" y="261"/>
                    </a:lnTo>
                    <a:lnTo>
                      <a:pt x="14362" y="384"/>
                    </a:lnTo>
                    <a:lnTo>
                      <a:pt x="14419" y="529"/>
                    </a:lnTo>
                    <a:lnTo>
                      <a:pt x="14435" y="689"/>
                    </a:lnTo>
                    <a:lnTo>
                      <a:pt x="14435" y="5351"/>
                    </a:lnTo>
                    <a:lnTo>
                      <a:pt x="14443" y="5503"/>
                    </a:lnTo>
                    <a:lnTo>
                      <a:pt x="14476" y="5670"/>
                    </a:lnTo>
                    <a:lnTo>
                      <a:pt x="14516" y="5851"/>
                    </a:lnTo>
                    <a:lnTo>
                      <a:pt x="14573" y="6040"/>
                    </a:lnTo>
                    <a:lnTo>
                      <a:pt x="14646" y="6214"/>
                    </a:lnTo>
                    <a:lnTo>
                      <a:pt x="14711" y="6373"/>
                    </a:lnTo>
                    <a:lnTo>
                      <a:pt x="14785" y="6504"/>
                    </a:lnTo>
                    <a:lnTo>
                      <a:pt x="14809" y="6533"/>
                    </a:lnTo>
                    <a:lnTo>
                      <a:pt x="21234" y="17482"/>
                    </a:lnTo>
                    <a:lnTo>
                      <a:pt x="21381" y="17779"/>
                    </a:lnTo>
                    <a:lnTo>
                      <a:pt x="21503" y="18091"/>
                    </a:lnTo>
                    <a:lnTo>
                      <a:pt x="21568" y="18402"/>
                    </a:lnTo>
                    <a:lnTo>
                      <a:pt x="21600" y="18714"/>
                    </a:lnTo>
                    <a:lnTo>
                      <a:pt x="21584" y="19033"/>
                    </a:lnTo>
                    <a:lnTo>
                      <a:pt x="21535" y="19345"/>
                    </a:lnTo>
                    <a:lnTo>
                      <a:pt x="21438" y="19657"/>
                    </a:lnTo>
                    <a:lnTo>
                      <a:pt x="21308" y="19954"/>
                    </a:lnTo>
                    <a:lnTo>
                      <a:pt x="21129" y="20244"/>
                    </a:lnTo>
                    <a:lnTo>
                      <a:pt x="20934" y="20512"/>
                    </a:lnTo>
                    <a:lnTo>
                      <a:pt x="20690" y="20752"/>
                    </a:lnTo>
                    <a:lnTo>
                      <a:pt x="20422" y="20969"/>
                    </a:lnTo>
                    <a:lnTo>
                      <a:pt x="20146" y="21150"/>
                    </a:lnTo>
                    <a:lnTo>
                      <a:pt x="19837" y="21310"/>
                    </a:lnTo>
                    <a:lnTo>
                      <a:pt x="19504" y="21433"/>
                    </a:lnTo>
                    <a:lnTo>
                      <a:pt x="19163" y="21527"/>
                    </a:lnTo>
                    <a:lnTo>
                      <a:pt x="18806" y="21578"/>
                    </a:lnTo>
                    <a:lnTo>
                      <a:pt x="18440" y="21600"/>
                    </a:lnTo>
                    <a:lnTo>
                      <a:pt x="3160" y="21600"/>
                    </a:lnTo>
                    <a:lnTo>
                      <a:pt x="2794" y="21578"/>
                    </a:lnTo>
                    <a:lnTo>
                      <a:pt x="2437" y="21527"/>
                    </a:lnTo>
                    <a:lnTo>
                      <a:pt x="2088" y="21433"/>
                    </a:lnTo>
                    <a:lnTo>
                      <a:pt x="1763" y="21310"/>
                    </a:lnTo>
                    <a:lnTo>
                      <a:pt x="1454" y="21150"/>
                    </a:lnTo>
                    <a:lnTo>
                      <a:pt x="1162" y="20969"/>
                    </a:lnTo>
                    <a:lnTo>
                      <a:pt x="910" y="20752"/>
                    </a:lnTo>
                    <a:lnTo>
                      <a:pt x="666" y="20505"/>
                    </a:lnTo>
                    <a:lnTo>
                      <a:pt x="455" y="20244"/>
                    </a:lnTo>
                    <a:lnTo>
                      <a:pt x="292" y="19954"/>
                    </a:lnTo>
                    <a:lnTo>
                      <a:pt x="154" y="19650"/>
                    </a:lnTo>
                    <a:lnTo>
                      <a:pt x="65" y="19338"/>
                    </a:lnTo>
                    <a:lnTo>
                      <a:pt x="16" y="19026"/>
                    </a:lnTo>
                    <a:lnTo>
                      <a:pt x="0" y="18707"/>
                    </a:lnTo>
                    <a:lnTo>
                      <a:pt x="32" y="18395"/>
                    </a:lnTo>
                    <a:lnTo>
                      <a:pt x="106" y="18083"/>
                    </a:lnTo>
                    <a:lnTo>
                      <a:pt x="219" y="17772"/>
                    </a:lnTo>
                    <a:lnTo>
                      <a:pt x="366" y="17474"/>
                    </a:lnTo>
                    <a:lnTo>
                      <a:pt x="6840" y="6533"/>
                    </a:lnTo>
                    <a:lnTo>
                      <a:pt x="6864" y="6504"/>
                    </a:lnTo>
                    <a:lnTo>
                      <a:pt x="6937" y="6373"/>
                    </a:lnTo>
                    <a:lnTo>
                      <a:pt x="7084" y="6040"/>
                    </a:lnTo>
                    <a:lnTo>
                      <a:pt x="7132" y="5851"/>
                    </a:lnTo>
                    <a:lnTo>
                      <a:pt x="7181" y="5670"/>
                    </a:lnTo>
                    <a:lnTo>
                      <a:pt x="7205" y="5503"/>
                    </a:lnTo>
                    <a:lnTo>
                      <a:pt x="7214" y="5351"/>
                    </a:lnTo>
                    <a:lnTo>
                      <a:pt x="7214" y="689"/>
                    </a:lnTo>
                    <a:lnTo>
                      <a:pt x="7238" y="529"/>
                    </a:lnTo>
                    <a:lnTo>
                      <a:pt x="7295" y="384"/>
                    </a:lnTo>
                    <a:lnTo>
                      <a:pt x="7384" y="261"/>
                    </a:lnTo>
                    <a:lnTo>
                      <a:pt x="7506" y="145"/>
                    </a:lnTo>
                    <a:lnTo>
                      <a:pt x="7644" y="65"/>
                    </a:lnTo>
                    <a:lnTo>
                      <a:pt x="7815" y="15"/>
                    </a:lnTo>
                    <a:lnTo>
                      <a:pt x="79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306" name="Google Shape;417;p33"/>
              <p:cNvSpPr/>
              <p:nvPr/>
            </p:nvSpPr>
            <p:spPr>
              <a:xfrm>
                <a:off x="80413" y="0"/>
                <a:ext cx="155470" cy="23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" y="0"/>
                    </a:moveTo>
                    <a:lnTo>
                      <a:pt x="20023" y="0"/>
                    </a:lnTo>
                    <a:lnTo>
                      <a:pt x="20371" y="339"/>
                    </a:lnTo>
                    <a:lnTo>
                      <a:pt x="20720" y="1131"/>
                    </a:lnTo>
                    <a:lnTo>
                      <a:pt x="21002" y="2488"/>
                    </a:lnTo>
                    <a:lnTo>
                      <a:pt x="21235" y="4071"/>
                    </a:lnTo>
                    <a:lnTo>
                      <a:pt x="21434" y="5994"/>
                    </a:lnTo>
                    <a:lnTo>
                      <a:pt x="21550" y="8369"/>
                    </a:lnTo>
                    <a:lnTo>
                      <a:pt x="21600" y="10743"/>
                    </a:lnTo>
                    <a:lnTo>
                      <a:pt x="21550" y="13345"/>
                    </a:lnTo>
                    <a:lnTo>
                      <a:pt x="21434" y="15606"/>
                    </a:lnTo>
                    <a:lnTo>
                      <a:pt x="21235" y="17642"/>
                    </a:lnTo>
                    <a:lnTo>
                      <a:pt x="21002" y="19225"/>
                    </a:lnTo>
                    <a:lnTo>
                      <a:pt x="20720" y="20469"/>
                    </a:lnTo>
                    <a:lnTo>
                      <a:pt x="20371" y="21261"/>
                    </a:lnTo>
                    <a:lnTo>
                      <a:pt x="20023" y="21600"/>
                    </a:lnTo>
                    <a:lnTo>
                      <a:pt x="1577" y="21600"/>
                    </a:lnTo>
                    <a:lnTo>
                      <a:pt x="1229" y="21261"/>
                    </a:lnTo>
                    <a:lnTo>
                      <a:pt x="880" y="20469"/>
                    </a:lnTo>
                    <a:lnTo>
                      <a:pt x="598" y="19225"/>
                    </a:lnTo>
                    <a:lnTo>
                      <a:pt x="332" y="17642"/>
                    </a:lnTo>
                    <a:lnTo>
                      <a:pt x="149" y="15606"/>
                    </a:lnTo>
                    <a:lnTo>
                      <a:pt x="33" y="13345"/>
                    </a:lnTo>
                    <a:lnTo>
                      <a:pt x="0" y="10743"/>
                    </a:lnTo>
                    <a:lnTo>
                      <a:pt x="33" y="8369"/>
                    </a:lnTo>
                    <a:lnTo>
                      <a:pt x="149" y="5994"/>
                    </a:lnTo>
                    <a:lnTo>
                      <a:pt x="332" y="4071"/>
                    </a:lnTo>
                    <a:lnTo>
                      <a:pt x="598" y="2488"/>
                    </a:lnTo>
                    <a:lnTo>
                      <a:pt x="880" y="1131"/>
                    </a:lnTo>
                    <a:lnTo>
                      <a:pt x="1229" y="339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307" name="Google Shape;418;p33"/>
              <p:cNvSpPr/>
              <p:nvPr/>
            </p:nvSpPr>
            <p:spPr>
              <a:xfrm>
                <a:off x="0" y="216583"/>
                <a:ext cx="314409" cy="183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95" y="8199"/>
                    </a:moveTo>
                    <a:lnTo>
                      <a:pt x="12949" y="8227"/>
                    </a:lnTo>
                    <a:lnTo>
                      <a:pt x="12802" y="8325"/>
                    </a:lnTo>
                    <a:lnTo>
                      <a:pt x="12689" y="8492"/>
                    </a:lnTo>
                    <a:lnTo>
                      <a:pt x="12599" y="8701"/>
                    </a:lnTo>
                    <a:lnTo>
                      <a:pt x="12534" y="8938"/>
                    </a:lnTo>
                    <a:lnTo>
                      <a:pt x="12510" y="9203"/>
                    </a:lnTo>
                    <a:lnTo>
                      <a:pt x="12534" y="9468"/>
                    </a:lnTo>
                    <a:lnTo>
                      <a:pt x="12599" y="9719"/>
                    </a:lnTo>
                    <a:lnTo>
                      <a:pt x="12689" y="9915"/>
                    </a:lnTo>
                    <a:lnTo>
                      <a:pt x="12802" y="10068"/>
                    </a:lnTo>
                    <a:lnTo>
                      <a:pt x="12949" y="10166"/>
                    </a:lnTo>
                    <a:lnTo>
                      <a:pt x="13095" y="10193"/>
                    </a:lnTo>
                    <a:lnTo>
                      <a:pt x="13257" y="10166"/>
                    </a:lnTo>
                    <a:lnTo>
                      <a:pt x="13395" y="10068"/>
                    </a:lnTo>
                    <a:lnTo>
                      <a:pt x="13509" y="9915"/>
                    </a:lnTo>
                    <a:lnTo>
                      <a:pt x="13607" y="9719"/>
                    </a:lnTo>
                    <a:lnTo>
                      <a:pt x="13663" y="9468"/>
                    </a:lnTo>
                    <a:lnTo>
                      <a:pt x="13688" y="9203"/>
                    </a:lnTo>
                    <a:lnTo>
                      <a:pt x="13663" y="8938"/>
                    </a:lnTo>
                    <a:lnTo>
                      <a:pt x="13607" y="8701"/>
                    </a:lnTo>
                    <a:lnTo>
                      <a:pt x="13509" y="8492"/>
                    </a:lnTo>
                    <a:lnTo>
                      <a:pt x="13395" y="8325"/>
                    </a:lnTo>
                    <a:lnTo>
                      <a:pt x="13257" y="8227"/>
                    </a:lnTo>
                    <a:lnTo>
                      <a:pt x="13095" y="8199"/>
                    </a:lnTo>
                    <a:close/>
                    <a:moveTo>
                      <a:pt x="13095" y="5536"/>
                    </a:moveTo>
                    <a:lnTo>
                      <a:pt x="13412" y="5578"/>
                    </a:lnTo>
                    <a:lnTo>
                      <a:pt x="13720" y="5689"/>
                    </a:lnTo>
                    <a:lnTo>
                      <a:pt x="14005" y="5871"/>
                    </a:lnTo>
                    <a:lnTo>
                      <a:pt x="14256" y="6136"/>
                    </a:lnTo>
                    <a:lnTo>
                      <a:pt x="14500" y="6428"/>
                    </a:lnTo>
                    <a:lnTo>
                      <a:pt x="14711" y="6805"/>
                    </a:lnTo>
                    <a:lnTo>
                      <a:pt x="14890" y="7209"/>
                    </a:lnTo>
                    <a:lnTo>
                      <a:pt x="15036" y="7656"/>
                    </a:lnTo>
                    <a:lnTo>
                      <a:pt x="15142" y="8144"/>
                    </a:lnTo>
                    <a:lnTo>
                      <a:pt x="15215" y="8660"/>
                    </a:lnTo>
                    <a:lnTo>
                      <a:pt x="15231" y="9203"/>
                    </a:lnTo>
                    <a:lnTo>
                      <a:pt x="15215" y="9747"/>
                    </a:lnTo>
                    <a:lnTo>
                      <a:pt x="15142" y="10263"/>
                    </a:lnTo>
                    <a:lnTo>
                      <a:pt x="15036" y="10737"/>
                    </a:lnTo>
                    <a:lnTo>
                      <a:pt x="14890" y="11197"/>
                    </a:lnTo>
                    <a:lnTo>
                      <a:pt x="14711" y="11616"/>
                    </a:lnTo>
                    <a:lnTo>
                      <a:pt x="14500" y="11964"/>
                    </a:lnTo>
                    <a:lnTo>
                      <a:pt x="14256" y="12285"/>
                    </a:lnTo>
                    <a:lnTo>
                      <a:pt x="14005" y="12522"/>
                    </a:lnTo>
                    <a:lnTo>
                      <a:pt x="13720" y="12703"/>
                    </a:lnTo>
                    <a:lnTo>
                      <a:pt x="13412" y="12829"/>
                    </a:lnTo>
                    <a:lnTo>
                      <a:pt x="13095" y="12871"/>
                    </a:lnTo>
                    <a:lnTo>
                      <a:pt x="12786" y="12829"/>
                    </a:lnTo>
                    <a:lnTo>
                      <a:pt x="12477" y="12703"/>
                    </a:lnTo>
                    <a:lnTo>
                      <a:pt x="12193" y="12522"/>
                    </a:lnTo>
                    <a:lnTo>
                      <a:pt x="11941" y="12285"/>
                    </a:lnTo>
                    <a:lnTo>
                      <a:pt x="11698" y="11964"/>
                    </a:lnTo>
                    <a:lnTo>
                      <a:pt x="11486" y="11616"/>
                    </a:lnTo>
                    <a:lnTo>
                      <a:pt x="11308" y="11197"/>
                    </a:lnTo>
                    <a:lnTo>
                      <a:pt x="11153" y="10737"/>
                    </a:lnTo>
                    <a:lnTo>
                      <a:pt x="11048" y="10263"/>
                    </a:lnTo>
                    <a:lnTo>
                      <a:pt x="10983" y="9747"/>
                    </a:lnTo>
                    <a:lnTo>
                      <a:pt x="10967" y="9203"/>
                    </a:lnTo>
                    <a:lnTo>
                      <a:pt x="10983" y="8660"/>
                    </a:lnTo>
                    <a:lnTo>
                      <a:pt x="11048" y="8144"/>
                    </a:lnTo>
                    <a:lnTo>
                      <a:pt x="11153" y="7656"/>
                    </a:lnTo>
                    <a:lnTo>
                      <a:pt x="11308" y="7209"/>
                    </a:lnTo>
                    <a:lnTo>
                      <a:pt x="11486" y="6805"/>
                    </a:lnTo>
                    <a:lnTo>
                      <a:pt x="11698" y="6428"/>
                    </a:lnTo>
                    <a:lnTo>
                      <a:pt x="11941" y="6136"/>
                    </a:lnTo>
                    <a:lnTo>
                      <a:pt x="12193" y="5871"/>
                    </a:lnTo>
                    <a:lnTo>
                      <a:pt x="12477" y="5689"/>
                    </a:lnTo>
                    <a:lnTo>
                      <a:pt x="12786" y="5578"/>
                    </a:lnTo>
                    <a:lnTo>
                      <a:pt x="13095" y="5536"/>
                    </a:lnTo>
                    <a:close/>
                    <a:moveTo>
                      <a:pt x="5508" y="2649"/>
                    </a:moveTo>
                    <a:lnTo>
                      <a:pt x="1747" y="14907"/>
                    </a:lnTo>
                    <a:lnTo>
                      <a:pt x="1633" y="15353"/>
                    </a:lnTo>
                    <a:lnTo>
                      <a:pt x="1576" y="15799"/>
                    </a:lnTo>
                    <a:lnTo>
                      <a:pt x="1560" y="16259"/>
                    </a:lnTo>
                    <a:lnTo>
                      <a:pt x="1592" y="16733"/>
                    </a:lnTo>
                    <a:lnTo>
                      <a:pt x="1665" y="17180"/>
                    </a:lnTo>
                    <a:lnTo>
                      <a:pt x="1787" y="17598"/>
                    </a:lnTo>
                    <a:lnTo>
                      <a:pt x="1933" y="17947"/>
                    </a:lnTo>
                    <a:lnTo>
                      <a:pt x="2088" y="18225"/>
                    </a:lnTo>
                    <a:lnTo>
                      <a:pt x="2275" y="18476"/>
                    </a:lnTo>
                    <a:lnTo>
                      <a:pt x="2469" y="18672"/>
                    </a:lnTo>
                    <a:lnTo>
                      <a:pt x="2697" y="18811"/>
                    </a:lnTo>
                    <a:lnTo>
                      <a:pt x="2916" y="18895"/>
                    </a:lnTo>
                    <a:lnTo>
                      <a:pt x="3160" y="18937"/>
                    </a:lnTo>
                    <a:lnTo>
                      <a:pt x="18440" y="18937"/>
                    </a:lnTo>
                    <a:lnTo>
                      <a:pt x="18676" y="18895"/>
                    </a:lnTo>
                    <a:lnTo>
                      <a:pt x="18903" y="18811"/>
                    </a:lnTo>
                    <a:lnTo>
                      <a:pt x="19122" y="18672"/>
                    </a:lnTo>
                    <a:lnTo>
                      <a:pt x="19325" y="18476"/>
                    </a:lnTo>
                    <a:lnTo>
                      <a:pt x="19512" y="18225"/>
                    </a:lnTo>
                    <a:lnTo>
                      <a:pt x="19667" y="17947"/>
                    </a:lnTo>
                    <a:lnTo>
                      <a:pt x="19813" y="17612"/>
                    </a:lnTo>
                    <a:lnTo>
                      <a:pt x="19935" y="17194"/>
                    </a:lnTo>
                    <a:lnTo>
                      <a:pt x="20008" y="16733"/>
                    </a:lnTo>
                    <a:lnTo>
                      <a:pt x="20040" y="16273"/>
                    </a:lnTo>
                    <a:lnTo>
                      <a:pt x="20024" y="15799"/>
                    </a:lnTo>
                    <a:lnTo>
                      <a:pt x="19967" y="15353"/>
                    </a:lnTo>
                    <a:lnTo>
                      <a:pt x="19862" y="14921"/>
                    </a:lnTo>
                    <a:lnTo>
                      <a:pt x="16117" y="2649"/>
                    </a:lnTo>
                    <a:lnTo>
                      <a:pt x="5508" y="2649"/>
                    </a:lnTo>
                    <a:close/>
                    <a:moveTo>
                      <a:pt x="5045" y="0"/>
                    </a:moveTo>
                    <a:lnTo>
                      <a:pt x="16580" y="0"/>
                    </a:lnTo>
                    <a:lnTo>
                      <a:pt x="16758" y="28"/>
                    </a:lnTo>
                    <a:lnTo>
                      <a:pt x="16913" y="112"/>
                    </a:lnTo>
                    <a:lnTo>
                      <a:pt x="17059" y="265"/>
                    </a:lnTo>
                    <a:lnTo>
                      <a:pt x="17181" y="474"/>
                    </a:lnTo>
                    <a:lnTo>
                      <a:pt x="17270" y="711"/>
                    </a:lnTo>
                    <a:lnTo>
                      <a:pt x="21234" y="13680"/>
                    </a:lnTo>
                    <a:lnTo>
                      <a:pt x="21381" y="14251"/>
                    </a:lnTo>
                    <a:lnTo>
                      <a:pt x="21503" y="14851"/>
                    </a:lnTo>
                    <a:lnTo>
                      <a:pt x="21568" y="15450"/>
                    </a:lnTo>
                    <a:lnTo>
                      <a:pt x="21600" y="16050"/>
                    </a:lnTo>
                    <a:lnTo>
                      <a:pt x="21584" y="16664"/>
                    </a:lnTo>
                    <a:lnTo>
                      <a:pt x="21535" y="17263"/>
                    </a:lnTo>
                    <a:lnTo>
                      <a:pt x="21438" y="17863"/>
                    </a:lnTo>
                    <a:lnTo>
                      <a:pt x="21308" y="18435"/>
                    </a:lnTo>
                    <a:lnTo>
                      <a:pt x="21129" y="18992"/>
                    </a:lnTo>
                    <a:lnTo>
                      <a:pt x="20934" y="19508"/>
                    </a:lnTo>
                    <a:lnTo>
                      <a:pt x="20690" y="19968"/>
                    </a:lnTo>
                    <a:lnTo>
                      <a:pt x="20422" y="20387"/>
                    </a:lnTo>
                    <a:lnTo>
                      <a:pt x="20146" y="20749"/>
                    </a:lnTo>
                    <a:lnTo>
                      <a:pt x="19837" y="21042"/>
                    </a:lnTo>
                    <a:lnTo>
                      <a:pt x="19504" y="21279"/>
                    </a:lnTo>
                    <a:lnTo>
                      <a:pt x="19163" y="21461"/>
                    </a:lnTo>
                    <a:lnTo>
                      <a:pt x="18806" y="21558"/>
                    </a:lnTo>
                    <a:lnTo>
                      <a:pt x="18440" y="21600"/>
                    </a:lnTo>
                    <a:lnTo>
                      <a:pt x="3160" y="21600"/>
                    </a:lnTo>
                    <a:lnTo>
                      <a:pt x="2794" y="21558"/>
                    </a:lnTo>
                    <a:lnTo>
                      <a:pt x="2437" y="21461"/>
                    </a:lnTo>
                    <a:lnTo>
                      <a:pt x="2096" y="21279"/>
                    </a:lnTo>
                    <a:lnTo>
                      <a:pt x="1763" y="21042"/>
                    </a:lnTo>
                    <a:lnTo>
                      <a:pt x="1454" y="20735"/>
                    </a:lnTo>
                    <a:lnTo>
                      <a:pt x="1162" y="20387"/>
                    </a:lnTo>
                    <a:lnTo>
                      <a:pt x="910" y="19968"/>
                    </a:lnTo>
                    <a:lnTo>
                      <a:pt x="666" y="19494"/>
                    </a:lnTo>
                    <a:lnTo>
                      <a:pt x="455" y="18992"/>
                    </a:lnTo>
                    <a:lnTo>
                      <a:pt x="292" y="18435"/>
                    </a:lnTo>
                    <a:lnTo>
                      <a:pt x="154" y="17849"/>
                    </a:lnTo>
                    <a:lnTo>
                      <a:pt x="65" y="17249"/>
                    </a:lnTo>
                    <a:lnTo>
                      <a:pt x="16" y="16650"/>
                    </a:lnTo>
                    <a:lnTo>
                      <a:pt x="0" y="16036"/>
                    </a:lnTo>
                    <a:lnTo>
                      <a:pt x="32" y="15437"/>
                    </a:lnTo>
                    <a:lnTo>
                      <a:pt x="106" y="14837"/>
                    </a:lnTo>
                    <a:lnTo>
                      <a:pt x="219" y="14237"/>
                    </a:lnTo>
                    <a:lnTo>
                      <a:pt x="366" y="13666"/>
                    </a:lnTo>
                    <a:lnTo>
                      <a:pt x="4362" y="697"/>
                    </a:lnTo>
                    <a:lnTo>
                      <a:pt x="4452" y="460"/>
                    </a:lnTo>
                    <a:lnTo>
                      <a:pt x="4573" y="265"/>
                    </a:lnTo>
                    <a:lnTo>
                      <a:pt x="4720" y="112"/>
                    </a:lnTo>
                    <a:lnTo>
                      <a:pt x="4874" y="28"/>
                    </a:lnTo>
                    <a:lnTo>
                      <a:pt x="50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308" name="Google Shape;419;p33"/>
              <p:cNvSpPr/>
              <p:nvPr/>
            </p:nvSpPr>
            <p:spPr>
              <a:xfrm>
                <a:off x="230521" y="328090"/>
                <a:ext cx="17156" cy="17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3650" y="450"/>
                    </a:lnTo>
                    <a:lnTo>
                      <a:pt x="16200" y="1500"/>
                    </a:lnTo>
                    <a:lnTo>
                      <a:pt x="18450" y="3300"/>
                    </a:lnTo>
                    <a:lnTo>
                      <a:pt x="20100" y="5400"/>
                    </a:lnTo>
                    <a:lnTo>
                      <a:pt x="21150" y="7950"/>
                    </a:lnTo>
                    <a:lnTo>
                      <a:pt x="21600" y="10800"/>
                    </a:lnTo>
                    <a:lnTo>
                      <a:pt x="21150" y="13650"/>
                    </a:lnTo>
                    <a:lnTo>
                      <a:pt x="20100" y="16350"/>
                    </a:lnTo>
                    <a:lnTo>
                      <a:pt x="18450" y="18450"/>
                    </a:lnTo>
                    <a:lnTo>
                      <a:pt x="16200" y="20100"/>
                    </a:lnTo>
                    <a:lnTo>
                      <a:pt x="13650" y="21150"/>
                    </a:lnTo>
                    <a:lnTo>
                      <a:pt x="10800" y="21600"/>
                    </a:lnTo>
                    <a:lnTo>
                      <a:pt x="7950" y="21150"/>
                    </a:lnTo>
                    <a:lnTo>
                      <a:pt x="5400" y="20100"/>
                    </a:lnTo>
                    <a:lnTo>
                      <a:pt x="3150" y="18450"/>
                    </a:lnTo>
                    <a:lnTo>
                      <a:pt x="1500" y="16350"/>
                    </a:lnTo>
                    <a:lnTo>
                      <a:pt x="300" y="13650"/>
                    </a:lnTo>
                    <a:lnTo>
                      <a:pt x="0" y="10800"/>
                    </a:lnTo>
                    <a:lnTo>
                      <a:pt x="300" y="7950"/>
                    </a:lnTo>
                    <a:lnTo>
                      <a:pt x="1500" y="5400"/>
                    </a:lnTo>
                    <a:lnTo>
                      <a:pt x="3150" y="3300"/>
                    </a:lnTo>
                    <a:lnTo>
                      <a:pt x="5400" y="1500"/>
                    </a:lnTo>
                    <a:lnTo>
                      <a:pt x="7950" y="45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  <p:sp>
            <p:nvSpPr>
              <p:cNvPr id="309" name="Google Shape;420;p33"/>
              <p:cNvSpPr/>
              <p:nvPr/>
            </p:nvSpPr>
            <p:spPr>
              <a:xfrm>
                <a:off x="219799" y="317368"/>
                <a:ext cx="39672" cy="3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9248"/>
                    </a:moveTo>
                    <a:lnTo>
                      <a:pt x="10123" y="9377"/>
                    </a:lnTo>
                    <a:lnTo>
                      <a:pt x="9672" y="9701"/>
                    </a:lnTo>
                    <a:lnTo>
                      <a:pt x="9349" y="10153"/>
                    </a:lnTo>
                    <a:lnTo>
                      <a:pt x="9220" y="10800"/>
                    </a:lnTo>
                    <a:lnTo>
                      <a:pt x="9349" y="11382"/>
                    </a:lnTo>
                    <a:lnTo>
                      <a:pt x="9672" y="11899"/>
                    </a:lnTo>
                    <a:lnTo>
                      <a:pt x="10123" y="12223"/>
                    </a:lnTo>
                    <a:lnTo>
                      <a:pt x="10768" y="12287"/>
                    </a:lnTo>
                    <a:lnTo>
                      <a:pt x="11348" y="12223"/>
                    </a:lnTo>
                    <a:lnTo>
                      <a:pt x="11799" y="11899"/>
                    </a:lnTo>
                    <a:lnTo>
                      <a:pt x="12122" y="11382"/>
                    </a:lnTo>
                    <a:lnTo>
                      <a:pt x="12251" y="10800"/>
                    </a:lnTo>
                    <a:lnTo>
                      <a:pt x="12122" y="10153"/>
                    </a:lnTo>
                    <a:lnTo>
                      <a:pt x="11799" y="9701"/>
                    </a:lnTo>
                    <a:lnTo>
                      <a:pt x="11348" y="9377"/>
                    </a:lnTo>
                    <a:lnTo>
                      <a:pt x="10768" y="9248"/>
                    </a:lnTo>
                    <a:close/>
                    <a:moveTo>
                      <a:pt x="10768" y="0"/>
                    </a:moveTo>
                    <a:lnTo>
                      <a:pt x="12702" y="129"/>
                    </a:lnTo>
                    <a:lnTo>
                      <a:pt x="14507" y="647"/>
                    </a:lnTo>
                    <a:lnTo>
                      <a:pt x="16248" y="1423"/>
                    </a:lnTo>
                    <a:lnTo>
                      <a:pt x="17731" y="2522"/>
                    </a:lnTo>
                    <a:lnTo>
                      <a:pt x="19021" y="3816"/>
                    </a:lnTo>
                    <a:lnTo>
                      <a:pt x="20053" y="5368"/>
                    </a:lnTo>
                    <a:lnTo>
                      <a:pt x="20891" y="6984"/>
                    </a:lnTo>
                    <a:lnTo>
                      <a:pt x="21342" y="8860"/>
                    </a:lnTo>
                    <a:lnTo>
                      <a:pt x="21600" y="10800"/>
                    </a:lnTo>
                    <a:lnTo>
                      <a:pt x="21342" y="12740"/>
                    </a:lnTo>
                    <a:lnTo>
                      <a:pt x="20891" y="14551"/>
                    </a:lnTo>
                    <a:lnTo>
                      <a:pt x="20053" y="16297"/>
                    </a:lnTo>
                    <a:lnTo>
                      <a:pt x="19021" y="17784"/>
                    </a:lnTo>
                    <a:lnTo>
                      <a:pt x="17731" y="19078"/>
                    </a:lnTo>
                    <a:lnTo>
                      <a:pt x="16248" y="20177"/>
                    </a:lnTo>
                    <a:lnTo>
                      <a:pt x="14507" y="20953"/>
                    </a:lnTo>
                    <a:lnTo>
                      <a:pt x="12702" y="21406"/>
                    </a:lnTo>
                    <a:lnTo>
                      <a:pt x="10768" y="21600"/>
                    </a:lnTo>
                    <a:lnTo>
                      <a:pt x="8833" y="21406"/>
                    </a:lnTo>
                    <a:lnTo>
                      <a:pt x="6964" y="20953"/>
                    </a:lnTo>
                    <a:lnTo>
                      <a:pt x="5352" y="20177"/>
                    </a:lnTo>
                    <a:lnTo>
                      <a:pt x="3804" y="19078"/>
                    </a:lnTo>
                    <a:lnTo>
                      <a:pt x="2515" y="17784"/>
                    </a:lnTo>
                    <a:lnTo>
                      <a:pt x="1419" y="16297"/>
                    </a:lnTo>
                    <a:lnTo>
                      <a:pt x="645" y="14551"/>
                    </a:lnTo>
                    <a:lnTo>
                      <a:pt x="129" y="12740"/>
                    </a:lnTo>
                    <a:lnTo>
                      <a:pt x="0" y="10800"/>
                    </a:lnTo>
                    <a:lnTo>
                      <a:pt x="129" y="8860"/>
                    </a:lnTo>
                    <a:lnTo>
                      <a:pt x="645" y="6984"/>
                    </a:lnTo>
                    <a:lnTo>
                      <a:pt x="1419" y="5368"/>
                    </a:lnTo>
                    <a:lnTo>
                      <a:pt x="2515" y="3816"/>
                    </a:lnTo>
                    <a:lnTo>
                      <a:pt x="3804" y="2522"/>
                    </a:lnTo>
                    <a:lnTo>
                      <a:pt x="5352" y="1423"/>
                    </a:lnTo>
                    <a:lnTo>
                      <a:pt x="6964" y="647"/>
                    </a:lnTo>
                    <a:lnTo>
                      <a:pt x="8833" y="129"/>
                    </a:lnTo>
                    <a:lnTo>
                      <a:pt x="107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219169">
                  <a:defRPr sz="2400"/>
                </a:pPr>
                <a:endParaRPr/>
              </a:p>
            </p:txBody>
          </p:sp>
        </p:grpSp>
      </p:grpSp>
      <p:sp>
        <p:nvSpPr>
          <p:cNvPr id="31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31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9054231" cy="38194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4" name="TextBox 6"/>
          <p:cNvSpPr txBox="1"/>
          <p:nvPr/>
        </p:nvSpPr>
        <p:spPr>
          <a:xfrm>
            <a:off x="10368712" y="308459"/>
            <a:ext cx="15761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>
                <a:solidFill>
                  <a:srgbClr val="1D46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RESEARCH &amp;</a:t>
            </a:r>
          </a:p>
          <a:p>
            <a:pPr>
              <a:defRPr sz="1600">
                <a:solidFill>
                  <a:srgbClr val="1D46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INNOVATION</a:t>
            </a:r>
          </a:p>
        </p:txBody>
      </p:sp>
      <p:sp>
        <p:nvSpPr>
          <p:cNvPr id="315" name="Rectangle 11"/>
          <p:cNvSpPr txBox="1"/>
          <p:nvPr/>
        </p:nvSpPr>
        <p:spPr>
          <a:xfrm>
            <a:off x="10324355" y="914400"/>
            <a:ext cx="1664905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solidFill>
                  <a:srgbClr val="1D46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Anissa Abi-Dargham</a:t>
            </a:r>
          </a:p>
          <a:p>
            <a:pPr>
              <a:defRPr sz="1100">
                <a:solidFill>
                  <a:srgbClr val="1D46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Jon Longtin</a:t>
            </a:r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ony Brook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17833"/>
            <a:ext cx="2609241" cy="44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325" y="6150278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31" name="Group 3"/>
          <p:cNvGrpSpPr/>
          <p:nvPr/>
        </p:nvGrpSpPr>
        <p:grpSpPr>
          <a:xfrm>
            <a:off x="9547117" y="180779"/>
            <a:ext cx="731521" cy="731521"/>
            <a:chOff x="0" y="0"/>
            <a:chExt cx="731520" cy="731520"/>
          </a:xfrm>
        </p:grpSpPr>
        <p:sp>
          <p:nvSpPr>
            <p:cNvPr id="328" name="Oval 14"/>
            <p:cNvSpPr/>
            <p:nvPr/>
          </p:nvSpPr>
          <p:spPr>
            <a:xfrm>
              <a:off x="-1" y="-1"/>
              <a:ext cx="731521" cy="731521"/>
            </a:xfrm>
            <a:prstGeom prst="ellipse">
              <a:avLst/>
            </a:prstGeom>
            <a:solidFill>
              <a:srgbClr val="F1EA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09584">
                <a:defRPr sz="1200" b="1">
                  <a:solidFill>
                    <a:srgbClr val="F1EA86"/>
                  </a:solidFill>
                </a:defRPr>
              </a:pPr>
              <a:endParaRPr/>
            </a:p>
          </p:txBody>
        </p:sp>
        <p:sp>
          <p:nvSpPr>
            <p:cNvPr id="329" name="Google Shape;424;p33"/>
            <p:cNvSpPr/>
            <p:nvPr/>
          </p:nvSpPr>
          <p:spPr>
            <a:xfrm>
              <a:off x="140767" y="142981"/>
              <a:ext cx="449985" cy="44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23"/>
                  </a:moveTo>
                  <a:lnTo>
                    <a:pt x="10182" y="1743"/>
                  </a:lnTo>
                  <a:lnTo>
                    <a:pt x="9570" y="1801"/>
                  </a:lnTo>
                  <a:lnTo>
                    <a:pt x="8977" y="1905"/>
                  </a:lnTo>
                  <a:lnTo>
                    <a:pt x="8391" y="2048"/>
                  </a:lnTo>
                  <a:lnTo>
                    <a:pt x="7818" y="2224"/>
                  </a:lnTo>
                  <a:lnTo>
                    <a:pt x="7271" y="2432"/>
                  </a:lnTo>
                  <a:lnTo>
                    <a:pt x="6736" y="2679"/>
                  </a:lnTo>
                  <a:lnTo>
                    <a:pt x="6221" y="2958"/>
                  </a:lnTo>
                  <a:lnTo>
                    <a:pt x="5725" y="3271"/>
                  </a:lnTo>
                  <a:lnTo>
                    <a:pt x="5255" y="3615"/>
                  </a:lnTo>
                  <a:lnTo>
                    <a:pt x="4804" y="3979"/>
                  </a:lnTo>
                  <a:lnTo>
                    <a:pt x="4379" y="4382"/>
                  </a:lnTo>
                  <a:lnTo>
                    <a:pt x="3986" y="4805"/>
                  </a:lnTo>
                  <a:lnTo>
                    <a:pt x="3613" y="5247"/>
                  </a:lnTo>
                  <a:lnTo>
                    <a:pt x="3278" y="5722"/>
                  </a:lnTo>
                  <a:lnTo>
                    <a:pt x="2956" y="6223"/>
                  </a:lnTo>
                  <a:lnTo>
                    <a:pt x="2686" y="6736"/>
                  </a:lnTo>
                  <a:lnTo>
                    <a:pt x="2434" y="7263"/>
                  </a:lnTo>
                  <a:lnTo>
                    <a:pt x="2222" y="7822"/>
                  </a:lnTo>
                  <a:lnTo>
                    <a:pt x="2042" y="8388"/>
                  </a:lnTo>
                  <a:lnTo>
                    <a:pt x="1900" y="8966"/>
                  </a:lnTo>
                  <a:lnTo>
                    <a:pt x="1803" y="9571"/>
                  </a:lnTo>
                  <a:lnTo>
                    <a:pt x="1739" y="10182"/>
                  </a:lnTo>
                  <a:lnTo>
                    <a:pt x="1719" y="10800"/>
                  </a:lnTo>
                  <a:lnTo>
                    <a:pt x="1739" y="11418"/>
                  </a:lnTo>
                  <a:lnTo>
                    <a:pt x="1803" y="12029"/>
                  </a:lnTo>
                  <a:lnTo>
                    <a:pt x="1900" y="12627"/>
                  </a:lnTo>
                  <a:lnTo>
                    <a:pt x="2042" y="13212"/>
                  </a:lnTo>
                  <a:lnTo>
                    <a:pt x="2222" y="13778"/>
                  </a:lnTo>
                  <a:lnTo>
                    <a:pt x="2434" y="14331"/>
                  </a:lnTo>
                  <a:lnTo>
                    <a:pt x="2686" y="14864"/>
                  </a:lnTo>
                  <a:lnTo>
                    <a:pt x="2956" y="15377"/>
                  </a:lnTo>
                  <a:lnTo>
                    <a:pt x="3278" y="15872"/>
                  </a:lnTo>
                  <a:lnTo>
                    <a:pt x="3613" y="16346"/>
                  </a:lnTo>
                  <a:lnTo>
                    <a:pt x="3986" y="16795"/>
                  </a:lnTo>
                  <a:lnTo>
                    <a:pt x="4379" y="17218"/>
                  </a:lnTo>
                  <a:lnTo>
                    <a:pt x="4804" y="17614"/>
                  </a:lnTo>
                  <a:lnTo>
                    <a:pt x="5255" y="17985"/>
                  </a:lnTo>
                  <a:lnTo>
                    <a:pt x="5725" y="18323"/>
                  </a:lnTo>
                  <a:lnTo>
                    <a:pt x="6221" y="18642"/>
                  </a:lnTo>
                  <a:lnTo>
                    <a:pt x="6736" y="18915"/>
                  </a:lnTo>
                  <a:lnTo>
                    <a:pt x="7271" y="19162"/>
                  </a:lnTo>
                  <a:lnTo>
                    <a:pt x="7818" y="19383"/>
                  </a:lnTo>
                  <a:lnTo>
                    <a:pt x="8391" y="19558"/>
                  </a:lnTo>
                  <a:lnTo>
                    <a:pt x="8977" y="19695"/>
                  </a:lnTo>
                  <a:lnTo>
                    <a:pt x="9570" y="19799"/>
                  </a:lnTo>
                  <a:lnTo>
                    <a:pt x="10182" y="19857"/>
                  </a:lnTo>
                  <a:lnTo>
                    <a:pt x="10800" y="19883"/>
                  </a:lnTo>
                  <a:lnTo>
                    <a:pt x="11418" y="19857"/>
                  </a:lnTo>
                  <a:lnTo>
                    <a:pt x="12036" y="19799"/>
                  </a:lnTo>
                  <a:lnTo>
                    <a:pt x="12635" y="19695"/>
                  </a:lnTo>
                  <a:lnTo>
                    <a:pt x="13209" y="19558"/>
                  </a:lnTo>
                  <a:lnTo>
                    <a:pt x="13782" y="19383"/>
                  </a:lnTo>
                  <a:lnTo>
                    <a:pt x="14329" y="19162"/>
                  </a:lnTo>
                  <a:lnTo>
                    <a:pt x="14864" y="18915"/>
                  </a:lnTo>
                  <a:lnTo>
                    <a:pt x="15379" y="18642"/>
                  </a:lnTo>
                  <a:lnTo>
                    <a:pt x="15875" y="18323"/>
                  </a:lnTo>
                  <a:lnTo>
                    <a:pt x="16345" y="17985"/>
                  </a:lnTo>
                  <a:lnTo>
                    <a:pt x="16796" y="17614"/>
                  </a:lnTo>
                  <a:lnTo>
                    <a:pt x="17221" y="17218"/>
                  </a:lnTo>
                  <a:lnTo>
                    <a:pt x="17620" y="16795"/>
                  </a:lnTo>
                  <a:lnTo>
                    <a:pt x="17987" y="16346"/>
                  </a:lnTo>
                  <a:lnTo>
                    <a:pt x="18335" y="15872"/>
                  </a:lnTo>
                  <a:lnTo>
                    <a:pt x="18644" y="15377"/>
                  </a:lnTo>
                  <a:lnTo>
                    <a:pt x="18927" y="14864"/>
                  </a:lnTo>
                  <a:lnTo>
                    <a:pt x="19172" y="14331"/>
                  </a:lnTo>
                  <a:lnTo>
                    <a:pt x="19385" y="13778"/>
                  </a:lnTo>
                  <a:lnTo>
                    <a:pt x="19558" y="13212"/>
                  </a:lnTo>
                  <a:lnTo>
                    <a:pt x="19700" y="12627"/>
                  </a:lnTo>
                  <a:lnTo>
                    <a:pt x="19797" y="12029"/>
                  </a:lnTo>
                  <a:lnTo>
                    <a:pt x="19861" y="11418"/>
                  </a:lnTo>
                  <a:lnTo>
                    <a:pt x="19881" y="10800"/>
                  </a:lnTo>
                  <a:lnTo>
                    <a:pt x="19861" y="10182"/>
                  </a:lnTo>
                  <a:lnTo>
                    <a:pt x="19797" y="9571"/>
                  </a:lnTo>
                  <a:lnTo>
                    <a:pt x="19700" y="8966"/>
                  </a:lnTo>
                  <a:lnTo>
                    <a:pt x="19558" y="8388"/>
                  </a:lnTo>
                  <a:lnTo>
                    <a:pt x="19385" y="7822"/>
                  </a:lnTo>
                  <a:lnTo>
                    <a:pt x="19172" y="7263"/>
                  </a:lnTo>
                  <a:lnTo>
                    <a:pt x="18927" y="6736"/>
                  </a:lnTo>
                  <a:lnTo>
                    <a:pt x="18644" y="6223"/>
                  </a:lnTo>
                  <a:lnTo>
                    <a:pt x="18335" y="5722"/>
                  </a:lnTo>
                  <a:lnTo>
                    <a:pt x="17987" y="5247"/>
                  </a:lnTo>
                  <a:lnTo>
                    <a:pt x="17620" y="4805"/>
                  </a:lnTo>
                  <a:lnTo>
                    <a:pt x="17221" y="4382"/>
                  </a:lnTo>
                  <a:lnTo>
                    <a:pt x="16796" y="3979"/>
                  </a:lnTo>
                  <a:lnTo>
                    <a:pt x="16345" y="3615"/>
                  </a:lnTo>
                  <a:lnTo>
                    <a:pt x="15875" y="3271"/>
                  </a:lnTo>
                  <a:lnTo>
                    <a:pt x="15379" y="2958"/>
                  </a:lnTo>
                  <a:lnTo>
                    <a:pt x="14864" y="2679"/>
                  </a:lnTo>
                  <a:lnTo>
                    <a:pt x="14329" y="2432"/>
                  </a:lnTo>
                  <a:lnTo>
                    <a:pt x="13782" y="2224"/>
                  </a:lnTo>
                  <a:lnTo>
                    <a:pt x="13209" y="2048"/>
                  </a:lnTo>
                  <a:lnTo>
                    <a:pt x="12635" y="1905"/>
                  </a:lnTo>
                  <a:lnTo>
                    <a:pt x="12036" y="1801"/>
                  </a:lnTo>
                  <a:lnTo>
                    <a:pt x="11418" y="1743"/>
                  </a:lnTo>
                  <a:lnTo>
                    <a:pt x="10800" y="1723"/>
                  </a:lnTo>
                  <a:close/>
                  <a:moveTo>
                    <a:pt x="10800" y="0"/>
                  </a:moveTo>
                  <a:lnTo>
                    <a:pt x="11483" y="26"/>
                  </a:lnTo>
                  <a:lnTo>
                    <a:pt x="12152" y="85"/>
                  </a:lnTo>
                  <a:lnTo>
                    <a:pt x="12816" y="189"/>
                  </a:lnTo>
                  <a:lnTo>
                    <a:pt x="13460" y="332"/>
                  </a:lnTo>
                  <a:lnTo>
                    <a:pt x="14084" y="507"/>
                  </a:lnTo>
                  <a:lnTo>
                    <a:pt x="14703" y="728"/>
                  </a:lnTo>
                  <a:lnTo>
                    <a:pt x="15295" y="982"/>
                  </a:lnTo>
                  <a:lnTo>
                    <a:pt x="15875" y="1268"/>
                  </a:lnTo>
                  <a:lnTo>
                    <a:pt x="16429" y="1587"/>
                  </a:lnTo>
                  <a:lnTo>
                    <a:pt x="16970" y="1938"/>
                  </a:lnTo>
                  <a:lnTo>
                    <a:pt x="17478" y="2321"/>
                  </a:lnTo>
                  <a:lnTo>
                    <a:pt x="17974" y="2731"/>
                  </a:lnTo>
                  <a:lnTo>
                    <a:pt x="18438" y="3167"/>
                  </a:lnTo>
                  <a:lnTo>
                    <a:pt x="18876" y="3628"/>
                  </a:lnTo>
                  <a:lnTo>
                    <a:pt x="19282" y="4122"/>
                  </a:lnTo>
                  <a:lnTo>
                    <a:pt x="19668" y="4630"/>
                  </a:lnTo>
                  <a:lnTo>
                    <a:pt x="20016" y="5163"/>
                  </a:lnTo>
                  <a:lnTo>
                    <a:pt x="20338" y="5728"/>
                  </a:lnTo>
                  <a:lnTo>
                    <a:pt x="20621" y="6307"/>
                  </a:lnTo>
                  <a:lnTo>
                    <a:pt x="20879" y="6899"/>
                  </a:lnTo>
                  <a:lnTo>
                    <a:pt x="21098" y="7510"/>
                  </a:lnTo>
                  <a:lnTo>
                    <a:pt x="21272" y="8147"/>
                  </a:lnTo>
                  <a:lnTo>
                    <a:pt x="21420" y="8784"/>
                  </a:lnTo>
                  <a:lnTo>
                    <a:pt x="21516" y="9448"/>
                  </a:lnTo>
                  <a:lnTo>
                    <a:pt x="21581" y="10117"/>
                  </a:lnTo>
                  <a:lnTo>
                    <a:pt x="21600" y="10800"/>
                  </a:lnTo>
                  <a:lnTo>
                    <a:pt x="21581" y="11483"/>
                  </a:lnTo>
                  <a:lnTo>
                    <a:pt x="21516" y="12152"/>
                  </a:lnTo>
                  <a:lnTo>
                    <a:pt x="21420" y="12809"/>
                  </a:lnTo>
                  <a:lnTo>
                    <a:pt x="21272" y="13459"/>
                  </a:lnTo>
                  <a:lnTo>
                    <a:pt x="21098" y="14084"/>
                  </a:lnTo>
                  <a:lnTo>
                    <a:pt x="20879" y="14695"/>
                  </a:lnTo>
                  <a:lnTo>
                    <a:pt x="20621" y="15293"/>
                  </a:lnTo>
                  <a:lnTo>
                    <a:pt x="20338" y="15872"/>
                  </a:lnTo>
                  <a:lnTo>
                    <a:pt x="20016" y="16431"/>
                  </a:lnTo>
                  <a:lnTo>
                    <a:pt x="19668" y="16964"/>
                  </a:lnTo>
                  <a:lnTo>
                    <a:pt x="19282" y="17478"/>
                  </a:lnTo>
                  <a:lnTo>
                    <a:pt x="18876" y="17965"/>
                  </a:lnTo>
                  <a:lnTo>
                    <a:pt x="18438" y="18427"/>
                  </a:lnTo>
                  <a:lnTo>
                    <a:pt x="17974" y="18869"/>
                  </a:lnTo>
                  <a:lnTo>
                    <a:pt x="17478" y="19279"/>
                  </a:lnTo>
                  <a:lnTo>
                    <a:pt x="16970" y="19662"/>
                  </a:lnTo>
                  <a:lnTo>
                    <a:pt x="16429" y="20013"/>
                  </a:lnTo>
                  <a:lnTo>
                    <a:pt x="15875" y="20332"/>
                  </a:lnTo>
                  <a:lnTo>
                    <a:pt x="15295" y="20618"/>
                  </a:lnTo>
                  <a:lnTo>
                    <a:pt x="14703" y="20865"/>
                  </a:lnTo>
                  <a:lnTo>
                    <a:pt x="14084" y="21086"/>
                  </a:lnTo>
                  <a:lnTo>
                    <a:pt x="13460" y="21268"/>
                  </a:lnTo>
                  <a:lnTo>
                    <a:pt x="12816" y="21411"/>
                  </a:lnTo>
                  <a:lnTo>
                    <a:pt x="12152" y="21515"/>
                  </a:lnTo>
                  <a:lnTo>
                    <a:pt x="11483" y="21580"/>
                  </a:lnTo>
                  <a:lnTo>
                    <a:pt x="10800" y="21600"/>
                  </a:lnTo>
                  <a:lnTo>
                    <a:pt x="10117" y="21580"/>
                  </a:lnTo>
                  <a:lnTo>
                    <a:pt x="9448" y="21515"/>
                  </a:lnTo>
                  <a:lnTo>
                    <a:pt x="8791" y="21411"/>
                  </a:lnTo>
                  <a:lnTo>
                    <a:pt x="8147" y="21268"/>
                  </a:lnTo>
                  <a:lnTo>
                    <a:pt x="7516" y="21086"/>
                  </a:lnTo>
                  <a:lnTo>
                    <a:pt x="6904" y="20865"/>
                  </a:lnTo>
                  <a:lnTo>
                    <a:pt x="6305" y="20618"/>
                  </a:lnTo>
                  <a:lnTo>
                    <a:pt x="5725" y="20332"/>
                  </a:lnTo>
                  <a:lnTo>
                    <a:pt x="5171" y="20013"/>
                  </a:lnTo>
                  <a:lnTo>
                    <a:pt x="4637" y="19662"/>
                  </a:lnTo>
                  <a:lnTo>
                    <a:pt x="4122" y="19279"/>
                  </a:lnTo>
                  <a:lnTo>
                    <a:pt x="3626" y="18869"/>
                  </a:lnTo>
                  <a:lnTo>
                    <a:pt x="3169" y="18427"/>
                  </a:lnTo>
                  <a:lnTo>
                    <a:pt x="2724" y="17965"/>
                  </a:lnTo>
                  <a:lnTo>
                    <a:pt x="2318" y="17478"/>
                  </a:lnTo>
                  <a:lnTo>
                    <a:pt x="1938" y="16964"/>
                  </a:lnTo>
                  <a:lnTo>
                    <a:pt x="1584" y="16431"/>
                  </a:lnTo>
                  <a:lnTo>
                    <a:pt x="1269" y="15872"/>
                  </a:lnTo>
                  <a:lnTo>
                    <a:pt x="979" y="15293"/>
                  </a:lnTo>
                  <a:lnTo>
                    <a:pt x="728" y="14695"/>
                  </a:lnTo>
                  <a:lnTo>
                    <a:pt x="515" y="14084"/>
                  </a:lnTo>
                  <a:lnTo>
                    <a:pt x="328" y="13459"/>
                  </a:lnTo>
                  <a:lnTo>
                    <a:pt x="187" y="12809"/>
                  </a:lnTo>
                  <a:lnTo>
                    <a:pt x="84" y="12152"/>
                  </a:lnTo>
                  <a:lnTo>
                    <a:pt x="19" y="11483"/>
                  </a:lnTo>
                  <a:lnTo>
                    <a:pt x="0" y="10800"/>
                  </a:lnTo>
                  <a:lnTo>
                    <a:pt x="19" y="10117"/>
                  </a:lnTo>
                  <a:lnTo>
                    <a:pt x="84" y="9448"/>
                  </a:lnTo>
                  <a:lnTo>
                    <a:pt x="187" y="8784"/>
                  </a:lnTo>
                  <a:lnTo>
                    <a:pt x="328" y="8147"/>
                  </a:lnTo>
                  <a:lnTo>
                    <a:pt x="515" y="7510"/>
                  </a:lnTo>
                  <a:lnTo>
                    <a:pt x="728" y="6899"/>
                  </a:lnTo>
                  <a:lnTo>
                    <a:pt x="979" y="6307"/>
                  </a:lnTo>
                  <a:lnTo>
                    <a:pt x="1269" y="5728"/>
                  </a:lnTo>
                  <a:lnTo>
                    <a:pt x="1584" y="5163"/>
                  </a:lnTo>
                  <a:lnTo>
                    <a:pt x="1938" y="4630"/>
                  </a:lnTo>
                  <a:lnTo>
                    <a:pt x="2318" y="4122"/>
                  </a:lnTo>
                  <a:lnTo>
                    <a:pt x="2724" y="3628"/>
                  </a:lnTo>
                  <a:lnTo>
                    <a:pt x="3169" y="3167"/>
                  </a:lnTo>
                  <a:lnTo>
                    <a:pt x="3626" y="2731"/>
                  </a:lnTo>
                  <a:lnTo>
                    <a:pt x="4122" y="2321"/>
                  </a:lnTo>
                  <a:lnTo>
                    <a:pt x="4637" y="1938"/>
                  </a:lnTo>
                  <a:lnTo>
                    <a:pt x="5171" y="1587"/>
                  </a:lnTo>
                  <a:lnTo>
                    <a:pt x="5725" y="1268"/>
                  </a:lnTo>
                  <a:lnTo>
                    <a:pt x="6305" y="982"/>
                  </a:lnTo>
                  <a:lnTo>
                    <a:pt x="6904" y="728"/>
                  </a:lnTo>
                  <a:lnTo>
                    <a:pt x="7516" y="507"/>
                  </a:lnTo>
                  <a:lnTo>
                    <a:pt x="8147" y="332"/>
                  </a:lnTo>
                  <a:lnTo>
                    <a:pt x="8791" y="189"/>
                  </a:lnTo>
                  <a:lnTo>
                    <a:pt x="9448" y="85"/>
                  </a:lnTo>
                  <a:lnTo>
                    <a:pt x="10117" y="2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89E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0" name="Google Shape;425;p33"/>
            <p:cNvSpPr/>
            <p:nvPr/>
          </p:nvSpPr>
          <p:spPr>
            <a:xfrm>
              <a:off x="224125" y="224863"/>
              <a:ext cx="283270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0" y="0"/>
                  </a:moveTo>
                  <a:lnTo>
                    <a:pt x="12660" y="0"/>
                  </a:lnTo>
                  <a:lnTo>
                    <a:pt x="12966" y="41"/>
                  </a:lnTo>
                  <a:lnTo>
                    <a:pt x="13262" y="113"/>
                  </a:lnTo>
                  <a:lnTo>
                    <a:pt x="13528" y="237"/>
                  </a:lnTo>
                  <a:lnTo>
                    <a:pt x="13763" y="401"/>
                  </a:lnTo>
                  <a:lnTo>
                    <a:pt x="13978" y="617"/>
                  </a:lnTo>
                  <a:lnTo>
                    <a:pt x="14141" y="854"/>
                  </a:lnTo>
                  <a:lnTo>
                    <a:pt x="14264" y="1121"/>
                  </a:lnTo>
                  <a:lnTo>
                    <a:pt x="14346" y="1409"/>
                  </a:lnTo>
                  <a:lnTo>
                    <a:pt x="14376" y="1707"/>
                  </a:lnTo>
                  <a:lnTo>
                    <a:pt x="14376" y="7200"/>
                  </a:lnTo>
                  <a:lnTo>
                    <a:pt x="19873" y="7200"/>
                  </a:lnTo>
                  <a:lnTo>
                    <a:pt x="20221" y="7231"/>
                  </a:lnTo>
                  <a:lnTo>
                    <a:pt x="20548" y="7334"/>
                  </a:lnTo>
                  <a:lnTo>
                    <a:pt x="20834" y="7488"/>
                  </a:lnTo>
                  <a:lnTo>
                    <a:pt x="21099" y="7704"/>
                  </a:lnTo>
                  <a:lnTo>
                    <a:pt x="21293" y="7961"/>
                  </a:lnTo>
                  <a:lnTo>
                    <a:pt x="21467" y="8249"/>
                  </a:lnTo>
                  <a:lnTo>
                    <a:pt x="21569" y="8568"/>
                  </a:lnTo>
                  <a:lnTo>
                    <a:pt x="21600" y="8918"/>
                  </a:lnTo>
                  <a:lnTo>
                    <a:pt x="21600" y="12693"/>
                  </a:lnTo>
                  <a:lnTo>
                    <a:pt x="21569" y="13042"/>
                  </a:lnTo>
                  <a:lnTo>
                    <a:pt x="21467" y="13351"/>
                  </a:lnTo>
                  <a:lnTo>
                    <a:pt x="21293" y="13639"/>
                  </a:lnTo>
                  <a:lnTo>
                    <a:pt x="21099" y="13896"/>
                  </a:lnTo>
                  <a:lnTo>
                    <a:pt x="20834" y="14112"/>
                  </a:lnTo>
                  <a:lnTo>
                    <a:pt x="20548" y="14266"/>
                  </a:lnTo>
                  <a:lnTo>
                    <a:pt x="20221" y="14369"/>
                  </a:lnTo>
                  <a:lnTo>
                    <a:pt x="19873" y="14400"/>
                  </a:lnTo>
                  <a:lnTo>
                    <a:pt x="14376" y="14400"/>
                  </a:lnTo>
                  <a:lnTo>
                    <a:pt x="14376" y="19893"/>
                  </a:lnTo>
                  <a:lnTo>
                    <a:pt x="14346" y="20242"/>
                  </a:lnTo>
                  <a:lnTo>
                    <a:pt x="14243" y="20561"/>
                  </a:lnTo>
                  <a:lnTo>
                    <a:pt x="14070" y="20849"/>
                  </a:lnTo>
                  <a:lnTo>
                    <a:pt x="13875" y="21096"/>
                  </a:lnTo>
                  <a:lnTo>
                    <a:pt x="13620" y="21312"/>
                  </a:lnTo>
                  <a:lnTo>
                    <a:pt x="13324" y="21466"/>
                  </a:lnTo>
                  <a:lnTo>
                    <a:pt x="12997" y="21569"/>
                  </a:lnTo>
                  <a:lnTo>
                    <a:pt x="12660" y="21600"/>
                  </a:lnTo>
                  <a:lnTo>
                    <a:pt x="8940" y="21600"/>
                  </a:lnTo>
                  <a:lnTo>
                    <a:pt x="8593" y="21569"/>
                  </a:lnTo>
                  <a:lnTo>
                    <a:pt x="8276" y="21466"/>
                  </a:lnTo>
                  <a:lnTo>
                    <a:pt x="7980" y="21312"/>
                  </a:lnTo>
                  <a:lnTo>
                    <a:pt x="7725" y="21096"/>
                  </a:lnTo>
                  <a:lnTo>
                    <a:pt x="7520" y="20849"/>
                  </a:lnTo>
                  <a:lnTo>
                    <a:pt x="7357" y="20561"/>
                  </a:lnTo>
                  <a:lnTo>
                    <a:pt x="7254" y="20242"/>
                  </a:lnTo>
                  <a:lnTo>
                    <a:pt x="7224" y="19893"/>
                  </a:lnTo>
                  <a:lnTo>
                    <a:pt x="7224" y="14400"/>
                  </a:lnTo>
                  <a:lnTo>
                    <a:pt x="1717" y="14400"/>
                  </a:lnTo>
                  <a:lnTo>
                    <a:pt x="1379" y="14369"/>
                  </a:lnTo>
                  <a:lnTo>
                    <a:pt x="1052" y="14266"/>
                  </a:lnTo>
                  <a:lnTo>
                    <a:pt x="756" y="14112"/>
                  </a:lnTo>
                  <a:lnTo>
                    <a:pt x="501" y="13896"/>
                  </a:lnTo>
                  <a:lnTo>
                    <a:pt x="307" y="13639"/>
                  </a:lnTo>
                  <a:lnTo>
                    <a:pt x="133" y="13351"/>
                  </a:lnTo>
                  <a:lnTo>
                    <a:pt x="41" y="13042"/>
                  </a:lnTo>
                  <a:lnTo>
                    <a:pt x="0" y="12693"/>
                  </a:lnTo>
                  <a:lnTo>
                    <a:pt x="0" y="8918"/>
                  </a:lnTo>
                  <a:lnTo>
                    <a:pt x="41" y="8568"/>
                  </a:lnTo>
                  <a:lnTo>
                    <a:pt x="133" y="8249"/>
                  </a:lnTo>
                  <a:lnTo>
                    <a:pt x="307" y="7961"/>
                  </a:lnTo>
                  <a:lnTo>
                    <a:pt x="501" y="7704"/>
                  </a:lnTo>
                  <a:lnTo>
                    <a:pt x="756" y="7488"/>
                  </a:lnTo>
                  <a:lnTo>
                    <a:pt x="1052" y="7334"/>
                  </a:lnTo>
                  <a:lnTo>
                    <a:pt x="1379" y="7231"/>
                  </a:lnTo>
                  <a:lnTo>
                    <a:pt x="1717" y="7200"/>
                  </a:lnTo>
                  <a:lnTo>
                    <a:pt x="7224" y="7200"/>
                  </a:lnTo>
                  <a:lnTo>
                    <a:pt x="7224" y="1707"/>
                  </a:lnTo>
                  <a:lnTo>
                    <a:pt x="7265" y="1378"/>
                  </a:lnTo>
                  <a:lnTo>
                    <a:pt x="7357" y="1049"/>
                  </a:lnTo>
                  <a:lnTo>
                    <a:pt x="7520" y="761"/>
                  </a:lnTo>
                  <a:lnTo>
                    <a:pt x="7725" y="504"/>
                  </a:lnTo>
                  <a:lnTo>
                    <a:pt x="7980" y="288"/>
                  </a:lnTo>
                  <a:lnTo>
                    <a:pt x="8276" y="134"/>
                  </a:lnTo>
                  <a:lnTo>
                    <a:pt x="8593" y="41"/>
                  </a:lnTo>
                  <a:lnTo>
                    <a:pt x="8940" y="0"/>
                  </a:lnTo>
                  <a:close/>
                </a:path>
              </a:pathLst>
            </a:custGeom>
            <a:solidFill>
              <a:srgbClr val="A89E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3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274320"/>
            <a:ext cx="10058400" cy="560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33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066800" y="914400"/>
            <a:ext cx="9054231" cy="38194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4" name="TextBox 6"/>
          <p:cNvSpPr txBox="1"/>
          <p:nvPr/>
        </p:nvSpPr>
        <p:spPr>
          <a:xfrm>
            <a:off x="10368712" y="308459"/>
            <a:ext cx="15761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>
                <a:solidFill>
                  <a:srgbClr val="A89E1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STONY BROOK</a:t>
            </a:r>
          </a:p>
          <a:p>
            <a:pPr>
              <a:defRPr sz="1600">
                <a:solidFill>
                  <a:srgbClr val="A89E1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MEDICINE</a:t>
            </a:r>
          </a:p>
        </p:txBody>
      </p:sp>
      <p:sp>
        <p:nvSpPr>
          <p:cNvPr id="335" name="Rectangle 11"/>
          <p:cNvSpPr txBox="1"/>
          <p:nvPr/>
        </p:nvSpPr>
        <p:spPr>
          <a:xfrm>
            <a:off x="10324355" y="914400"/>
            <a:ext cx="1664905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solidFill>
                  <a:srgbClr val="A89E1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David Thanassi</a:t>
            </a:r>
          </a:p>
          <a:p>
            <a:pPr>
              <a:defRPr sz="1100">
                <a:solidFill>
                  <a:srgbClr val="A89E1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Aaron Sasson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190126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220607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26580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57061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673410"/>
            <a:ext cx="4533900" cy="277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2673410"/>
            <a:ext cx="5271053" cy="29907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00971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37712" y="1320800"/>
            <a:ext cx="2587488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54148" y="1320800"/>
            <a:ext cx="2589576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1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5" descr="Picture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2" descr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24"/>
          <p:cNvSpPr/>
          <p:nvPr/>
        </p:nvSpPr>
        <p:spPr>
          <a:xfrm>
            <a:off x="1066800" y="5999967"/>
            <a:ext cx="10058400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rgbClr val="888888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3086-98A9-EE40-AE42-98E08D84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REVENUE SHARING PROPOSAL – April 16, 2021</a:t>
            </a:r>
            <a:br>
              <a:rPr lang="en-US" dirty="0"/>
            </a:br>
            <a:endParaRPr lang="en-US" dirty="0"/>
          </a:p>
        </p:txBody>
      </p:sp>
      <p:sp>
        <p:nvSpPr>
          <p:cNvPr id="346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3"/>
          <p:cNvSpPr txBox="1">
            <a:spLocks noGrp="1"/>
          </p:cNvSpPr>
          <p:nvPr>
            <p:ph type="title"/>
          </p:nvPr>
        </p:nvSpPr>
        <p:spPr>
          <a:xfrm>
            <a:off x="1141955" y="1163372"/>
            <a:ext cx="10058401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786384">
              <a:defRPr sz="3440"/>
            </a:lvl1pPr>
          </a:lstStyle>
          <a:p>
            <a:r>
              <a:rPr sz="3200" dirty="0"/>
              <a:t>Tuition Revenue Share Proposal</a:t>
            </a:r>
          </a:p>
        </p:txBody>
      </p:sp>
      <p:sp>
        <p:nvSpPr>
          <p:cNvPr id="34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87512" y="1762132"/>
            <a:ext cx="9888910" cy="399099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/>
            </a:pPr>
            <a:r>
              <a:t>Co-Chairs:  </a:t>
            </a:r>
          </a:p>
          <a:p>
            <a:pPr marL="742950" lvl="1" indent="-285750">
              <a:spcBef>
                <a:spcPts val="0"/>
              </a:spcBef>
              <a:buFont typeface="Arial"/>
            </a:pPr>
            <a:r>
              <a:t>Samir Das, Chair, Department of Computer Science</a:t>
            </a:r>
          </a:p>
          <a:p>
            <a:pPr marL="742950" lvl="1" indent="-285750">
              <a:spcBef>
                <a:spcPts val="0"/>
              </a:spcBef>
              <a:buFont typeface="Arial"/>
            </a:pPr>
            <a:r>
              <a:t>Saeedah Hickman, Assistant Dean, Administration and Finance, SHTM</a:t>
            </a:r>
          </a:p>
          <a:p>
            <a:pPr>
              <a:defRPr b="1"/>
            </a:pPr>
            <a:r>
              <a:t>Initiative Type: </a:t>
            </a:r>
            <a:r>
              <a:rPr b="0"/>
              <a:t>Key Enabler to increase enrollment in Master’s degrees with increased marketing support (separate initiative).</a:t>
            </a:r>
          </a:p>
          <a:p>
            <a:pPr>
              <a:defRPr b="1"/>
            </a:pPr>
            <a:r>
              <a:t>Problem Statement: </a:t>
            </a:r>
            <a:r>
              <a:rPr b="0"/>
              <a:t>The current Tuition Revenue share program created in 2008/09 and updated in 2016/17 is complex and applied only to enrollments (credit hours) above a set baseline. For many departments/programs, the baseline was set when enrollments were at their highest, resulting in some departments accruing deficits in tuition-revenue share, disincentivizing growth.</a:t>
            </a:r>
          </a:p>
          <a:p>
            <a:pPr>
              <a:defRPr b="1"/>
            </a:pPr>
            <a:r>
              <a:t>Opportunity:  </a:t>
            </a:r>
            <a:r>
              <a:rPr b="0"/>
              <a:t>Develop a new and easy-to-understand revenue sharing program to support and incentivize Master’s and professional graduate degree growth across the University (East/West).</a:t>
            </a:r>
          </a:p>
        </p:txBody>
      </p:sp>
      <p:sp>
        <p:nvSpPr>
          <p:cNvPr id="3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3"/>
          <p:cNvSpPr txBox="1">
            <a:spLocks noGrp="1"/>
          </p:cNvSpPr>
          <p:nvPr>
            <p:ph type="title"/>
          </p:nvPr>
        </p:nvSpPr>
        <p:spPr>
          <a:xfrm>
            <a:off x="1141955" y="1163372"/>
            <a:ext cx="10058401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786384">
              <a:defRPr sz="3440"/>
            </a:lvl1pPr>
          </a:lstStyle>
          <a:p>
            <a:r>
              <a:rPr sz="3200" dirty="0"/>
              <a:t>Current State: Existing Tuition Sharing Model</a:t>
            </a:r>
          </a:p>
        </p:txBody>
      </p:sp>
      <p:sp>
        <p:nvSpPr>
          <p:cNvPr id="35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955" y="1795077"/>
            <a:ext cx="9888909" cy="3899552"/>
          </a:xfrm>
          <a:prstGeom prst="rect">
            <a:avLst/>
          </a:prstGeom>
        </p:spPr>
        <p:txBody>
          <a:bodyPr/>
          <a:lstStyle/>
          <a:p>
            <a:pPr marL="342899" indent="-342899">
              <a:buSzPct val="100000"/>
              <a:buFont typeface="Arial"/>
              <a:buChar char="•"/>
            </a:pPr>
            <a:r>
              <a:t>A portion of enrollment growth (credit hour/tuition) above a base (FY 08/09 level) is shared using a formula 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t>Includes all PhD, Master’s, certificate, and some undergraduate programs; tuition waivers/financial aid were subtracted from amount distributed</a:t>
            </a:r>
          </a:p>
          <a:p>
            <a:pPr marL="342899" indent="-342899">
              <a:buSzPct val="100000"/>
              <a:buFont typeface="Arial"/>
              <a:buChar char="•"/>
              <a:defRPr i="1"/>
            </a:pPr>
            <a:r>
              <a:t>Roughly</a:t>
            </a:r>
            <a:r>
              <a:rPr i="0"/>
              <a:t> 65% of tuition growth beyond the base is shared with the academic areas (Provost, Dean, department) 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t>Of that percentage, 50% was targeted to be shared with departments 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t>Negative growth (tuition revenue decline below base) creates a deficit 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t>A total of $15M was shared in FY 19/20</a:t>
            </a:r>
          </a:p>
        </p:txBody>
      </p:sp>
      <p:sp>
        <p:nvSpPr>
          <p:cNvPr id="35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 1"/>
          <p:cNvSpPr txBox="1">
            <a:spLocks noGrp="1"/>
          </p:cNvSpPr>
          <p:nvPr>
            <p:ph type="title"/>
          </p:nvPr>
        </p:nvSpPr>
        <p:spPr>
          <a:xfrm>
            <a:off x="1185985" y="1152103"/>
            <a:ext cx="10058401" cy="10575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200" dirty="0"/>
              <a:t>What We Learned</a:t>
            </a:r>
          </a:p>
        </p:txBody>
      </p:sp>
      <p:sp>
        <p:nvSpPr>
          <p:cNvPr id="357" name="Text Placeholder 2"/>
          <p:cNvSpPr txBox="1">
            <a:spLocks noGrp="1"/>
          </p:cNvSpPr>
          <p:nvPr>
            <p:ph type="body" idx="1"/>
          </p:nvPr>
        </p:nvSpPr>
        <p:spPr>
          <a:xfrm>
            <a:off x="1185985" y="1764496"/>
            <a:ext cx="9906001" cy="4130809"/>
          </a:xfrm>
          <a:prstGeom prst="rect">
            <a:avLst/>
          </a:prstGeom>
        </p:spPr>
        <p:txBody>
          <a:bodyPr/>
          <a:lstStyle/>
          <a:p>
            <a:pPr marL="342899" indent="-342899">
              <a:buSzPct val="100000"/>
              <a:buFont typeface="Arial"/>
              <a:buChar char="•"/>
            </a:pPr>
            <a:r>
              <a:rPr dirty="0"/>
              <a:t>Complex model, opaque implementation, lack of transparency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rPr dirty="0"/>
              <a:t>Deficit due to decline or change in student mix (resident/non-resident), creating a disincentive to growth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rPr dirty="0"/>
              <a:t>About 10 departments/programs have a deficit, some &gt;$100K</a:t>
            </a:r>
            <a:endParaRPr dirty="0">
              <a:solidFill>
                <a:srgbClr val="888888"/>
              </a:solidFill>
            </a:endParaRPr>
          </a:p>
          <a:p>
            <a:pPr marL="342899" indent="-342899">
              <a:buSzPct val="100000"/>
              <a:buFont typeface="Arial"/>
              <a:buChar char="•"/>
            </a:pPr>
            <a:r>
              <a:rPr dirty="0"/>
              <a:t>In the three years before </a:t>
            </a:r>
            <a:r>
              <a:rPr dirty="0" err="1"/>
              <a:t>Covid</a:t>
            </a:r>
            <a:r>
              <a:rPr dirty="0"/>
              <a:t>, growth of roughly 200 students per year (&gt; $2M per year in revenue) 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rPr dirty="0"/>
              <a:t>Growth, however, largely concentrated to high-demand areas such as health care, business/management, computer science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rPr dirty="0"/>
              <a:t>Tuition revenue share above prior year, shared at end of academic year</a:t>
            </a:r>
          </a:p>
        </p:txBody>
      </p:sp>
      <p:sp>
        <p:nvSpPr>
          <p:cNvPr id="35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1"/>
          <p:cNvSpPr txBox="1">
            <a:spLocks noGrp="1"/>
          </p:cNvSpPr>
          <p:nvPr>
            <p:ph type="title"/>
          </p:nvPr>
        </p:nvSpPr>
        <p:spPr>
          <a:xfrm>
            <a:off x="1143000" y="1214334"/>
            <a:ext cx="10058401" cy="520963"/>
          </a:xfrm>
          <a:prstGeom prst="rect">
            <a:avLst/>
          </a:prstGeom>
        </p:spPr>
        <p:txBody>
          <a:bodyPr>
            <a:noAutofit/>
          </a:bodyPr>
          <a:lstStyle>
            <a:lvl1pPr defTabSz="786384">
              <a:defRPr sz="3440"/>
            </a:lvl1pPr>
          </a:lstStyle>
          <a:p>
            <a:r>
              <a:rPr sz="3200" dirty="0"/>
              <a:t>Recommendation: New Model Approach</a:t>
            </a:r>
          </a:p>
        </p:txBody>
      </p:sp>
      <p:sp>
        <p:nvSpPr>
          <p:cNvPr id="36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2647" y="1786879"/>
            <a:ext cx="9960323" cy="4244217"/>
          </a:xfrm>
          <a:prstGeom prst="rect">
            <a:avLst/>
          </a:prstGeom>
        </p:spPr>
        <p:txBody>
          <a:bodyPr/>
          <a:lstStyle/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Simple, predictable, transparent</a:t>
            </a:r>
          </a:p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Focus only on Master’s and graduate certificate programs (about 60). PhD programs and contract courses (SUTRA) are excluded </a:t>
            </a:r>
          </a:p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Zero-base approach – model applies to all credit hours/tuition generated</a:t>
            </a:r>
          </a:p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New model proposes the following revenue share: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10% of total tuition revenue to department; half (5%) to be protected from cuts</a:t>
            </a:r>
            <a:endParaRPr dirty="0">
              <a:solidFill>
                <a:srgbClr val="88888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10% to Dean </a:t>
            </a:r>
            <a:endParaRPr dirty="0">
              <a:solidFill>
                <a:srgbClr val="88888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5% to Provost</a:t>
            </a:r>
            <a:endParaRPr dirty="0">
              <a:solidFill>
                <a:srgbClr val="888888"/>
              </a:solidFill>
            </a:endParaRPr>
          </a:p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Forgive historical tuition share deficit (about $2.5M)</a:t>
            </a:r>
          </a:p>
          <a:p>
            <a:pPr marL="342899" indent="-342899">
              <a:spcBef>
                <a:spcPts val="600"/>
              </a:spcBef>
              <a:buSzPct val="100000"/>
              <a:buFont typeface="Arial"/>
              <a:buChar char="•"/>
            </a:pPr>
            <a:r>
              <a:rPr dirty="0"/>
              <a:t>Revenue share is distributed the following academic year</a:t>
            </a:r>
          </a:p>
        </p:txBody>
      </p:sp>
      <p:sp>
        <p:nvSpPr>
          <p:cNvPr id="36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le 2"/>
          <p:cNvSpPr txBox="1">
            <a:spLocks noGrp="1"/>
          </p:cNvSpPr>
          <p:nvPr>
            <p:ph type="title"/>
          </p:nvPr>
        </p:nvSpPr>
        <p:spPr>
          <a:xfrm>
            <a:off x="1143000" y="1217452"/>
            <a:ext cx="10454642" cy="715215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3204"/>
            </a:lvl1pPr>
          </a:lstStyle>
          <a:p>
            <a:r>
              <a:rPr dirty="0"/>
              <a:t>Recommendation: Tuition Sharing Model Comparison</a:t>
            </a:r>
          </a:p>
        </p:txBody>
      </p:sp>
      <p:graphicFrame>
        <p:nvGraphicFramePr>
          <p:cNvPr id="365" name="Table 5"/>
          <p:cNvGraphicFramePr/>
          <p:nvPr>
            <p:extLst>
              <p:ext uri="{D42A27DB-BD31-4B8C-83A1-F6EECF244321}">
                <p14:modId xmlns:p14="http://schemas.microsoft.com/office/powerpoint/2010/main" val="1879379988"/>
              </p:ext>
            </p:extLst>
          </p:nvPr>
        </p:nvGraphicFramePr>
        <p:xfrm>
          <a:off x="2242229" y="1755261"/>
          <a:ext cx="7707541" cy="417576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855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37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VP Area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Current Approach 2019/20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Tuition Revenue Shared
2019/20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New Model Approach 2019/20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Tuition Revenue Share
2019/20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1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ym typeface="Calibri"/>
                        </a:rPr>
                        <a:t>Provost
School of Medicine
SHTM
Dental
Nursing
Social Welfare
Academic Areas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Calibri"/>
                        </a:defRPr>
                      </a:pPr>
                      <a:endParaRPr dirty="0"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 dirty="0"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 dirty="0"/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rPr dirty="0"/>
                        <a:t>65%</a:t>
                      </a:r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rPr dirty="0"/>
                        <a:t>(above base)</a:t>
                      </a:r>
                    </a:p>
                    <a:p>
                      <a:pPr algn="l">
                        <a:defRPr sz="1400"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l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t>$15,444,374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l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t>25%</a:t>
                      </a:r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t>(of all)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  <a:p>
                      <a:pPr algn="ctr">
                        <a:defRPr sz="1400" b="1">
                          <a:sym typeface="Calibri"/>
                        </a:defRPr>
                      </a:pPr>
                      <a:r>
                        <a:t>$16,007,397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34">
                <a:tc>
                  <a:txBody>
                    <a:bodyPr/>
                    <a:lstStyle/>
                    <a:p>
                      <a:pPr algn="l">
                        <a:defRPr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Calibri"/>
                        </a:rPr>
                        <a:t>Facilities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10%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TBD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Calibri"/>
                        </a:rPr>
                        <a:t>Finances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2%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TBD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Calibri"/>
                        </a:rPr>
                        <a:t>Student Affairs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2%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TBD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Calibri"/>
                        </a:rPr>
                        <a:t>Total Support Areas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14%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$2,717,464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ym typeface="Calibri"/>
                        </a:rPr>
                        <a:t>4.5%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Calibri"/>
                        </a:rPr>
                        <a:t>$2,615,905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ym typeface="Calibri"/>
                        </a:rPr>
                        <a:t>Total Shared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ym typeface="Calibri"/>
                        </a:rPr>
                        <a:t>$18,161,838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ym typeface="Calibri"/>
                        </a:rPr>
                        <a:t>$18,623,302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13EE1-C2BA-294A-8E1F-635546EAAE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3"/>
          <p:cNvSpPr txBox="1">
            <a:spLocks noGrp="1"/>
          </p:cNvSpPr>
          <p:nvPr>
            <p:ph type="title"/>
          </p:nvPr>
        </p:nvSpPr>
        <p:spPr>
          <a:xfrm>
            <a:off x="1066800" y="1235798"/>
            <a:ext cx="10058400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r>
              <a:rPr sz="3200" dirty="0"/>
              <a:t>Costs/Benefits Analysis</a:t>
            </a:r>
          </a:p>
        </p:txBody>
      </p:sp>
      <p:sp>
        <p:nvSpPr>
          <p:cNvPr id="367" name="Text Placeholder 1"/>
          <p:cNvSpPr txBox="1">
            <a:spLocks noGrp="1"/>
          </p:cNvSpPr>
          <p:nvPr>
            <p:ph type="body" idx="1"/>
          </p:nvPr>
        </p:nvSpPr>
        <p:spPr>
          <a:xfrm>
            <a:off x="1143000" y="1866089"/>
            <a:ext cx="10363201" cy="4142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b="1"/>
            </a:pPr>
            <a:r>
              <a:rPr dirty="0"/>
              <a:t>Benefits:</a:t>
            </a:r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Improves departmental morale by eliminating tuition share deficits</a:t>
            </a:r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Incentivizes graduate enrollment growth (pre-Covid revenue growth was roughly $2M per year)</a:t>
            </a:r>
            <a:endParaRPr lang="en-US" dirty="0"/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Works in concert with enhanced marketing efforts and the creation of the new graduate Admissions Office</a:t>
            </a:r>
            <a:endParaRPr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Provides innovation funds to Deans and Provost to support growth</a:t>
            </a:r>
            <a:endParaRPr dirty="0">
              <a:solidFill>
                <a:srgbClr val="888888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Revenue sharing funds are paid out the following year to support departmental planning</a:t>
            </a:r>
          </a:p>
          <a:p>
            <a:pPr>
              <a:spcBef>
                <a:spcPts val="300"/>
              </a:spcBef>
              <a:defRPr b="1"/>
            </a:pPr>
            <a:r>
              <a:rPr dirty="0"/>
              <a:t>Risks</a:t>
            </a:r>
          </a:p>
          <a:p>
            <a:pPr marL="914400" lvl="1" indent="-4572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Requires upfront investment:</a:t>
            </a:r>
            <a:endParaRPr dirty="0">
              <a:solidFill>
                <a:srgbClr val="888888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Roughly $2.5M in tuition revenue share deficit forgiveness</a:t>
            </a:r>
            <a:endParaRPr dirty="0">
              <a:solidFill>
                <a:srgbClr val="888888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Protecting 5% of the 10% departmental share (roughly $3M) from being swept for future deficits</a:t>
            </a:r>
          </a:p>
        </p:txBody>
      </p:sp>
      <p:sp>
        <p:nvSpPr>
          <p:cNvPr id="36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 3"/>
          <p:cNvSpPr txBox="1">
            <a:spLocks noGrp="1"/>
          </p:cNvSpPr>
          <p:nvPr>
            <p:ph type="title"/>
          </p:nvPr>
        </p:nvSpPr>
        <p:spPr>
          <a:xfrm>
            <a:off x="1141956" y="1235798"/>
            <a:ext cx="10058400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r>
              <a:rPr sz="3200" dirty="0"/>
              <a:t>Implementation Considerations</a:t>
            </a:r>
          </a:p>
        </p:txBody>
      </p:sp>
      <p:sp>
        <p:nvSpPr>
          <p:cNvPr id="371" name="Text Placeholder 1"/>
          <p:cNvSpPr txBox="1">
            <a:spLocks noGrp="1"/>
          </p:cNvSpPr>
          <p:nvPr>
            <p:ph type="body" idx="1"/>
          </p:nvPr>
        </p:nvSpPr>
        <p:spPr>
          <a:xfrm>
            <a:off x="1189462" y="1888082"/>
            <a:ext cx="10363201" cy="442043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Retire the current tuition revenue share program (including PhD, which is largely funded through waivers)</a:t>
            </a:r>
          </a:p>
          <a:p>
            <a:pPr marL="342900" indent="-342900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Evaluate accrued tuition sharing deficits (roughly $2.5M) and provide forgiveness as appropriate based on departmental budgets and enrollments</a:t>
            </a:r>
          </a:p>
          <a:p>
            <a:pPr marL="342900" indent="-342900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Determine other programs for inclusion (MD, DDS, DPT, DMA-music, etc.)</a:t>
            </a:r>
          </a:p>
          <a:p>
            <a:pPr marL="342900" indent="-342900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Implement a phased-in approach for protecting 5% of the departmental share; develop a mutually acceptable approach (budget office/academic leadership)</a:t>
            </a:r>
          </a:p>
          <a:p>
            <a:pPr marL="342900" indent="-342900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Develop communications plan for the change and an implementation timeline</a:t>
            </a:r>
          </a:p>
          <a:p>
            <a:pPr marL="342899" indent="-342899">
              <a:spcBef>
                <a:spcPts val="300"/>
              </a:spcBef>
              <a:buSzPct val="100000"/>
              <a:buFont typeface="Arial"/>
              <a:buChar char="•"/>
            </a:pPr>
            <a:r>
              <a:rPr dirty="0"/>
              <a:t>Enhance marketing and graduate admissions support to enable graduate enrollment growth (could be funded by an additional one percent share?)</a:t>
            </a:r>
          </a:p>
        </p:txBody>
      </p:sp>
      <p:sp>
        <p:nvSpPr>
          <p:cNvPr id="372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FA5DEDE-6C76-EE4A-9D15-E236DFD2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26247"/>
            <a:ext cx="10058400" cy="46237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Questions</a:t>
            </a:r>
          </a:p>
        </p:txBody>
      </p:sp>
      <p:pic>
        <p:nvPicPr>
          <p:cNvPr id="5" name="object 15" descr="Question mark graphic">
            <a:extLst>
              <a:ext uri="{FF2B5EF4-FFF2-40B4-BE49-F238E27FC236}">
                <a16:creationId xmlns:a16="http://schemas.microsoft.com/office/drawing/2014/main" id="{C4D043FB-DFE9-E94F-824E-B27475DE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02" y="1969005"/>
            <a:ext cx="3810001" cy="37978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14ED8B-6798-1C41-AA68-F2E3B9792A4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7442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764</Words>
  <Application>Microsoft Macintosh PowerPoint</Application>
  <PresentationFormat>Widescreen</PresentationFormat>
  <Paragraphs>102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Museo Slab 700</vt:lpstr>
      <vt:lpstr>Georgia</vt:lpstr>
      <vt:lpstr>Effra Heavy</vt:lpstr>
      <vt:lpstr>Museo Slab 900</vt:lpstr>
      <vt:lpstr>Calibri</vt:lpstr>
      <vt:lpstr>Arial</vt:lpstr>
      <vt:lpstr>Museo Slab 300</vt:lpstr>
      <vt:lpstr>Verdana</vt:lpstr>
      <vt:lpstr>Effra</vt:lpstr>
      <vt:lpstr>Calibri Light</vt:lpstr>
      <vt:lpstr>Office Theme</vt:lpstr>
      <vt:lpstr>TUITION REVENUE SHARING PROPOSAL – April 16, 2021 </vt:lpstr>
      <vt:lpstr>Tuition Revenue Share Proposal</vt:lpstr>
      <vt:lpstr>Current State: Existing Tuition Sharing Model</vt:lpstr>
      <vt:lpstr>What We Learned</vt:lpstr>
      <vt:lpstr>Recommendation: New Model Approach</vt:lpstr>
      <vt:lpstr>Recommendation: Tuition Sharing Model Comparison</vt:lpstr>
      <vt:lpstr>Costs/Benefits Analysis</vt:lpstr>
      <vt:lpstr>Implementation Considerations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Revenue Sharing Proposal</dc:title>
  <dc:subject/>
  <dc:creator/>
  <cp:keywords/>
  <dc:description/>
  <cp:lastModifiedBy>Allison Schwartz</cp:lastModifiedBy>
  <cp:revision>9</cp:revision>
  <dcterms:modified xsi:type="dcterms:W3CDTF">2021-06-22T16:20:56Z</dcterms:modified>
  <cp:category/>
</cp:coreProperties>
</file>