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Effra" panose="020B0603020203020204" pitchFamily="34" charset="0"/>
      <p:regular r:id="rId17"/>
      <p:bold r:id="rId18"/>
      <p:italic r:id="rId19"/>
    </p:embeddedFont>
    <p:embeddedFont>
      <p:font typeface="Effra Heavy" panose="020B0603020203020204" pitchFamily="34" charset="0"/>
      <p:bold r:id="rId20"/>
    </p:embeddedFont>
    <p:embeddedFont>
      <p:font typeface="Museo Slab 300" panose="02000000000000000000" pitchFamily="2" charset="77"/>
      <p:regular r:id="rId21"/>
      <p:italic r:id="rId22"/>
    </p:embeddedFont>
    <p:embeddedFont>
      <p:font typeface="Museo Slab 500" panose="02000000000000000000" pitchFamily="2" charset="77"/>
      <p:regular r:id="rId23"/>
      <p:italic r:id="rId24"/>
    </p:embeddedFont>
    <p:embeddedFont>
      <p:font typeface="Museo Slab 700" panose="02000000000000000000" pitchFamily="2" charset="77"/>
      <p:regular r:id="rId25"/>
      <p:bold r:id="rId26"/>
    </p:embeddedFont>
    <p:embeddedFont>
      <p:font typeface="Museo Slab 900" panose="02000000000000000000" pitchFamily="2" charset="77"/>
      <p:bold r:id="rId2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97ABA-5647-45E0-887E-D3EEAF03CD15}" v="19" dt="2021-04-17T14:09:14.53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48"/>
    <p:restoredTop sz="94694"/>
  </p:normalViewPr>
  <p:slideViewPr>
    <p:cSldViewPr snapToGrid="0">
      <p:cViewPr varScale="1">
        <p:scale>
          <a:sx n="110" d="100"/>
          <a:sy n="110" d="100"/>
        </p:scale>
        <p:origin x="208" y="320"/>
      </p:cViewPr>
      <p:guideLst>
        <p:guide orient="horz" pos="936"/>
        <p:guide pos="720"/>
        <p:guide orient="horz"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48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4" name="Picture 11" descr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99" y="650904"/>
            <a:ext cx="3874959" cy="65492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traight Connector 12"/>
          <p:cNvSpPr/>
          <p:nvPr/>
        </p:nvSpPr>
        <p:spPr>
          <a:xfrm>
            <a:off x="1066800" y="4793200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Picture 14" descr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799" y="1883087"/>
            <a:ext cx="6489978" cy="238867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886BDDF9-341E-A64E-B3DA-F60C5A8E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852" y="5069122"/>
            <a:ext cx="10138504" cy="65492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Museo Slab 500" panose="02000000000000000000" pitchFamily="2" charset="77"/>
              </a:defRPr>
            </a:lvl1pPr>
          </a:lstStyle>
          <a:p>
            <a:r>
              <a:rPr lang="en-US" dirty="0"/>
              <a:t>SUBTITLE OF PRESENTATION • DATE • Presenter Name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25714"/>
            <a:ext cx="4161183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4148" y="1320800"/>
            <a:ext cx="2603009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537712" y="1320800"/>
            <a:ext cx="2587488" cy="21127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37712" y="3529726"/>
            <a:ext cx="2587488" cy="21344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8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 &amp; Headshot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78900" y="2266124"/>
            <a:ext cx="2603009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919222" y="2266124"/>
            <a:ext cx="2603008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95164" y="2266124"/>
            <a:ext cx="2603009" cy="26523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19222" y="5076073"/>
            <a:ext cx="2603008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11113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236536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 algn="ctr">
              <a:buSzTx/>
              <a:buFontTx/>
              <a:buNone/>
              <a:defRPr sz="1800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77925" y="5076073"/>
            <a:ext cx="2603009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512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Name
Title</a:t>
            </a:r>
          </a:p>
        </p:txBody>
      </p:sp>
      <p:sp>
        <p:nvSpPr>
          <p:cNvPr id="15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598126" y="5076073"/>
            <a:ext cx="2603009" cy="5643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768095">
              <a:spcBef>
                <a:spcPts val="800"/>
              </a:spcBef>
              <a:buSzTx/>
              <a:buFontTx/>
              <a:buNone/>
              <a:defRPr sz="1512" b="1">
                <a:solidFill>
                  <a:srgbClr val="AB1500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Name
Title</a:t>
            </a:r>
          </a:p>
        </p:txBody>
      </p:sp>
      <p:sp>
        <p:nvSpPr>
          <p:cNvPr id="152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5715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icture Placeholder 2"/>
          <p:cNvSpPr>
            <a:spLocks noGrp="1"/>
          </p:cNvSpPr>
          <p:nvPr>
            <p:ph type="pic" idx="13"/>
          </p:nvPr>
        </p:nvSpPr>
        <p:spPr>
          <a:xfrm>
            <a:off x="212244" y="0"/>
            <a:ext cx="1175808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5493334"/>
            <a:ext cx="10058400" cy="6166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Photo Caption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traight Connector 12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2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Picture Placeholder 2"/>
          <p:cNvSpPr>
            <a:spLocks noGrp="1"/>
          </p:cNvSpPr>
          <p:nvPr>
            <p:ph type="pic" idx="13"/>
          </p:nvPr>
        </p:nvSpPr>
        <p:spPr>
          <a:xfrm>
            <a:off x="1087119" y="1320800"/>
            <a:ext cx="10038082" cy="401093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5493336"/>
            <a:ext cx="4926497" cy="372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Short Caption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traight Connector 12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5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87119" y="1315719"/>
            <a:ext cx="4926498" cy="40109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7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6195833" y="1315719"/>
            <a:ext cx="4926497" cy="40109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95831" y="5493336"/>
            <a:ext cx="4949688" cy="350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18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</a:lstStyle>
          <a:p>
            <a:r>
              <a:t>Short Caption Here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8" y="0"/>
            <a:ext cx="1220189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PLACEYOUR PRESENTATION NAME HERE"/>
          <p:cNvSpPr txBox="1">
            <a:spLocks noGrp="1"/>
          </p:cNvSpPr>
          <p:nvPr>
            <p:ph type="title" hasCustomPrompt="1"/>
          </p:nvPr>
        </p:nvSpPr>
        <p:spPr>
          <a:xfrm>
            <a:off x="1029221" y="1473012"/>
            <a:ext cx="6962386" cy="2964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5500"/>
              </a:lnSpc>
              <a:defRPr sz="7000" b="1">
                <a:solidFill>
                  <a:srgbClr val="FFFFFF"/>
                </a:solidFill>
                <a:latin typeface="Effra Heavy"/>
                <a:ea typeface="Effra Heavy"/>
                <a:cs typeface="Effra Heavy"/>
                <a:sym typeface="Effra Heavy"/>
              </a:defRPr>
            </a:lvl1pPr>
          </a:lstStyle>
          <a:p>
            <a:r>
              <a:t>PLACEYOUR PRESENTATION NAME HERE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4655811"/>
            <a:ext cx="9144000" cy="982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1pPr>
            <a:lvl2pPr marL="0" indent="4572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2pPr>
            <a:lvl3pPr marL="0" indent="9144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3pPr>
            <a:lvl4pPr marL="0" indent="13716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4pPr>
            <a:lvl5pPr marL="0" indent="1828800">
              <a:lnSpc>
                <a:spcPts val="3000"/>
              </a:lnSpc>
              <a:buSzTx/>
              <a:buFontTx/>
              <a:buNone/>
              <a:defRPr sz="2000" b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defRPr>
            </a:lvl5pPr>
          </a:lstStyle>
          <a:p>
            <a:r>
              <a:t>SUBTITLE OF PRESENTATION • DATEPresenter Name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7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traight Connector 12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9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161149"/>
            <a:ext cx="1023258" cy="376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190126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220607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" name="1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1-Line Headline Here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626580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Type copy here. Lorem ipsum dolor sit amet, consectetur adipiscing elit. Mauris vehicula dui in neque dignissim, in aliquet nisl varius. Sed a erat ut magna vulputate feugiat. Quisque varius libero placerat erat lobortis congue. Integer a arcu vel ante bibendum scelerisque.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1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22" descr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66800" y="2657061"/>
            <a:ext cx="10058400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5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673410"/>
            <a:ext cx="4533900" cy="27762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54148" y="2673410"/>
            <a:ext cx="5271053" cy="299079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5" name="2-Line Headline Here2-Line 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solidFill>
                  <a:srgbClr val="C00000"/>
                </a:solidFill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2-Line Headline Here2-Line Headline Here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00971"/>
            <a:ext cx="4161183" cy="2618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854148" y="1320800"/>
            <a:ext cx="5271052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5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241611"/>
            <a:ext cx="4161183" cy="26188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1pPr>
            <a:lvl2pPr marL="236538" indent="-225425">
              <a:buFontTx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2pPr>
            <a:lvl3pPr marL="552273" indent="-315736">
              <a:buFontTx/>
              <a:buChar char="o"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3pPr>
            <a:lvl4pPr marL="0" indent="13716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4pPr>
            <a:lvl5pPr marL="0" indent="1828800">
              <a:buSzTx/>
              <a:buFontTx/>
              <a:buNone/>
              <a:defRPr sz="2000">
                <a:latin typeface="Museo Slab 300"/>
                <a:ea typeface="Museo Slab 300"/>
                <a:cs typeface="Museo Slab 300"/>
                <a:sym typeface="Museo Slab 300"/>
              </a:defRPr>
            </a:lvl5pPr>
          </a:lstStyle>
          <a:p>
            <a:r>
              <a:t>Intro 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537712" y="1320800"/>
            <a:ext cx="2587488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54148" y="1320800"/>
            <a:ext cx="2589576" cy="4343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Headline Here"/>
          <p:cNvSpPr txBox="1">
            <a:spLocks noGrp="1"/>
          </p:cNvSpPr>
          <p:nvPr>
            <p:ph type="title" hasCustomPrompt="1"/>
          </p:nvPr>
        </p:nvSpPr>
        <p:spPr>
          <a:xfrm>
            <a:off x="1066800" y="1371600"/>
            <a:ext cx="4161183" cy="8293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70000"/>
              </a:lnSpc>
              <a:defRPr sz="4000" b="1">
                <a:latin typeface="Effra"/>
                <a:ea typeface="Effra"/>
                <a:cs typeface="Effra"/>
                <a:sym typeface="Effra"/>
              </a:defRPr>
            </a:lvl1pPr>
          </a:lstStyle>
          <a:p>
            <a:r>
              <a:t>Headline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75699" y="0"/>
            <a:ext cx="2163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5" descr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8" descr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2" descr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6800" y="6162804"/>
            <a:ext cx="1021876" cy="3761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traight Connector 24"/>
          <p:cNvSpPr/>
          <p:nvPr/>
        </p:nvSpPr>
        <p:spPr>
          <a:xfrm>
            <a:off x="1066800" y="5999967"/>
            <a:ext cx="10058401" cy="1"/>
          </a:xfrm>
          <a:prstGeom prst="line">
            <a:avLst/>
          </a:prstGeom>
          <a:ln w="25400" cap="rnd">
            <a:solidFill>
              <a:srgbClr val="BFBFBF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 b="1">
                <a:solidFill>
                  <a:srgbClr val="888888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useo Slab 90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8C3C-75A5-4B48-A786-138FF232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52" y="4895701"/>
            <a:ext cx="10138504" cy="654924"/>
          </a:xfrm>
        </p:spPr>
        <p:txBody>
          <a:bodyPr/>
          <a:lstStyle/>
          <a:p>
            <a:r>
              <a:rPr lang="en-US" b="1" dirty="0">
                <a:latin typeface="Museo Slab 700" panose="02000000000000000000" pitchFamily="2" charset="77"/>
              </a:rPr>
              <a:t>Leveraging Existing Infrastructure – April 23, 2021</a:t>
            </a:r>
          </a:p>
        </p:txBody>
      </p:sp>
      <p:sp>
        <p:nvSpPr>
          <p:cNvPr id="210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3"/>
          <p:cNvSpPr txBox="1">
            <a:spLocks noGrp="1"/>
          </p:cNvSpPr>
          <p:nvPr>
            <p:ph type="title"/>
          </p:nvPr>
        </p:nvSpPr>
        <p:spPr>
          <a:xfrm>
            <a:off x="1141955" y="1200950"/>
            <a:ext cx="10058401" cy="521739"/>
          </a:xfrm>
          <a:prstGeom prst="rect">
            <a:avLst/>
          </a:prstGeom>
        </p:spPr>
        <p:txBody>
          <a:bodyPr>
            <a:normAutofit/>
          </a:bodyPr>
          <a:lstStyle>
            <a:lvl1pPr defTabSz="786384">
              <a:defRPr sz="3440"/>
            </a:lvl1pPr>
          </a:lstStyle>
          <a:p>
            <a:r>
              <a:rPr sz="4000" dirty="0"/>
              <a:t>Streamlining Facilities and Space Proposal</a:t>
            </a:r>
          </a:p>
        </p:txBody>
      </p:sp>
      <p:sp>
        <p:nvSpPr>
          <p:cNvPr id="21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87512" y="1849815"/>
            <a:ext cx="10186121" cy="399099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 b="1"/>
            </a:pPr>
            <a:r>
              <a:rPr sz="2200" dirty="0"/>
              <a:t>Co-Chairs:  </a:t>
            </a:r>
          </a:p>
          <a:p>
            <a:pPr marL="347663" indent="-347663">
              <a:spcBef>
                <a:spcPts val="0"/>
              </a:spcBef>
              <a:buSzPct val="100000"/>
              <a:buFont typeface="Arial"/>
              <a:buChar char="•"/>
            </a:pPr>
            <a:r>
              <a:rPr sz="2200" dirty="0"/>
              <a:t>Kevin Reed, Associate Professor, School of Marine and </a:t>
            </a:r>
            <a:br>
              <a:rPr lang="en-US" sz="2200" dirty="0"/>
            </a:br>
            <a:r>
              <a:rPr sz="2200" dirty="0"/>
              <a:t>Atmospheric Science</a:t>
            </a:r>
            <a:r>
              <a:rPr lang="en-US" sz="2200" dirty="0"/>
              <a:t>s</a:t>
            </a:r>
            <a:endParaRPr sz="2200" dirty="0"/>
          </a:p>
          <a:p>
            <a:pPr marL="347663" indent="-347663">
              <a:spcBef>
                <a:spcPts val="0"/>
              </a:spcBef>
              <a:buSzPct val="100000"/>
              <a:buFont typeface="Arial"/>
              <a:buChar char="•"/>
            </a:pPr>
            <a:r>
              <a:rPr sz="2200" dirty="0"/>
              <a:t>Glen Itzkowitz, Associate Dean, </a:t>
            </a:r>
            <a:r>
              <a:rPr lang="en-US" sz="2200" dirty="0"/>
              <a:t>Research Facilities &amp; Operations, </a:t>
            </a:r>
            <a:br>
              <a:rPr lang="en-US" sz="2200" dirty="0"/>
            </a:br>
            <a:r>
              <a:rPr sz="2200" dirty="0"/>
              <a:t>Stony Brook Medicine</a:t>
            </a:r>
            <a:endParaRPr sz="2200" b="1" dirty="0"/>
          </a:p>
          <a:p>
            <a:pPr>
              <a:defRPr b="1"/>
            </a:pPr>
            <a:r>
              <a:rPr sz="2200" dirty="0"/>
              <a:t>Initiative Type: </a:t>
            </a:r>
            <a:r>
              <a:rPr sz="2200" b="0" dirty="0"/>
              <a:t>Key </a:t>
            </a:r>
            <a:r>
              <a:rPr lang="en-US" sz="2200" b="0" dirty="0"/>
              <a:t>e</a:t>
            </a:r>
            <a:r>
              <a:rPr sz="2200" b="0" dirty="0"/>
              <a:t>nabler in growing research productivity</a:t>
            </a:r>
          </a:p>
          <a:p>
            <a:pPr>
              <a:defRPr b="1"/>
            </a:pPr>
            <a:r>
              <a:rPr sz="2200" dirty="0"/>
              <a:t>Problem Statement: </a:t>
            </a:r>
            <a:r>
              <a:rPr sz="2200" b="0" dirty="0"/>
              <a:t>Systematically assessing research facilities and space needs in a timely fashion is critical to growing SBU’s research enterprise</a:t>
            </a:r>
            <a:r>
              <a:rPr lang="en-US" sz="2200" b="0" dirty="0"/>
              <a:t>; outdated space documentation </a:t>
            </a:r>
            <a:endParaRPr sz="2200" b="0" dirty="0"/>
          </a:p>
          <a:p>
            <a:pPr>
              <a:defRPr b="1"/>
            </a:pPr>
            <a:r>
              <a:rPr sz="2200" dirty="0"/>
              <a:t>Objective: </a:t>
            </a:r>
            <a:r>
              <a:rPr lang="en-US" sz="2200" b="0" dirty="0"/>
              <a:t>Re</a:t>
            </a:r>
            <a:r>
              <a:rPr sz="2200" b="0" dirty="0"/>
              <a:t>view the use, allocation, planning and updating of space and facilities as </a:t>
            </a:r>
            <a:r>
              <a:rPr lang="en-US" sz="2200" b="0" dirty="0"/>
              <a:t>they </a:t>
            </a:r>
            <a:r>
              <a:rPr sz="2200" b="0" dirty="0"/>
              <a:t>relate to the research enterprise on campus.</a:t>
            </a:r>
          </a:p>
        </p:txBody>
      </p:sp>
      <p:sp>
        <p:nvSpPr>
          <p:cNvPr id="21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3"/>
          <p:cNvSpPr txBox="1">
            <a:spLocks noGrp="1"/>
          </p:cNvSpPr>
          <p:nvPr>
            <p:ph type="title"/>
          </p:nvPr>
        </p:nvSpPr>
        <p:spPr>
          <a:xfrm>
            <a:off x="1141955" y="1217802"/>
            <a:ext cx="10058401" cy="521739"/>
          </a:xfrm>
          <a:prstGeom prst="rect">
            <a:avLst/>
          </a:prstGeom>
        </p:spPr>
        <p:txBody>
          <a:bodyPr>
            <a:normAutofit/>
          </a:bodyPr>
          <a:lstStyle>
            <a:lvl1pPr defTabSz="786384">
              <a:defRPr sz="3440"/>
            </a:lvl1pPr>
          </a:lstStyle>
          <a:p>
            <a:r>
              <a:rPr sz="4000" dirty="0"/>
              <a:t>Current State: Research Space and Facilities</a:t>
            </a:r>
          </a:p>
        </p:txBody>
      </p:sp>
      <p:sp>
        <p:nvSpPr>
          <p:cNvPr id="217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1545" y="1813292"/>
            <a:ext cx="9888910" cy="3702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9" indent="-342899">
              <a:buSzPct val="100000"/>
              <a:buFont typeface="Arial"/>
              <a:buChar char="•"/>
            </a:pPr>
            <a:r>
              <a:rPr sz="2400" dirty="0"/>
              <a:t>A large portion of our research space and facilities are in need of rehabilitation and modernization</a:t>
            </a:r>
          </a:p>
          <a:p>
            <a:pPr marL="342899" indent="-342899">
              <a:buSzPct val="100000"/>
              <a:buFont typeface="Arial"/>
              <a:buChar char="•"/>
            </a:pPr>
            <a:r>
              <a:rPr lang="en-US" sz="2400" dirty="0"/>
              <a:t>I</a:t>
            </a:r>
            <a:r>
              <a:rPr sz="2400" dirty="0"/>
              <a:t>mpacts the efficiency and productivity of </a:t>
            </a:r>
            <a:r>
              <a:rPr lang="en-US" sz="2400" dirty="0"/>
              <a:t>campus-wide </a:t>
            </a:r>
            <a:r>
              <a:rPr sz="2400" dirty="0"/>
              <a:t>research enterprise </a:t>
            </a:r>
            <a:endParaRPr lang="en-US" sz="2400" dirty="0"/>
          </a:p>
          <a:p>
            <a:pPr marL="342899" indent="-342899">
              <a:buSzPct val="100000"/>
              <a:buFont typeface="Arial"/>
              <a:buChar char="•"/>
            </a:pPr>
            <a:r>
              <a:rPr lang="en-US" sz="2400" dirty="0"/>
              <a:t>R</a:t>
            </a:r>
            <a:r>
              <a:rPr sz="2400" dirty="0"/>
              <a:t>esources remain limited</a:t>
            </a:r>
            <a:r>
              <a:rPr lang="en-US" sz="2400" dirty="0"/>
              <a:t>; </a:t>
            </a:r>
            <a:r>
              <a:rPr sz="2400" dirty="0"/>
              <a:t>no clear proactive processes to facilitate research space needs</a:t>
            </a:r>
          </a:p>
          <a:p>
            <a:pPr marL="342899" indent="-342899">
              <a:buSzPct val="100000"/>
              <a:buFont typeface="Arial"/>
              <a:buChar char="•"/>
            </a:pPr>
            <a:r>
              <a:rPr lang="en-US" sz="2400" dirty="0"/>
              <a:t>F</a:t>
            </a:r>
            <a:r>
              <a:rPr sz="2400" dirty="0"/>
              <a:t>acilities and space needs would benefit from a</a:t>
            </a:r>
            <a:r>
              <a:rPr lang="en-US" sz="2400" dirty="0"/>
              <a:t> central, inclusive, </a:t>
            </a:r>
            <a:r>
              <a:rPr sz="2400" dirty="0"/>
              <a:t>streamlined approach</a:t>
            </a:r>
          </a:p>
        </p:txBody>
      </p:sp>
      <p:sp>
        <p:nvSpPr>
          <p:cNvPr id="21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>
            <a:spLocks noGrp="1"/>
          </p:cNvSpPr>
          <p:nvPr>
            <p:ph type="title"/>
          </p:nvPr>
        </p:nvSpPr>
        <p:spPr>
          <a:xfrm>
            <a:off x="1141955" y="1214420"/>
            <a:ext cx="10058401" cy="520963"/>
          </a:xfrm>
          <a:prstGeom prst="rect">
            <a:avLst/>
          </a:prstGeom>
        </p:spPr>
        <p:txBody>
          <a:bodyPr/>
          <a:lstStyle>
            <a:lvl1pPr defTabSz="786384">
              <a:defRPr sz="3440"/>
            </a:lvl1pPr>
          </a:lstStyle>
          <a:p>
            <a:r>
              <a:rPr sz="4000" dirty="0"/>
              <a:t>Recommendations</a:t>
            </a:r>
            <a:endParaRPr dirty="0"/>
          </a:p>
        </p:txBody>
      </p:sp>
      <p:sp>
        <p:nvSpPr>
          <p:cNvPr id="221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1955" y="1789146"/>
            <a:ext cx="9960323" cy="39911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7368" indent="-267368">
              <a:buSzPct val="100000"/>
              <a:buAutoNum type="arabicPeriod"/>
            </a:pPr>
            <a:r>
              <a:rPr sz="2400" dirty="0">
                <a:solidFill>
                  <a:schemeClr val="tx1"/>
                </a:solidFill>
              </a:rPr>
              <a:t>Formation of a campus-wide </a:t>
            </a:r>
            <a:r>
              <a:rPr sz="2400" i="1" dirty="0">
                <a:solidFill>
                  <a:schemeClr val="tx1"/>
                </a:solidFill>
              </a:rPr>
              <a:t>Facilities and Space Management </a:t>
            </a:r>
            <a:r>
              <a:rPr sz="2400" dirty="0">
                <a:solidFill>
                  <a:schemeClr val="tx1"/>
                </a:solidFill>
              </a:rPr>
              <a:t>(FSM) Committee to assess research facility needs and laboratory modernization plans</a:t>
            </a:r>
          </a:p>
          <a:p>
            <a:pPr marL="267368" indent="-267368">
              <a:buSzPct val="100000"/>
              <a:buAutoNum type="arabicPeriod"/>
            </a:pPr>
            <a:r>
              <a:rPr sz="2400" dirty="0">
                <a:solidFill>
                  <a:schemeClr val="tx1"/>
                </a:solidFill>
              </a:rPr>
              <a:t>Implementation of an online space inventory </a:t>
            </a:r>
            <a:r>
              <a:rPr lang="en-US" sz="2400" dirty="0">
                <a:solidFill>
                  <a:schemeClr val="tx1"/>
                </a:solidFill>
              </a:rPr>
              <a:t>for entire campus</a:t>
            </a:r>
            <a:endParaRPr sz="2400" dirty="0">
              <a:solidFill>
                <a:schemeClr val="tx1"/>
              </a:solidFill>
            </a:endParaRPr>
          </a:p>
          <a:p>
            <a:pPr marL="267368" indent="-267368">
              <a:buSzPct val="100000"/>
              <a:buAutoNum type="arabicPeriod"/>
            </a:pPr>
            <a:r>
              <a:rPr sz="2400" dirty="0">
                <a:solidFill>
                  <a:schemeClr val="tx1"/>
                </a:solidFill>
              </a:rPr>
              <a:t>Streamline research space renovation planning</a:t>
            </a:r>
            <a:r>
              <a:rPr lang="en-US" sz="2400" dirty="0">
                <a:solidFill>
                  <a:schemeClr val="tx1"/>
                </a:solidFill>
              </a:rPr>
              <a:t>; proactive renovations for </a:t>
            </a:r>
            <a:r>
              <a:rPr sz="2400" dirty="0">
                <a:solidFill>
                  <a:schemeClr val="tx1"/>
                </a:solidFill>
              </a:rPr>
              <a:t>faculty hiring, advancement and retention </a:t>
            </a:r>
          </a:p>
          <a:p>
            <a:pPr marL="267368" indent="-267368">
              <a:buSzPct val="100000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Establish </a:t>
            </a:r>
            <a:r>
              <a:rPr lang="en-US" sz="2400" i="1" dirty="0">
                <a:solidFill>
                  <a:schemeClr val="tx1"/>
                </a:solidFill>
              </a:rPr>
              <a:t>Facilities and Space Assessment Metrics </a:t>
            </a:r>
            <a:r>
              <a:rPr lang="en-US" sz="2400" dirty="0">
                <a:solidFill>
                  <a:schemeClr val="tx1"/>
                </a:solidFill>
              </a:rPr>
              <a:t>(FSAMs) to allow efficient, informed, and strategic decision-making related to space and facilities needs in the future</a:t>
            </a:r>
          </a:p>
        </p:txBody>
      </p:sp>
      <p:sp>
        <p:nvSpPr>
          <p:cNvPr id="222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3"/>
          <p:cNvSpPr txBox="1">
            <a:spLocks noGrp="1"/>
          </p:cNvSpPr>
          <p:nvPr>
            <p:ph type="title"/>
          </p:nvPr>
        </p:nvSpPr>
        <p:spPr>
          <a:xfrm>
            <a:off x="1066799" y="1209457"/>
            <a:ext cx="10058401" cy="462374"/>
          </a:xfrm>
          <a:prstGeom prst="rect">
            <a:avLst/>
          </a:prstGeom>
        </p:spPr>
        <p:txBody>
          <a:bodyPr>
            <a:noAutofit/>
          </a:bodyPr>
          <a:lstStyle>
            <a:lvl1pPr defTabSz="694944">
              <a:defRPr sz="3040"/>
            </a:lvl1pPr>
          </a:lstStyle>
          <a:p>
            <a:r>
              <a:rPr sz="4000" dirty="0"/>
              <a:t>Timeline of Implementation</a:t>
            </a:r>
          </a:p>
        </p:txBody>
      </p:sp>
      <p:grpSp>
        <p:nvGrpSpPr>
          <p:cNvPr id="2" name="Group 1" descr="This image shows a timeline of implementation for each of the four recommendations. The following is shared: &#13;&#10;• Recommendation 1: Formation and Use of Facilities and Space Management Committee to start in July 2021 and continue beyond July 2023. &#13;&#10;• Recommendation 2: Streamlining Space Inventory to start fall 2021 through fall 2022.&#13;&#10;• Recommendation 3: Efficient planning and renovation to take place July 2022 until July 2023. &#13;&#10;• Recommendation 4: Facilities and Space Assessment Metrics to take place early 2022 through early 2023. &#13;&#10;">
            <a:extLst>
              <a:ext uri="{FF2B5EF4-FFF2-40B4-BE49-F238E27FC236}">
                <a16:creationId xmlns:a16="http://schemas.microsoft.com/office/drawing/2014/main" id="{D42452A3-7081-554B-BE90-6AD16292B30D}"/>
              </a:ext>
            </a:extLst>
          </p:cNvPr>
          <p:cNvGrpSpPr/>
          <p:nvPr/>
        </p:nvGrpSpPr>
        <p:grpSpPr>
          <a:xfrm>
            <a:off x="627950" y="1709526"/>
            <a:ext cx="11002530" cy="4094923"/>
            <a:chOff x="913709" y="1523782"/>
            <a:chExt cx="11002530" cy="4094923"/>
          </a:xfrm>
        </p:grpSpPr>
        <p:sp>
          <p:nvSpPr>
            <p:cNvPr id="226" name="Straight Connector 8"/>
            <p:cNvSpPr/>
            <p:nvPr/>
          </p:nvSpPr>
          <p:spPr>
            <a:xfrm flipH="1">
              <a:off x="913709" y="1523782"/>
              <a:ext cx="2" cy="409492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27" name="Straight Connector 9"/>
            <p:cNvSpPr/>
            <p:nvPr/>
          </p:nvSpPr>
          <p:spPr>
            <a:xfrm flipH="1">
              <a:off x="10879183" y="1523782"/>
              <a:ext cx="1" cy="409492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28" name="Straight Connector 10"/>
            <p:cNvSpPr/>
            <p:nvPr/>
          </p:nvSpPr>
          <p:spPr>
            <a:xfrm flipH="1">
              <a:off x="5942910" y="1523782"/>
              <a:ext cx="1" cy="409492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29" name="TextBox 11"/>
            <p:cNvSpPr txBox="1"/>
            <p:nvPr/>
          </p:nvSpPr>
          <p:spPr>
            <a:xfrm>
              <a:off x="959430" y="5249372"/>
              <a:ext cx="990228" cy="3330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b="1">
                  <a:solidFill>
                    <a:srgbClr val="C00000"/>
                  </a:solidFill>
                </a:defRPr>
              </a:lvl1pPr>
            </a:lstStyle>
            <a:p>
              <a:r>
                <a:t>July 2021</a:t>
              </a:r>
            </a:p>
          </p:txBody>
        </p:sp>
        <p:sp>
          <p:nvSpPr>
            <p:cNvPr id="230" name="TextBox 12"/>
            <p:cNvSpPr txBox="1"/>
            <p:nvPr/>
          </p:nvSpPr>
          <p:spPr>
            <a:xfrm>
              <a:off x="5988628" y="5249372"/>
              <a:ext cx="990229" cy="3330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b="1">
                  <a:solidFill>
                    <a:srgbClr val="C00000"/>
                  </a:solidFill>
                </a:defRPr>
              </a:lvl1pPr>
            </a:lstStyle>
            <a:p>
              <a:r>
                <a:t>July 2022</a:t>
              </a:r>
            </a:p>
          </p:txBody>
        </p:sp>
        <p:sp>
          <p:nvSpPr>
            <p:cNvPr id="231" name="TextBox 13"/>
            <p:cNvSpPr txBox="1"/>
            <p:nvPr/>
          </p:nvSpPr>
          <p:spPr>
            <a:xfrm>
              <a:off x="10880297" y="5249372"/>
              <a:ext cx="990229" cy="3330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b="1">
                  <a:solidFill>
                    <a:srgbClr val="C00000"/>
                  </a:solidFill>
                </a:defRPr>
              </a:lvl1pPr>
            </a:lstStyle>
            <a:p>
              <a:r>
                <a:t>July 2023</a:t>
              </a:r>
            </a:p>
          </p:txBody>
        </p:sp>
        <p:sp>
          <p:nvSpPr>
            <p:cNvPr id="232" name="Right Arrow 14"/>
            <p:cNvSpPr/>
            <p:nvPr/>
          </p:nvSpPr>
          <p:spPr>
            <a:xfrm>
              <a:off x="1017786" y="1766685"/>
              <a:ext cx="10898453" cy="7917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Right Arrow 17"/>
            <p:cNvSpPr/>
            <p:nvPr/>
          </p:nvSpPr>
          <p:spPr>
            <a:xfrm>
              <a:off x="1731471" y="2613175"/>
              <a:ext cx="5564194" cy="7917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Right Arrow 18"/>
            <p:cNvSpPr/>
            <p:nvPr/>
          </p:nvSpPr>
          <p:spPr>
            <a:xfrm>
              <a:off x="3716385" y="3454026"/>
              <a:ext cx="5243700" cy="7917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Right Arrow 19"/>
            <p:cNvSpPr/>
            <p:nvPr/>
          </p:nvSpPr>
          <p:spPr>
            <a:xfrm>
              <a:off x="5942908" y="4300150"/>
              <a:ext cx="4936275" cy="7917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TextBox 20"/>
            <p:cNvSpPr txBox="1"/>
            <p:nvPr/>
          </p:nvSpPr>
          <p:spPr>
            <a:xfrm>
              <a:off x="1063508" y="1977887"/>
              <a:ext cx="454971" cy="3330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R1:</a:t>
              </a:r>
            </a:p>
          </p:txBody>
        </p:sp>
        <p:sp>
          <p:nvSpPr>
            <p:cNvPr id="237" name="TextBox 21"/>
            <p:cNvSpPr txBox="1"/>
            <p:nvPr/>
          </p:nvSpPr>
          <p:spPr>
            <a:xfrm>
              <a:off x="1767893" y="2821376"/>
              <a:ext cx="454971" cy="3330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R2:</a:t>
              </a:r>
            </a:p>
          </p:txBody>
        </p:sp>
        <p:sp>
          <p:nvSpPr>
            <p:cNvPr id="238" name="TextBox 22"/>
            <p:cNvSpPr txBox="1"/>
            <p:nvPr/>
          </p:nvSpPr>
          <p:spPr>
            <a:xfrm>
              <a:off x="3741659" y="3667865"/>
              <a:ext cx="454971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R</a:t>
              </a:r>
              <a:r>
                <a:rPr lang="en-US" dirty="0"/>
                <a:t>4</a:t>
              </a:r>
              <a:r>
                <a:rPr dirty="0"/>
                <a:t>:</a:t>
              </a:r>
            </a:p>
          </p:txBody>
        </p:sp>
        <p:sp>
          <p:nvSpPr>
            <p:cNvPr id="239" name="TextBox 23"/>
            <p:cNvSpPr txBox="1"/>
            <p:nvPr/>
          </p:nvSpPr>
          <p:spPr>
            <a:xfrm>
              <a:off x="5999782" y="4511353"/>
              <a:ext cx="454971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R</a:t>
              </a:r>
              <a:r>
                <a:rPr lang="en-US" dirty="0"/>
                <a:t>3</a:t>
              </a:r>
              <a:r>
                <a:rPr dirty="0"/>
                <a:t>:</a:t>
              </a:r>
            </a:p>
          </p:txBody>
        </p:sp>
        <p:sp>
          <p:nvSpPr>
            <p:cNvPr id="240" name="TextBox 24"/>
            <p:cNvSpPr txBox="1"/>
            <p:nvPr/>
          </p:nvSpPr>
          <p:spPr>
            <a:xfrm>
              <a:off x="1643094" y="1979584"/>
              <a:ext cx="7625201" cy="3330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Formation and Use of FSM Committee</a:t>
              </a:r>
            </a:p>
          </p:txBody>
        </p:sp>
        <p:sp>
          <p:nvSpPr>
            <p:cNvPr id="241" name="TextBox 26"/>
            <p:cNvSpPr txBox="1"/>
            <p:nvPr/>
          </p:nvSpPr>
          <p:spPr>
            <a:xfrm>
              <a:off x="2358908" y="2824487"/>
              <a:ext cx="2969569" cy="3330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Streamlining Space Inventory</a:t>
              </a:r>
            </a:p>
          </p:txBody>
        </p:sp>
        <p:sp>
          <p:nvSpPr>
            <p:cNvPr id="242" name="TextBox 27"/>
            <p:cNvSpPr txBox="1"/>
            <p:nvPr/>
          </p:nvSpPr>
          <p:spPr>
            <a:xfrm>
              <a:off x="4269486" y="3662080"/>
              <a:ext cx="4294704" cy="3330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Metrics for Assessment</a:t>
              </a:r>
            </a:p>
          </p:txBody>
        </p:sp>
        <p:sp>
          <p:nvSpPr>
            <p:cNvPr id="243" name="TextBox 28"/>
            <p:cNvSpPr txBox="1"/>
            <p:nvPr/>
          </p:nvSpPr>
          <p:spPr>
            <a:xfrm>
              <a:off x="6462556" y="4499117"/>
              <a:ext cx="3463939" cy="3330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Efficient Planning and Renovation</a:t>
              </a:r>
            </a:p>
          </p:txBody>
        </p:sp>
      </p:grp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98E400CE-4A07-7148-86FB-E0E6A43D8D2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3"/>
          <p:cNvSpPr txBox="1">
            <a:spLocks noGrp="1"/>
          </p:cNvSpPr>
          <p:nvPr>
            <p:ph type="title"/>
          </p:nvPr>
        </p:nvSpPr>
        <p:spPr>
          <a:xfrm>
            <a:off x="1143000" y="1215667"/>
            <a:ext cx="10058401" cy="462374"/>
          </a:xfrm>
          <a:prstGeom prst="rect">
            <a:avLst/>
          </a:prstGeom>
        </p:spPr>
        <p:txBody>
          <a:bodyPr>
            <a:noAutofit/>
          </a:bodyPr>
          <a:lstStyle>
            <a:lvl1pPr defTabSz="694944">
              <a:defRPr sz="3040"/>
            </a:lvl1pPr>
          </a:lstStyle>
          <a:p>
            <a:r>
              <a:rPr sz="4000" dirty="0"/>
              <a:t>Costs / Benefits </a:t>
            </a:r>
          </a:p>
        </p:txBody>
      </p:sp>
      <p:sp>
        <p:nvSpPr>
          <p:cNvPr id="246" name="Text Placeholder 1"/>
          <p:cNvSpPr txBox="1">
            <a:spLocks noGrp="1"/>
          </p:cNvSpPr>
          <p:nvPr>
            <p:ph type="body" idx="1"/>
          </p:nvPr>
        </p:nvSpPr>
        <p:spPr>
          <a:xfrm>
            <a:off x="1182654" y="1788930"/>
            <a:ext cx="10269648" cy="429810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95527">
              <a:spcBef>
                <a:spcPts val="800"/>
              </a:spcBef>
              <a:defRPr sz="1740" b="1"/>
            </a:pPr>
            <a:r>
              <a:rPr dirty="0">
                <a:latin typeface="+mj-lt"/>
              </a:rPr>
              <a:t>Benefits:</a:t>
            </a:r>
          </a:p>
          <a:p>
            <a:pPr marL="795527" lvl="1" indent="-397763" defTabSz="795527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740"/>
            </a:pPr>
            <a:r>
              <a:rPr lang="en-US" sz="1800" dirty="0">
                <a:latin typeface="+mj-lt"/>
              </a:rPr>
              <a:t>Strategic allocation of </a:t>
            </a:r>
            <a:r>
              <a:rPr sz="1800" dirty="0">
                <a:latin typeface="+mj-lt"/>
              </a:rPr>
              <a:t>limited resources for space and facilities</a:t>
            </a:r>
          </a:p>
          <a:p>
            <a:pPr marL="795527" lvl="1" indent="-397763" defTabSz="795527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740"/>
            </a:pPr>
            <a:r>
              <a:rPr lang="en-US" sz="1800" dirty="0">
                <a:latin typeface="+mj-lt"/>
              </a:rPr>
              <a:t>Centralizing campus-wide space discussions and processes should streamline future planning efforts</a:t>
            </a:r>
          </a:p>
          <a:p>
            <a:pPr marL="795527" lvl="1" indent="-397763" defTabSz="795527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740"/>
            </a:pPr>
            <a:r>
              <a:rPr lang="en-US" sz="1800" dirty="0">
                <a:latin typeface="+mj-lt"/>
              </a:rPr>
              <a:t>An updated, computerized </a:t>
            </a:r>
            <a:r>
              <a:rPr sz="1800" dirty="0">
                <a:latin typeface="+mj-lt"/>
              </a:rPr>
              <a:t>inventory of research space serves many mission-based efforts</a:t>
            </a:r>
          </a:p>
          <a:p>
            <a:pPr marL="795527" lvl="1" indent="-397763" defTabSz="795527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740"/>
            </a:pPr>
            <a:r>
              <a:rPr lang="en-US" sz="1800" dirty="0">
                <a:latin typeface="+mj-lt"/>
              </a:rPr>
              <a:t>Better pairing of space and facilities with research needs and anticipated growth</a:t>
            </a:r>
          </a:p>
          <a:p>
            <a:pPr defTabSz="795527">
              <a:spcBef>
                <a:spcPts val="1200"/>
              </a:spcBef>
              <a:defRPr sz="1740" b="1"/>
            </a:pPr>
            <a:r>
              <a:rPr lang="en-US" dirty="0">
                <a:latin typeface="+mj-lt"/>
              </a:rPr>
              <a:t>Costs and Risks</a:t>
            </a:r>
            <a:endParaRPr dirty="0">
              <a:latin typeface="+mj-lt"/>
            </a:endParaRPr>
          </a:p>
          <a:p>
            <a:pPr marL="795527" lvl="1" indent="-397763" defTabSz="795527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740"/>
            </a:pPr>
            <a:r>
              <a:rPr sz="1800" dirty="0">
                <a:latin typeface="+mj-lt"/>
              </a:rPr>
              <a:t>FSM would require ongoing partial FTE (&lt;1) for facilitator/ administrator $50k - $100k annually</a:t>
            </a:r>
          </a:p>
          <a:p>
            <a:pPr marL="795527" lvl="1" indent="-397763" defTabSz="795527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740"/>
            </a:pPr>
            <a:r>
              <a:rPr lang="en-US" sz="1800" dirty="0">
                <a:latin typeface="+mj-lt"/>
              </a:rPr>
              <a:t>One-time investment for Space Assessment Metrics: low (&lt; $50k) for establishing initial metrics; Ongoing investment: low ($ &lt;100k) for data aggregation and reporting</a:t>
            </a:r>
          </a:p>
          <a:p>
            <a:pPr marL="795527" lvl="1" indent="-397763" defTabSz="795527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740"/>
            </a:pPr>
            <a:r>
              <a:rPr sz="1800" dirty="0">
                <a:latin typeface="+mj-lt"/>
              </a:rPr>
              <a:t>Cost</a:t>
            </a:r>
            <a:r>
              <a:rPr lang="en-US" sz="1800" dirty="0">
                <a:latin typeface="+mj-lt"/>
              </a:rPr>
              <a:t> for 3</a:t>
            </a:r>
            <a:r>
              <a:rPr lang="en-US" sz="1800" baseline="30000" dirty="0">
                <a:latin typeface="+mj-lt"/>
              </a:rPr>
              <a:t>rd</a:t>
            </a:r>
            <a:r>
              <a:rPr lang="en-US" sz="1800" dirty="0">
                <a:latin typeface="+mj-lt"/>
              </a:rPr>
              <a:t> party comprehensive space </a:t>
            </a:r>
            <a:r>
              <a:rPr sz="1800" dirty="0">
                <a:latin typeface="+mj-lt"/>
              </a:rPr>
              <a:t>inventory</a:t>
            </a:r>
            <a:r>
              <a:rPr lang="en-US" sz="1800" dirty="0">
                <a:latin typeface="+mj-lt"/>
              </a:rPr>
              <a:t> (</a:t>
            </a:r>
            <a:r>
              <a:rPr sz="1800" dirty="0">
                <a:latin typeface="+mj-lt"/>
              </a:rPr>
              <a:t>$0.015/sq foot</a:t>
            </a:r>
            <a:r>
              <a:rPr lang="en-US" sz="1800" dirty="0">
                <a:latin typeface="+mj-lt"/>
              </a:rPr>
              <a:t>) (&lt; $1M)</a:t>
            </a:r>
          </a:p>
          <a:p>
            <a:pPr marL="795527" lvl="1" indent="-397763" defTabSz="795527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740"/>
            </a:pPr>
            <a:r>
              <a:rPr lang="en-US" sz="1800" dirty="0">
                <a:latin typeface="+mj-lt"/>
              </a:rPr>
              <a:t>Buy-in to centralized space management by faculty, departments and Facilities</a:t>
            </a:r>
            <a:endParaRPr sz="1800" dirty="0">
              <a:latin typeface="+mj-lt"/>
            </a:endParaRPr>
          </a:p>
          <a:p>
            <a:pPr marL="795527" lvl="1" indent="-397763" defTabSz="795527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740"/>
            </a:pPr>
            <a:r>
              <a:rPr lang="en-US" sz="1800" dirty="0">
                <a:latin typeface="+mj-lt"/>
              </a:rPr>
              <a:t>Organized academic labor-related concerns associated with performance standards remains a challenge </a:t>
            </a:r>
          </a:p>
        </p:txBody>
      </p:sp>
      <p:sp>
        <p:nvSpPr>
          <p:cNvPr id="247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3"/>
          <p:cNvSpPr txBox="1">
            <a:spLocks noGrp="1"/>
          </p:cNvSpPr>
          <p:nvPr>
            <p:ph type="title"/>
          </p:nvPr>
        </p:nvSpPr>
        <p:spPr>
          <a:xfrm>
            <a:off x="1129430" y="1233963"/>
            <a:ext cx="10058400" cy="462374"/>
          </a:xfrm>
          <a:prstGeom prst="rect">
            <a:avLst/>
          </a:prstGeom>
        </p:spPr>
        <p:txBody>
          <a:bodyPr>
            <a:noAutofit/>
          </a:bodyPr>
          <a:lstStyle>
            <a:lvl1pPr defTabSz="694944">
              <a:defRPr sz="3040"/>
            </a:lvl1pPr>
          </a:lstStyle>
          <a:p>
            <a:r>
              <a:rPr sz="4000" dirty="0"/>
              <a:t>Implementation Considerations</a:t>
            </a:r>
          </a:p>
        </p:txBody>
      </p:sp>
      <p:sp>
        <p:nvSpPr>
          <p:cNvPr id="250" name="Text Placeholder 1"/>
          <p:cNvSpPr txBox="1">
            <a:spLocks noGrp="1"/>
          </p:cNvSpPr>
          <p:nvPr>
            <p:ph type="body" idx="1"/>
          </p:nvPr>
        </p:nvSpPr>
        <p:spPr>
          <a:xfrm>
            <a:off x="1154482" y="1784019"/>
            <a:ext cx="10363201" cy="4420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9" indent="-342899">
              <a:spcBef>
                <a:spcPts val="300"/>
              </a:spcBef>
              <a:buSzPct val="100000"/>
              <a:buFont typeface="Arial"/>
              <a:buChar char="•"/>
            </a:pPr>
            <a:r>
              <a:rPr lang="en-US" sz="2400" dirty="0"/>
              <a:t>F</a:t>
            </a:r>
            <a:r>
              <a:rPr sz="2400" dirty="0"/>
              <a:t>ormation of campus-wide </a:t>
            </a:r>
            <a:r>
              <a:rPr sz="2400" i="1" dirty="0"/>
              <a:t>Facilities and Space Management </a:t>
            </a:r>
            <a:r>
              <a:rPr sz="2400" dirty="0"/>
              <a:t>(FSM) Committee is necessary first step, but its success </a:t>
            </a:r>
            <a:r>
              <a:rPr lang="en-US" sz="2400" dirty="0"/>
              <a:t>requires </a:t>
            </a:r>
            <a:r>
              <a:rPr sz="2400" dirty="0"/>
              <a:t>implementation of the other outcomes.</a:t>
            </a:r>
          </a:p>
          <a:p>
            <a:pPr marL="342899" indent="-342899">
              <a:spcBef>
                <a:spcPts val="300"/>
              </a:spcBef>
              <a:buSzPct val="100000"/>
              <a:buFont typeface="Arial"/>
              <a:buChar char="•"/>
            </a:pPr>
            <a:r>
              <a:rPr sz="2400" dirty="0"/>
              <a:t>The FSM Committee’s first tasks</a:t>
            </a:r>
            <a:r>
              <a:rPr lang="en-US" sz="2400" dirty="0"/>
              <a:t>:</a:t>
            </a:r>
          </a:p>
          <a:p>
            <a:pPr marL="573088" lvl="1" indent="-171450">
              <a:spcBef>
                <a:spcPts val="3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 O</a:t>
            </a:r>
            <a:r>
              <a:rPr sz="2400" dirty="0"/>
              <a:t>versee the online Space Inventory implementation</a:t>
            </a:r>
            <a:endParaRPr lang="en-US" sz="2400" dirty="0"/>
          </a:p>
          <a:p>
            <a:pPr marL="573088" lvl="1" indent="-163513">
              <a:spcBef>
                <a:spcPts val="3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 D</a:t>
            </a:r>
            <a:r>
              <a:rPr sz="2400" dirty="0"/>
              <a:t>evelop and oversee the implementation of the Facilities and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sz="2400" dirty="0"/>
              <a:t>Space</a:t>
            </a:r>
            <a:r>
              <a:rPr lang="en-US" sz="2400" dirty="0"/>
              <a:t> </a:t>
            </a:r>
            <a:r>
              <a:rPr sz="2400" dirty="0"/>
              <a:t>Assessment Metrics.</a:t>
            </a:r>
          </a:p>
          <a:p>
            <a:pPr marL="342899" indent="-342899">
              <a:spcBef>
                <a:spcPts val="300"/>
              </a:spcBef>
              <a:buSzPct val="100000"/>
              <a:buFont typeface="Arial"/>
              <a:buChar char="•"/>
            </a:pPr>
            <a:r>
              <a:rPr lang="en-US" sz="2400" dirty="0"/>
              <a:t>O</a:t>
            </a:r>
            <a:r>
              <a:rPr sz="2400" dirty="0"/>
              <a:t>utcomes needed to ensure </a:t>
            </a:r>
            <a:r>
              <a:rPr lang="en-US" sz="2400" dirty="0"/>
              <a:t>rapid, </a:t>
            </a:r>
            <a:r>
              <a:rPr sz="2400" dirty="0"/>
              <a:t>cost-effective approach to research space planning, renovation, and use</a:t>
            </a:r>
          </a:p>
        </p:txBody>
      </p:sp>
      <p:sp>
        <p:nvSpPr>
          <p:cNvPr id="251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025584" y="6347163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349F132-6EE0-9044-BAFB-77377F4FD4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164949"/>
            <a:ext cx="10058400" cy="462374"/>
          </a:xfrm>
          <a:prstGeom prst="rect">
            <a:avLst/>
          </a:prstGeom>
        </p:spPr>
        <p:txBody>
          <a:bodyPr>
            <a:noAutofit/>
          </a:bodyPr>
          <a:lstStyle>
            <a:lvl1pPr defTabSz="694944">
              <a:defRPr sz="3040"/>
            </a:lvl1pPr>
          </a:lstStyle>
          <a:p>
            <a:pPr algn="ctr"/>
            <a:r>
              <a:rPr lang="en-US" sz="4000" dirty="0"/>
              <a:t>Questions</a:t>
            </a:r>
            <a:endParaRPr sz="4000" dirty="0"/>
          </a:p>
        </p:txBody>
      </p:sp>
      <p:pic>
        <p:nvPicPr>
          <p:cNvPr id="5" name="object 15" descr="Question mark graphic">
            <a:extLst>
              <a:ext uri="{FF2B5EF4-FFF2-40B4-BE49-F238E27FC236}">
                <a16:creationId xmlns:a16="http://schemas.microsoft.com/office/drawing/2014/main" id="{C4D043FB-DFE9-E94F-824E-B27475DE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02" y="1969005"/>
            <a:ext cx="3810001" cy="37978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CC21A6B-E6AD-3241-A2E5-2712ED3E5F8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954953" y="6347163"/>
            <a:ext cx="24540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useo Slab 900"/>
                <a:ea typeface="Museo Slab 900"/>
                <a:cs typeface="Museo Slab 900"/>
                <a:sym typeface="Museo Slab 900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4569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503</Words>
  <Application>Microsoft Macintosh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Museo Slab 700</vt:lpstr>
      <vt:lpstr>Effra Heavy</vt:lpstr>
      <vt:lpstr>Museo Slab 900</vt:lpstr>
      <vt:lpstr>Museo Slab 500</vt:lpstr>
      <vt:lpstr>Calibri</vt:lpstr>
      <vt:lpstr>Arial</vt:lpstr>
      <vt:lpstr>Museo Slab 300</vt:lpstr>
      <vt:lpstr>Courier New</vt:lpstr>
      <vt:lpstr>Effra</vt:lpstr>
      <vt:lpstr>Calibri Light</vt:lpstr>
      <vt:lpstr>Office Theme</vt:lpstr>
      <vt:lpstr>Leveraging Existing Infrastructure – April 23, 2021</vt:lpstr>
      <vt:lpstr>Streamlining Facilities and Space Proposal</vt:lpstr>
      <vt:lpstr>Current State: Research Space and Facilities</vt:lpstr>
      <vt:lpstr>Recommendations</vt:lpstr>
      <vt:lpstr>Timeline of Implementation</vt:lpstr>
      <vt:lpstr>Costs / Benefits </vt:lpstr>
      <vt:lpstr>Implementation Considerations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Existing Infrastructure </dc:title>
  <dc:subject/>
  <dc:creator/>
  <cp:keywords/>
  <dc:description/>
  <cp:lastModifiedBy>Allison Schwartz</cp:lastModifiedBy>
  <cp:revision>10</cp:revision>
  <dcterms:modified xsi:type="dcterms:W3CDTF">2021-06-22T15:24:11Z</dcterms:modified>
  <cp:category/>
</cp:coreProperties>
</file>