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tif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686" r:id="rId5"/>
    <p:sldMasterId id="2147483694" r:id="rId6"/>
    <p:sldMasterId id="2147483710" r:id="rId7"/>
  </p:sldMasterIdLst>
  <p:notesMasterIdLst>
    <p:notesMasterId r:id="rId35"/>
  </p:notesMasterIdLst>
  <p:sldIdLst>
    <p:sldId id="257" r:id="rId8"/>
    <p:sldId id="1755" r:id="rId9"/>
    <p:sldId id="1815" r:id="rId10"/>
    <p:sldId id="1713" r:id="rId11"/>
    <p:sldId id="1813" r:id="rId12"/>
    <p:sldId id="1814" r:id="rId13"/>
    <p:sldId id="1791" r:id="rId14"/>
    <p:sldId id="1771" r:id="rId15"/>
    <p:sldId id="1651" r:id="rId16"/>
    <p:sldId id="1749" r:id="rId17"/>
    <p:sldId id="1810" r:id="rId18"/>
    <p:sldId id="1767" r:id="rId19"/>
    <p:sldId id="1778" r:id="rId20"/>
    <p:sldId id="1790" r:id="rId21"/>
    <p:sldId id="1788" r:id="rId22"/>
    <p:sldId id="1792" r:id="rId23"/>
    <p:sldId id="1787" r:id="rId24"/>
    <p:sldId id="1783" r:id="rId25"/>
    <p:sldId id="1782" r:id="rId26"/>
    <p:sldId id="1793" r:id="rId27"/>
    <p:sldId id="1786" r:id="rId28"/>
    <p:sldId id="1784" r:id="rId29"/>
    <p:sldId id="1766" r:id="rId30"/>
    <p:sldId id="1763" r:id="rId31"/>
    <p:sldId id="1811" r:id="rId32"/>
    <p:sldId id="1769" r:id="rId33"/>
    <p:sldId id="1697" r:id="rId34"/>
  </p:sldIdLst>
  <p:sldSz cx="12192000" cy="6858000"/>
  <p:notesSz cx="7010400" cy="9296400"/>
  <p:embeddedFontLst>
    <p:embeddedFont>
      <p:font typeface="Arial Narrow" panose="020B0604020202020204" pitchFamily="34" charset="0"/>
      <p:regular r:id="rId36"/>
      <p:bold r:id="rId37"/>
      <p:italic r:id="rId38"/>
    </p:embeddedFont>
    <p:embeddedFont>
      <p:font typeface="Calibri" panose="020F0502020204030204" pitchFamily="34" charset="0"/>
      <p:regular r:id="rId39"/>
      <p:bold r:id="rId40"/>
      <p:italic r:id="rId41"/>
      <p:boldItalic r:id="rId42"/>
    </p:embeddedFont>
    <p:embeddedFont>
      <p:font typeface="Effra" panose="020B0603020203020204" pitchFamily="34" charset="0"/>
      <p:regular r:id="rId43"/>
      <p:bold r:id="rId44"/>
      <p:italic r:id="rId45"/>
    </p:embeddedFont>
    <p:embeddedFont>
      <p:font typeface="Effra Heavy" panose="020B0603020203020204" pitchFamily="34" charset="0"/>
      <p:bold r:id="rId46"/>
    </p:embeddedFont>
    <p:embeddedFont>
      <p:font typeface="Georgia" panose="02040502050405020303" pitchFamily="18" charset="0"/>
      <p:regular r:id="rId47"/>
      <p:bold r:id="rId48"/>
      <p:italic r:id="rId49"/>
    </p:embeddedFont>
    <p:embeddedFont>
      <p:font typeface="Georgia Bold" panose="02040502050405020303" pitchFamily="18" charset="0"/>
      <p:bold r:id="rId50"/>
      <p:italic r:id="rId51"/>
    </p:embeddedFont>
    <p:embeddedFont>
      <p:font typeface="Museo Slab 300" panose="02000000000000000000" pitchFamily="2" charset="77"/>
      <p:regular r:id="rId52"/>
      <p:italic r:id="rId53"/>
    </p:embeddedFont>
    <p:embeddedFont>
      <p:font typeface="Museo Slab 700" panose="02000000000000000000" pitchFamily="2" charset="77"/>
      <p:regular r:id="rId54"/>
      <p:bold r:id="rId55"/>
    </p:embeddedFont>
    <p:embeddedFont>
      <p:font typeface="Museo Slab 900" panose="02000000000000000000" pitchFamily="2" charset="77"/>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64" userDrawn="1">
          <p15:clr>
            <a:srgbClr val="A4A3A4"/>
          </p15:clr>
        </p15:guide>
        <p15:guide id="3" orient="horz" pos="4104" userDrawn="1">
          <p15:clr>
            <a:srgbClr val="A4A3A4"/>
          </p15:clr>
        </p15:guide>
        <p15:guide id="4" pos="1632" userDrawn="1">
          <p15:clr>
            <a:srgbClr val="A4A3A4"/>
          </p15:clr>
        </p15:guide>
        <p15:guide id="5" pos="5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 Slatter" initials="CS" lastIdx="7" clrIdx="6">
    <p:extLst>
      <p:ext uri="{19B8F6BF-5375-455C-9EA6-DF929625EA0E}">
        <p15:presenceInfo xmlns:p15="http://schemas.microsoft.com/office/powerpoint/2012/main" userId="S::cslatter@huronconsultinggroup.com::89b8782e-690f-4695-9f57-c23f6a7b530e" providerId="AD"/>
      </p:ext>
    </p:extLst>
  </p:cmAuthor>
  <p:cmAuthor id="1" name="Peter Santella" initials="PS" lastIdx="1" clrIdx="0">
    <p:extLst>
      <p:ext uri="{19B8F6BF-5375-455C-9EA6-DF929625EA0E}">
        <p15:presenceInfo xmlns:p15="http://schemas.microsoft.com/office/powerpoint/2012/main" userId="c842f0ce8025bc9e" providerId="Windows Live"/>
      </p:ext>
    </p:extLst>
  </p:cmAuthor>
  <p:cmAuthor id="2" name="Jen Rettig" initials="JR" lastIdx="1" clrIdx="1"/>
  <p:cmAuthor id="3" name="Marrisa J Trachtenberg" initials="MJT" lastIdx="5" clrIdx="2">
    <p:extLst>
      <p:ext uri="{19B8F6BF-5375-455C-9EA6-DF929625EA0E}">
        <p15:presenceInfo xmlns:p15="http://schemas.microsoft.com/office/powerpoint/2012/main" userId="S-1-5-21-30371924-1664817342-1491421105-225450" providerId="AD"/>
      </p:ext>
    </p:extLst>
  </p:cmAuthor>
  <p:cmAuthor id="4" name="Erica Tabor" initials="ET" lastIdx="74" clrIdx="3">
    <p:extLst>
      <p:ext uri="{19B8F6BF-5375-455C-9EA6-DF929625EA0E}">
        <p15:presenceInfo xmlns:p15="http://schemas.microsoft.com/office/powerpoint/2012/main" userId="S::etabor@huronconsultinggroup.com::490166d2-e15b-4c46-b4ec-62cace776677" providerId="AD"/>
      </p:ext>
    </p:extLst>
  </p:cmAuthor>
  <p:cmAuthor id="5" name="Peter Stokes" initials="PS" lastIdx="19" clrIdx="4">
    <p:extLst>
      <p:ext uri="{19B8F6BF-5375-455C-9EA6-DF929625EA0E}">
        <p15:presenceInfo xmlns:p15="http://schemas.microsoft.com/office/powerpoint/2012/main" userId="S::pstokes@huronconsultinggroup.com::03b536a2-364b-404b-8ce3-6e6e7cd00e5b" providerId="AD"/>
      </p:ext>
    </p:extLst>
  </p:cmAuthor>
  <p:cmAuthor id="6" name="Franca Nurczynski" initials="FN" lastIdx="38" clrIdx="5">
    <p:extLst>
      <p:ext uri="{19B8F6BF-5375-455C-9EA6-DF929625EA0E}">
        <p15:presenceInfo xmlns:p15="http://schemas.microsoft.com/office/powerpoint/2012/main" userId="S::fnurczynski@huronconsultinggroup.com::6ad0b5e6-999e-4eb1-b9cb-5c44d82b6d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7E7"/>
    <a:srgbClr val="990000"/>
    <a:srgbClr val="FFCC00"/>
    <a:srgbClr val="DECBCB"/>
    <a:srgbClr val="1D4679"/>
    <a:srgbClr val="5E8EF7"/>
    <a:srgbClr val="7B7A7B"/>
    <a:srgbClr val="F1EA86"/>
    <a:srgbClr val="CC00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9" autoAdjust="0"/>
    <p:restoredTop sz="96327" autoAdjust="0"/>
  </p:normalViewPr>
  <p:slideViewPr>
    <p:cSldViewPr snapToGrid="0" snapToObjects="1" showGuides="1">
      <p:cViewPr varScale="1">
        <p:scale>
          <a:sx n="104" d="100"/>
          <a:sy n="104" d="100"/>
        </p:scale>
        <p:origin x="224" y="520"/>
      </p:cViewPr>
      <p:guideLst>
        <p:guide orient="horz" pos="2064"/>
        <p:guide pos="3864"/>
        <p:guide orient="horz" pos="4104"/>
        <p:guide pos="1632"/>
        <p:guide pos="5400"/>
      </p:guideLst>
    </p:cSldViewPr>
  </p:slideViewPr>
  <p:outlineViewPr>
    <p:cViewPr>
      <p:scale>
        <a:sx n="33" d="100"/>
        <a:sy n="33" d="100"/>
      </p:scale>
      <p:origin x="0" y="0"/>
    </p:cViewPr>
  </p:outlineViewPr>
  <p:notesTextViewPr>
    <p:cViewPr>
      <p:scale>
        <a:sx n="1" d="1"/>
        <a:sy n="1" d="1"/>
      </p:scale>
      <p:origin x="0" y="0"/>
    </p:cViewPr>
  </p:notesTextViewPr>
  <p:sorterViewPr>
    <p:cViewPr>
      <p:scale>
        <a:sx n="154" d="100"/>
        <a:sy n="154" d="100"/>
      </p:scale>
      <p:origin x="0" y="0"/>
    </p:cViewPr>
  </p:sorterViewPr>
  <p:notesViewPr>
    <p:cSldViewPr snapToGrid="0" snapToObjects="1">
      <p:cViewPr varScale="1">
        <p:scale>
          <a:sx n="84" d="100"/>
          <a:sy n="84" d="100"/>
        </p:scale>
        <p:origin x="392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4.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1.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commentAuthors" Target="commen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75F01-1E76-4D08-9C29-65844DCEB73F}"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4FAAF3D4-10D6-475C-832E-9B8B14D97A42}">
      <dgm:prSet phldrT="[Text]" custT="1"/>
      <dgm:spPr>
        <a:solidFill>
          <a:srgbClr val="990000"/>
        </a:solidFill>
      </dgm:spPr>
      <dgm:t>
        <a:bodyPr/>
        <a:lstStyle/>
        <a:p>
          <a:pPr>
            <a:spcAft>
              <a:spcPts val="0"/>
            </a:spcAft>
          </a:pPr>
          <a:r>
            <a:rPr lang="en-US" sz="1600" b="1" i="0" dirty="0">
              <a:solidFill>
                <a:schemeClr val="bg1"/>
              </a:solidFill>
              <a:latin typeface="Effra" panose="020B0603020203020204" pitchFamily="34" charset="0"/>
              <a:ea typeface="Verdana" panose="020B0604030504040204" pitchFamily="34" charset="0"/>
            </a:rPr>
            <a:t>New/</a:t>
          </a:r>
        </a:p>
        <a:p>
          <a:pPr>
            <a:spcAft>
              <a:spcPts val="0"/>
            </a:spcAft>
          </a:pPr>
          <a:r>
            <a:rPr lang="en-US" sz="1600" b="1" i="0" dirty="0">
              <a:solidFill>
                <a:schemeClr val="bg1"/>
              </a:solidFill>
              <a:latin typeface="Effra" panose="020B0603020203020204" pitchFamily="34" charset="0"/>
              <a:ea typeface="Verdana" panose="020B0604030504040204" pitchFamily="34" charset="0"/>
            </a:rPr>
            <a:t>Increased Revenues</a:t>
          </a:r>
        </a:p>
      </dgm:t>
    </dgm:pt>
    <dgm:pt modelId="{E5800C08-BE3E-43FA-A053-D33B19D84F73}" type="parTrans" cxnId="{2A46145E-7102-4B7C-895D-7A5A5966D150}">
      <dgm:prSet/>
      <dgm:spPr/>
      <dgm:t>
        <a:bodyPr/>
        <a:lstStyle/>
        <a:p>
          <a:endParaRPr lang="en-US"/>
        </a:p>
      </dgm:t>
    </dgm:pt>
    <dgm:pt modelId="{A811502D-23F9-47FD-A4F1-667255FA6F6A}" type="sibTrans" cxnId="{2A46145E-7102-4B7C-895D-7A5A5966D150}">
      <dgm:prSet/>
      <dgm:spPr/>
      <dgm:t>
        <a:bodyPr/>
        <a:lstStyle/>
        <a:p>
          <a:endParaRPr lang="en-US"/>
        </a:p>
      </dgm:t>
    </dgm:pt>
    <dgm:pt modelId="{9B86694C-979E-4A1F-82D3-CB4DB2737454}">
      <dgm:prSet phldrT="[Text]" custT="1"/>
      <dgm:spPr/>
      <dgm:t>
        <a:bodyPr/>
        <a:lstStyle/>
        <a:p>
          <a:r>
            <a:rPr lang="en-US" sz="1500" b="1" i="0" dirty="0">
              <a:latin typeface="Effra" panose="020B0603020203020204" pitchFamily="34" charset="0"/>
              <a:ea typeface="Verdana" panose="020B0604030504040204" pitchFamily="34" charset="0"/>
            </a:rPr>
            <a:t>Process Improvements &amp; Training</a:t>
          </a:r>
        </a:p>
      </dgm:t>
    </dgm:pt>
    <dgm:pt modelId="{BDE1E150-B2D8-4921-B9D3-45528481AF35}" type="parTrans" cxnId="{9F7511F2-75CB-49EF-AFBA-3906EDF502F4}">
      <dgm:prSet/>
      <dgm:spPr/>
      <dgm:t>
        <a:bodyPr/>
        <a:lstStyle/>
        <a:p>
          <a:endParaRPr lang="en-US"/>
        </a:p>
      </dgm:t>
    </dgm:pt>
    <dgm:pt modelId="{8AEC1319-EE64-4FC8-A928-3757ECA4728C}" type="sibTrans" cxnId="{9F7511F2-75CB-49EF-AFBA-3906EDF502F4}">
      <dgm:prSet/>
      <dgm:spPr/>
      <dgm:t>
        <a:bodyPr/>
        <a:lstStyle/>
        <a:p>
          <a:endParaRPr lang="en-US"/>
        </a:p>
      </dgm:t>
    </dgm:pt>
    <dgm:pt modelId="{FAF566F0-6344-43EE-BE1E-D697415D565F}">
      <dgm:prSet phldrT="[Text]" custT="1"/>
      <dgm:spPr/>
      <dgm:t>
        <a:bodyPr/>
        <a:lstStyle/>
        <a:p>
          <a:pPr>
            <a:spcAft>
              <a:spcPts val="0"/>
            </a:spcAft>
          </a:pPr>
          <a:r>
            <a:rPr lang="en-US" sz="1600" b="1" i="0" dirty="0">
              <a:latin typeface="Effra" panose="020B0603020203020204" pitchFamily="34" charset="0"/>
              <a:ea typeface="Verdana" panose="020B0604030504040204" pitchFamily="34" charset="0"/>
            </a:rPr>
            <a:t>Cost </a:t>
          </a:r>
        </a:p>
        <a:p>
          <a:pPr>
            <a:spcAft>
              <a:spcPts val="0"/>
            </a:spcAft>
          </a:pPr>
          <a:r>
            <a:rPr lang="en-US" sz="1600" b="1" i="0" dirty="0">
              <a:latin typeface="Effra" panose="020B0603020203020204" pitchFamily="34" charset="0"/>
              <a:ea typeface="Verdana" panose="020B0604030504040204" pitchFamily="34" charset="0"/>
            </a:rPr>
            <a:t>Reductions</a:t>
          </a:r>
        </a:p>
      </dgm:t>
    </dgm:pt>
    <dgm:pt modelId="{EAEEA324-2879-4D92-8E3C-7FF60A2FA96D}" type="parTrans" cxnId="{FF63C2F0-AADB-4BC0-820A-0021DA148897}">
      <dgm:prSet/>
      <dgm:spPr/>
      <dgm:t>
        <a:bodyPr/>
        <a:lstStyle/>
        <a:p>
          <a:endParaRPr lang="en-US"/>
        </a:p>
      </dgm:t>
    </dgm:pt>
    <dgm:pt modelId="{7CFC0B62-1CBD-479D-AC4C-8A29DB1EE2E5}" type="sibTrans" cxnId="{FF63C2F0-AADB-4BC0-820A-0021DA148897}">
      <dgm:prSet/>
      <dgm:spPr/>
      <dgm:t>
        <a:bodyPr/>
        <a:lstStyle/>
        <a:p>
          <a:endParaRPr lang="en-US"/>
        </a:p>
      </dgm:t>
    </dgm:pt>
    <dgm:pt modelId="{CAEDC68D-628D-4FC5-B81B-12697D6B0AF0}" type="pres">
      <dgm:prSet presAssocID="{8FA75F01-1E76-4D08-9C29-65844DCEB73F}" presName="Name0" presStyleCnt="0">
        <dgm:presLayoutVars>
          <dgm:chMax val="7"/>
          <dgm:dir/>
          <dgm:resizeHandles val="exact"/>
        </dgm:presLayoutVars>
      </dgm:prSet>
      <dgm:spPr/>
    </dgm:pt>
    <dgm:pt modelId="{042FE9D9-ED65-406E-925D-223C4F1A0381}" type="pres">
      <dgm:prSet presAssocID="{8FA75F01-1E76-4D08-9C29-65844DCEB73F}" presName="ellipse1" presStyleLbl="vennNode1" presStyleIdx="0" presStyleCnt="3" custLinFactNeighborX="17324" custLinFactNeighborY="2230">
        <dgm:presLayoutVars>
          <dgm:bulletEnabled val="1"/>
        </dgm:presLayoutVars>
      </dgm:prSet>
      <dgm:spPr/>
    </dgm:pt>
    <dgm:pt modelId="{A8BAFA04-BD3E-4B82-8A76-9175D1F535EF}" type="pres">
      <dgm:prSet presAssocID="{8FA75F01-1E76-4D08-9C29-65844DCEB73F}" presName="ellipse2" presStyleLbl="vennNode1" presStyleIdx="1" presStyleCnt="3" custLinFactNeighborX="2916" custLinFactNeighborY="-2058">
        <dgm:presLayoutVars>
          <dgm:bulletEnabled val="1"/>
        </dgm:presLayoutVars>
      </dgm:prSet>
      <dgm:spPr/>
    </dgm:pt>
    <dgm:pt modelId="{95C14B4E-2C5F-4982-8FE2-F7F8603B181D}" type="pres">
      <dgm:prSet presAssocID="{8FA75F01-1E76-4D08-9C29-65844DCEB73F}" presName="ellipse3" presStyleLbl="vennNode1" presStyleIdx="2" presStyleCnt="3" custLinFactNeighborX="-12864" custLinFactNeighborY="0">
        <dgm:presLayoutVars>
          <dgm:bulletEnabled val="1"/>
        </dgm:presLayoutVars>
      </dgm:prSet>
      <dgm:spPr/>
    </dgm:pt>
  </dgm:ptLst>
  <dgm:cxnLst>
    <dgm:cxn modelId="{0EEB5A16-9411-4E62-AE9C-4CC2DA94E754}" type="presOf" srcId="{4FAAF3D4-10D6-475C-832E-9B8B14D97A42}" destId="{042FE9D9-ED65-406E-925D-223C4F1A0381}" srcOrd="0" destOrd="0" presId="urn:microsoft.com/office/officeart/2005/8/layout/rings+Icon"/>
    <dgm:cxn modelId="{2A46145E-7102-4B7C-895D-7A5A5966D150}" srcId="{8FA75F01-1E76-4D08-9C29-65844DCEB73F}" destId="{4FAAF3D4-10D6-475C-832E-9B8B14D97A42}" srcOrd="0" destOrd="0" parTransId="{E5800C08-BE3E-43FA-A053-D33B19D84F73}" sibTransId="{A811502D-23F9-47FD-A4F1-667255FA6F6A}"/>
    <dgm:cxn modelId="{98275A88-57F3-4D72-A27A-91D346DD4035}" type="presOf" srcId="{8FA75F01-1E76-4D08-9C29-65844DCEB73F}" destId="{CAEDC68D-628D-4FC5-B81B-12697D6B0AF0}" srcOrd="0" destOrd="0" presId="urn:microsoft.com/office/officeart/2005/8/layout/rings+Icon"/>
    <dgm:cxn modelId="{67F35D89-1529-4BAA-B14E-15046C53DF22}" type="presOf" srcId="{9B86694C-979E-4A1F-82D3-CB4DB2737454}" destId="{A8BAFA04-BD3E-4B82-8A76-9175D1F535EF}" srcOrd="0" destOrd="0" presId="urn:microsoft.com/office/officeart/2005/8/layout/rings+Icon"/>
    <dgm:cxn modelId="{292533D2-DD99-4B50-842F-00BC79E0AB69}" type="presOf" srcId="{FAF566F0-6344-43EE-BE1E-D697415D565F}" destId="{95C14B4E-2C5F-4982-8FE2-F7F8603B181D}" srcOrd="0" destOrd="0" presId="urn:microsoft.com/office/officeart/2005/8/layout/rings+Icon"/>
    <dgm:cxn modelId="{FF63C2F0-AADB-4BC0-820A-0021DA148897}" srcId="{8FA75F01-1E76-4D08-9C29-65844DCEB73F}" destId="{FAF566F0-6344-43EE-BE1E-D697415D565F}" srcOrd="2" destOrd="0" parTransId="{EAEEA324-2879-4D92-8E3C-7FF60A2FA96D}" sibTransId="{7CFC0B62-1CBD-479D-AC4C-8A29DB1EE2E5}"/>
    <dgm:cxn modelId="{9F7511F2-75CB-49EF-AFBA-3906EDF502F4}" srcId="{8FA75F01-1E76-4D08-9C29-65844DCEB73F}" destId="{9B86694C-979E-4A1F-82D3-CB4DB2737454}" srcOrd="1" destOrd="0" parTransId="{BDE1E150-B2D8-4921-B9D3-45528481AF35}" sibTransId="{8AEC1319-EE64-4FC8-A928-3757ECA4728C}"/>
    <dgm:cxn modelId="{CB3562EF-D90E-42C5-B3F2-C3E75201575A}" type="presParOf" srcId="{CAEDC68D-628D-4FC5-B81B-12697D6B0AF0}" destId="{042FE9D9-ED65-406E-925D-223C4F1A0381}" srcOrd="0" destOrd="0" presId="urn:microsoft.com/office/officeart/2005/8/layout/rings+Icon"/>
    <dgm:cxn modelId="{9EC9AA71-7306-40A0-9AA8-12A69AF091C3}" type="presParOf" srcId="{CAEDC68D-628D-4FC5-B81B-12697D6B0AF0}" destId="{A8BAFA04-BD3E-4B82-8A76-9175D1F535EF}" srcOrd="1" destOrd="0" presId="urn:microsoft.com/office/officeart/2005/8/layout/rings+Icon"/>
    <dgm:cxn modelId="{0D65D2BC-36E5-44CD-BEE7-3CAB2A3F8B0B}" type="presParOf" srcId="{CAEDC68D-628D-4FC5-B81B-12697D6B0AF0}" destId="{95C14B4E-2C5F-4982-8FE2-F7F8603B181D}"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84DA5-FA76-488B-B306-88D4FFB1941A}" type="doc">
      <dgm:prSet loTypeId="urn:microsoft.com/office/officeart/2005/8/layout/process1" loCatId="process" qsTypeId="urn:microsoft.com/office/officeart/2005/8/quickstyle/simple1" qsCatId="simple" csTypeId="urn:microsoft.com/office/officeart/2005/8/colors/accent1_2" csCatId="accent1" phldr="1"/>
      <dgm:spPr/>
    </dgm:pt>
    <dgm:pt modelId="{9A1DE66E-0385-4A5E-B103-1EE2380E1C6A}">
      <dgm:prSet phldrT="[Text]" custT="1"/>
      <dgm:spPr>
        <a:ln>
          <a:solidFill>
            <a:schemeClr val="tx1"/>
          </a:solidFill>
        </a:ln>
      </dgm:spPr>
      <dgm:t>
        <a:bodyPr/>
        <a:lstStyle/>
        <a:p>
          <a:r>
            <a:rPr lang="en-US" sz="1300" b="1" i="0" dirty="0">
              <a:latin typeface="Effra" panose="020B0603020203020204" pitchFamily="34" charset="0"/>
              <a:ea typeface="Verdana" panose="020B0604030504040204" pitchFamily="34" charset="0"/>
            </a:rPr>
            <a:t>Short-term (1-6 months): Convene a CP&amp;EE Implementation Task force, with designated leader, to put in place short-term solutions and to transition to a longer-term strategy</a:t>
          </a:r>
        </a:p>
      </dgm:t>
    </dgm:pt>
    <dgm:pt modelId="{0CDC6864-D0DC-45A8-821F-71EC8EFDE66A}" type="parTrans" cxnId="{6D9560FB-7DD2-4CC5-B9B0-E93835A70570}">
      <dgm:prSet/>
      <dgm:spPr/>
      <dgm:t>
        <a:bodyPr/>
        <a:lstStyle/>
        <a:p>
          <a:endParaRPr lang="en-US"/>
        </a:p>
      </dgm:t>
    </dgm:pt>
    <dgm:pt modelId="{11DB0C41-8FF1-4BEC-BD12-9D0C8539D371}" type="sibTrans" cxnId="{6D9560FB-7DD2-4CC5-B9B0-E93835A70570}">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B1984ECA-4CB2-4B7A-B691-CB93BE6DAA02}">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Create an Office of CP&amp;EE, with leadership and staff, to spearhead and shepherd continued growth, advised by the Steering Committee</a:t>
          </a:r>
        </a:p>
      </dgm:t>
    </dgm:pt>
    <dgm:pt modelId="{3F911672-7680-4C97-940D-F8FD033A2E14}" type="sibTrans" cxnId="{35E06F72-1592-4B67-8DCA-0293AE637DA7}">
      <dgm:prSet/>
      <dgm:spPr/>
      <dgm:t>
        <a:bodyPr/>
        <a:lstStyle/>
        <a:p>
          <a:endParaRPr lang="en-US"/>
        </a:p>
      </dgm:t>
    </dgm:pt>
    <dgm:pt modelId="{99E1E148-66BA-438D-BCB3-515FB4C2E7FD}" type="parTrans" cxnId="{35E06F72-1592-4B67-8DCA-0293AE637DA7}">
      <dgm:prSet/>
      <dgm:spPr/>
      <dgm:t>
        <a:bodyPr/>
        <a:lstStyle/>
        <a:p>
          <a:endParaRPr lang="en-US"/>
        </a:p>
      </dgm:t>
    </dgm:pt>
    <dgm:pt modelId="{F60F8FE2-0DC5-4953-82F5-E8AF3BEEB453}">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Appoint a designated leader for CP&amp;EE and Convene CP&amp;EE Steering Committee</a:t>
          </a:r>
        </a:p>
      </dgm:t>
    </dgm:pt>
    <dgm:pt modelId="{A271911A-EA63-465A-9835-6C1E90D01AD0}" type="parTrans" cxnId="{62E8D611-94C9-4B77-8F58-9378B8122440}">
      <dgm:prSet/>
      <dgm:spPr/>
      <dgm:t>
        <a:bodyPr/>
        <a:lstStyle/>
        <a:p>
          <a:endParaRPr lang="en-US"/>
        </a:p>
      </dgm:t>
    </dgm:pt>
    <dgm:pt modelId="{B278EF1A-D1B2-4874-A68E-5B215C3183B0}" type="sibTrans" cxnId="{62E8D611-94C9-4B77-8F58-9378B8122440}">
      <dgm:prSet/>
      <dgm:spPr/>
      <dgm:t>
        <a:bodyPr/>
        <a:lstStyle/>
        <a:p>
          <a:endParaRPr lang="en-US"/>
        </a:p>
      </dgm:t>
      <dgm:extLst>
        <a:ext uri="{E40237B7-FDA0-4F09-8148-C483321AD2D9}">
          <dgm14:cNvPr xmlns:dgm14="http://schemas.microsoft.com/office/drawing/2010/diagram" id="0" name="" descr="Right pointing arrow"/>
        </a:ext>
      </dgm:extLst>
    </dgm:pt>
    <dgm:pt modelId="{037316DF-93BA-4AF9-BF8F-3E4DDE8647EA}" type="pres">
      <dgm:prSet presAssocID="{1C184DA5-FA76-488B-B306-88D4FFB1941A}" presName="Name0" presStyleCnt="0">
        <dgm:presLayoutVars>
          <dgm:dir/>
          <dgm:resizeHandles val="exact"/>
        </dgm:presLayoutVars>
      </dgm:prSet>
      <dgm:spPr/>
    </dgm:pt>
    <dgm:pt modelId="{3CA09CA4-99DB-4367-A791-906C60243F6A}" type="pres">
      <dgm:prSet presAssocID="{9A1DE66E-0385-4A5E-B103-1EE2380E1C6A}" presName="node" presStyleLbl="node1" presStyleIdx="0" presStyleCnt="3" custLinFactNeighborX="1578">
        <dgm:presLayoutVars>
          <dgm:bulletEnabled val="1"/>
        </dgm:presLayoutVars>
      </dgm:prSet>
      <dgm:spPr/>
    </dgm:pt>
    <dgm:pt modelId="{0E886025-B0B0-4813-A915-03C870727487}" type="pres">
      <dgm:prSet presAssocID="{11DB0C41-8FF1-4BEC-BD12-9D0C8539D371}" presName="sibTrans" presStyleLbl="sibTrans2D1" presStyleIdx="0" presStyleCnt="2"/>
      <dgm:spPr/>
    </dgm:pt>
    <dgm:pt modelId="{C5B8EE3D-0FF9-40F5-9768-A1D473328981}" type="pres">
      <dgm:prSet presAssocID="{11DB0C41-8FF1-4BEC-BD12-9D0C8539D371}" presName="connectorText" presStyleLbl="sibTrans2D1" presStyleIdx="0" presStyleCnt="2"/>
      <dgm:spPr/>
    </dgm:pt>
    <dgm:pt modelId="{1178FBEA-0EE2-4129-874B-01CDC63066A0}" type="pres">
      <dgm:prSet presAssocID="{F60F8FE2-0DC5-4953-82F5-E8AF3BEEB453}" presName="node" presStyleLbl="node1" presStyleIdx="1" presStyleCnt="3">
        <dgm:presLayoutVars>
          <dgm:bulletEnabled val="1"/>
        </dgm:presLayoutVars>
      </dgm:prSet>
      <dgm:spPr/>
    </dgm:pt>
    <dgm:pt modelId="{7EAD58FF-925C-46D5-9DDA-694DD605150B}" type="pres">
      <dgm:prSet presAssocID="{B278EF1A-D1B2-4874-A68E-5B215C3183B0}" presName="sibTrans" presStyleLbl="sibTrans2D1" presStyleIdx="1" presStyleCnt="2"/>
      <dgm:spPr/>
    </dgm:pt>
    <dgm:pt modelId="{728A6ADC-DDA8-4B74-9E6D-DBAA5A985CC6}" type="pres">
      <dgm:prSet presAssocID="{B278EF1A-D1B2-4874-A68E-5B215C3183B0}" presName="connectorText" presStyleLbl="sibTrans2D1" presStyleIdx="1" presStyleCnt="2"/>
      <dgm:spPr/>
    </dgm:pt>
    <dgm:pt modelId="{E8FDA9F5-84EC-4836-A1B2-EEEB519F9CD0}" type="pres">
      <dgm:prSet presAssocID="{B1984ECA-4CB2-4B7A-B691-CB93BE6DAA02}" presName="node" presStyleLbl="node1" presStyleIdx="2" presStyleCnt="3">
        <dgm:presLayoutVars>
          <dgm:bulletEnabled val="1"/>
        </dgm:presLayoutVars>
      </dgm:prSet>
      <dgm:spPr/>
    </dgm:pt>
  </dgm:ptLst>
  <dgm:cxnLst>
    <dgm:cxn modelId="{62E8D611-94C9-4B77-8F58-9378B8122440}" srcId="{1C184DA5-FA76-488B-B306-88D4FFB1941A}" destId="{F60F8FE2-0DC5-4953-82F5-E8AF3BEEB453}" srcOrd="1" destOrd="0" parTransId="{A271911A-EA63-465A-9835-6C1E90D01AD0}" sibTransId="{B278EF1A-D1B2-4874-A68E-5B215C3183B0}"/>
    <dgm:cxn modelId="{CD284224-A6A0-4A81-8595-A209044AD75D}" type="presOf" srcId="{B278EF1A-D1B2-4874-A68E-5B215C3183B0}" destId="{728A6ADC-DDA8-4B74-9E6D-DBAA5A985CC6}" srcOrd="1" destOrd="0" presId="urn:microsoft.com/office/officeart/2005/8/layout/process1"/>
    <dgm:cxn modelId="{1015E527-D66E-4047-B3A8-88D9124EAD8D}" type="presOf" srcId="{B1984ECA-4CB2-4B7A-B691-CB93BE6DAA02}" destId="{E8FDA9F5-84EC-4836-A1B2-EEEB519F9CD0}" srcOrd="0" destOrd="0" presId="urn:microsoft.com/office/officeart/2005/8/layout/process1"/>
    <dgm:cxn modelId="{8249C24B-2495-4337-AF87-4C8AE21FD513}" type="presOf" srcId="{F60F8FE2-0DC5-4953-82F5-E8AF3BEEB453}" destId="{1178FBEA-0EE2-4129-874B-01CDC63066A0}" srcOrd="0" destOrd="0" presId="urn:microsoft.com/office/officeart/2005/8/layout/process1"/>
    <dgm:cxn modelId="{35E06F72-1592-4B67-8DCA-0293AE637DA7}" srcId="{1C184DA5-FA76-488B-B306-88D4FFB1941A}" destId="{B1984ECA-4CB2-4B7A-B691-CB93BE6DAA02}" srcOrd="2" destOrd="0" parTransId="{99E1E148-66BA-438D-BCB3-515FB4C2E7FD}" sibTransId="{3F911672-7680-4C97-940D-F8FD033A2E14}"/>
    <dgm:cxn modelId="{CCFD5C8A-D47F-40CC-AE88-E9EB90EDCE3D}" type="presOf" srcId="{B278EF1A-D1B2-4874-A68E-5B215C3183B0}" destId="{7EAD58FF-925C-46D5-9DDA-694DD605150B}" srcOrd="0" destOrd="0" presId="urn:microsoft.com/office/officeart/2005/8/layout/process1"/>
    <dgm:cxn modelId="{0E47B0AB-5535-4987-99E0-5D93562B36AA}" type="presOf" srcId="{11DB0C41-8FF1-4BEC-BD12-9D0C8539D371}" destId="{C5B8EE3D-0FF9-40F5-9768-A1D473328981}" srcOrd="1" destOrd="0" presId="urn:microsoft.com/office/officeart/2005/8/layout/process1"/>
    <dgm:cxn modelId="{CE415FBF-1F31-4681-A186-BF795175726B}" type="presOf" srcId="{11DB0C41-8FF1-4BEC-BD12-9D0C8539D371}" destId="{0E886025-B0B0-4813-A915-03C870727487}" srcOrd="0" destOrd="0" presId="urn:microsoft.com/office/officeart/2005/8/layout/process1"/>
    <dgm:cxn modelId="{018C86D3-3286-42E7-AE1E-4176AFB81E50}" type="presOf" srcId="{9A1DE66E-0385-4A5E-B103-1EE2380E1C6A}" destId="{3CA09CA4-99DB-4367-A791-906C60243F6A}" srcOrd="0" destOrd="0" presId="urn:microsoft.com/office/officeart/2005/8/layout/process1"/>
    <dgm:cxn modelId="{6D9560FB-7DD2-4CC5-B9B0-E93835A70570}" srcId="{1C184DA5-FA76-488B-B306-88D4FFB1941A}" destId="{9A1DE66E-0385-4A5E-B103-1EE2380E1C6A}" srcOrd="0" destOrd="0" parTransId="{0CDC6864-D0DC-45A8-821F-71EC8EFDE66A}" sibTransId="{11DB0C41-8FF1-4BEC-BD12-9D0C8539D371}"/>
    <dgm:cxn modelId="{553F06FF-0096-4CC4-B439-BDC98CD29472}" type="presOf" srcId="{1C184DA5-FA76-488B-B306-88D4FFB1941A}" destId="{037316DF-93BA-4AF9-BF8F-3E4DDE8647EA}" srcOrd="0" destOrd="0" presId="urn:microsoft.com/office/officeart/2005/8/layout/process1"/>
    <dgm:cxn modelId="{193EE18E-508E-4A35-8597-89B9347F2424}" type="presParOf" srcId="{037316DF-93BA-4AF9-BF8F-3E4DDE8647EA}" destId="{3CA09CA4-99DB-4367-A791-906C60243F6A}" srcOrd="0" destOrd="0" presId="urn:microsoft.com/office/officeart/2005/8/layout/process1"/>
    <dgm:cxn modelId="{30C39067-E28E-46BB-BB62-8D170133ABCB}" type="presParOf" srcId="{037316DF-93BA-4AF9-BF8F-3E4DDE8647EA}" destId="{0E886025-B0B0-4813-A915-03C870727487}" srcOrd="1" destOrd="0" presId="urn:microsoft.com/office/officeart/2005/8/layout/process1"/>
    <dgm:cxn modelId="{E325AA77-35C8-4F57-87DF-BB0AF8BBD6C1}" type="presParOf" srcId="{0E886025-B0B0-4813-A915-03C870727487}" destId="{C5B8EE3D-0FF9-40F5-9768-A1D473328981}" srcOrd="0" destOrd="0" presId="urn:microsoft.com/office/officeart/2005/8/layout/process1"/>
    <dgm:cxn modelId="{FECABFBB-3275-4A61-9138-5DDDA7B5F481}" type="presParOf" srcId="{037316DF-93BA-4AF9-BF8F-3E4DDE8647EA}" destId="{1178FBEA-0EE2-4129-874B-01CDC63066A0}" srcOrd="2" destOrd="0" presId="urn:microsoft.com/office/officeart/2005/8/layout/process1"/>
    <dgm:cxn modelId="{C580072A-9215-4660-9BBD-C128FAE28D82}" type="presParOf" srcId="{037316DF-93BA-4AF9-BF8F-3E4DDE8647EA}" destId="{7EAD58FF-925C-46D5-9DDA-694DD605150B}" srcOrd="3" destOrd="0" presId="urn:microsoft.com/office/officeart/2005/8/layout/process1"/>
    <dgm:cxn modelId="{92795F70-666C-4496-8CE7-4BF8849D714D}" type="presParOf" srcId="{7EAD58FF-925C-46D5-9DDA-694DD605150B}" destId="{728A6ADC-DDA8-4B74-9E6D-DBAA5A985CC6}" srcOrd="0" destOrd="0" presId="urn:microsoft.com/office/officeart/2005/8/layout/process1"/>
    <dgm:cxn modelId="{DA04F29C-389D-46B7-BD98-6B684F656FBF}" type="presParOf" srcId="{037316DF-93BA-4AF9-BF8F-3E4DDE8647EA}" destId="{E8FDA9F5-84EC-4836-A1B2-EEEB519F9CD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184DA5-FA76-488B-B306-88D4FFB1941A}" type="doc">
      <dgm:prSet loTypeId="urn:microsoft.com/office/officeart/2005/8/layout/process1" loCatId="process" qsTypeId="urn:microsoft.com/office/officeart/2005/8/quickstyle/simple1" qsCatId="simple" csTypeId="urn:microsoft.com/office/officeart/2005/8/colors/accent1_2" csCatId="accent1" phldr="1"/>
      <dgm:spPr/>
    </dgm:pt>
    <dgm:pt modelId="{9A1DE66E-0385-4A5E-B103-1EE2380E1C6A}">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Affirm the working taxonomy</a:t>
          </a:r>
        </a:p>
        <a:p>
          <a:r>
            <a:rPr lang="en-US" sz="1400" b="1" i="0" dirty="0">
              <a:latin typeface="Effra" panose="020B0603020203020204" pitchFamily="34" charset="0"/>
              <a:ea typeface="Verdana" panose="020B0604030504040204" pitchFamily="34" charset="0"/>
            </a:rPr>
            <a:t>The CP&amp;EE Committee reviews the taxonomy and confirms it accurately captures the types of CP&amp;EE offerings.</a:t>
          </a:r>
        </a:p>
      </dgm:t>
    </dgm:pt>
    <dgm:pt modelId="{0CDC6864-D0DC-45A8-821F-71EC8EFDE66A}" type="parTrans" cxnId="{6D9560FB-7DD2-4CC5-B9B0-E93835A70570}">
      <dgm:prSet/>
      <dgm:spPr/>
      <dgm:t>
        <a:bodyPr/>
        <a:lstStyle/>
        <a:p>
          <a:endParaRPr lang="en-US"/>
        </a:p>
      </dgm:t>
    </dgm:pt>
    <dgm:pt modelId="{11DB0C41-8FF1-4BEC-BD12-9D0C8539D371}" type="sibTrans" cxnId="{6D9560FB-7DD2-4CC5-B9B0-E93835A70570}">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AC1E7A49-C28F-4B88-89BC-EE0B329AC64D}">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Socialize and refine the working taxonomy</a:t>
          </a:r>
        </a:p>
        <a:p>
          <a:r>
            <a:rPr lang="en-US" sz="1400" b="1" i="0" dirty="0">
              <a:latin typeface="Effra" panose="020B0603020203020204" pitchFamily="34" charset="0"/>
              <a:ea typeface="Verdana" panose="020B0604030504040204" pitchFamily="34" charset="0"/>
            </a:rPr>
            <a:t>The CP&amp;EE Committee shares the taxonomy with University stakeholders and evolves the taxonomy.</a:t>
          </a:r>
          <a:endParaRPr lang="en-US" sz="1400" b="0" dirty="0"/>
        </a:p>
      </dgm:t>
    </dgm:pt>
    <dgm:pt modelId="{900BDD92-F92E-47B6-925B-16F64A7551EA}" type="parTrans" cxnId="{42796B72-67A9-46A0-B22D-2AE6DC4D6D97}">
      <dgm:prSet/>
      <dgm:spPr/>
      <dgm:t>
        <a:bodyPr/>
        <a:lstStyle/>
        <a:p>
          <a:endParaRPr lang="en-US"/>
        </a:p>
      </dgm:t>
    </dgm:pt>
    <dgm:pt modelId="{A529F184-9581-45F1-90D5-22295ABBF1D9}" type="sibTrans" cxnId="{42796B72-67A9-46A0-B22D-2AE6DC4D6D97}">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B1984ECA-4CB2-4B7A-B691-CB93BE6DAA02}">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Develop a process for updating the taxonomy</a:t>
          </a:r>
        </a:p>
        <a:p>
          <a:r>
            <a:rPr lang="en-US" sz="1400" b="1" i="0" dirty="0">
              <a:latin typeface="Effra" panose="020B0603020203020204" pitchFamily="34" charset="0"/>
              <a:ea typeface="Verdana" panose="020B0604030504040204" pitchFamily="34" charset="0"/>
            </a:rPr>
            <a:t>The CP&amp;EE Committee establishes a structure and timeline for continuously updating the taxonomy.</a:t>
          </a:r>
          <a:endParaRPr lang="en-US" sz="1400" b="0" dirty="0"/>
        </a:p>
      </dgm:t>
    </dgm:pt>
    <dgm:pt modelId="{99E1E148-66BA-438D-BCB3-515FB4C2E7FD}" type="parTrans" cxnId="{35E06F72-1592-4B67-8DCA-0293AE637DA7}">
      <dgm:prSet/>
      <dgm:spPr/>
      <dgm:t>
        <a:bodyPr/>
        <a:lstStyle/>
        <a:p>
          <a:endParaRPr lang="en-US"/>
        </a:p>
      </dgm:t>
    </dgm:pt>
    <dgm:pt modelId="{3F911672-7680-4C97-940D-F8FD033A2E14}" type="sibTrans" cxnId="{35E06F72-1592-4B67-8DCA-0293AE637DA7}">
      <dgm:prSet/>
      <dgm:spPr/>
      <dgm:t>
        <a:bodyPr/>
        <a:lstStyle/>
        <a:p>
          <a:endParaRPr lang="en-US"/>
        </a:p>
      </dgm:t>
    </dgm:pt>
    <dgm:pt modelId="{037316DF-93BA-4AF9-BF8F-3E4DDE8647EA}" type="pres">
      <dgm:prSet presAssocID="{1C184DA5-FA76-488B-B306-88D4FFB1941A}" presName="Name0" presStyleCnt="0">
        <dgm:presLayoutVars>
          <dgm:dir/>
          <dgm:resizeHandles val="exact"/>
        </dgm:presLayoutVars>
      </dgm:prSet>
      <dgm:spPr/>
    </dgm:pt>
    <dgm:pt modelId="{3CA09CA4-99DB-4367-A791-906C60243F6A}" type="pres">
      <dgm:prSet presAssocID="{9A1DE66E-0385-4A5E-B103-1EE2380E1C6A}" presName="node" presStyleLbl="node1" presStyleIdx="0" presStyleCnt="3">
        <dgm:presLayoutVars>
          <dgm:bulletEnabled val="1"/>
        </dgm:presLayoutVars>
      </dgm:prSet>
      <dgm:spPr/>
    </dgm:pt>
    <dgm:pt modelId="{0E886025-B0B0-4813-A915-03C870727487}" type="pres">
      <dgm:prSet presAssocID="{11DB0C41-8FF1-4BEC-BD12-9D0C8539D371}" presName="sibTrans" presStyleLbl="sibTrans2D1" presStyleIdx="0" presStyleCnt="2"/>
      <dgm:spPr/>
    </dgm:pt>
    <dgm:pt modelId="{C5B8EE3D-0FF9-40F5-9768-A1D473328981}" type="pres">
      <dgm:prSet presAssocID="{11DB0C41-8FF1-4BEC-BD12-9D0C8539D371}" presName="connectorText" presStyleLbl="sibTrans2D1" presStyleIdx="0" presStyleCnt="2"/>
      <dgm:spPr/>
    </dgm:pt>
    <dgm:pt modelId="{6523411A-2FBF-4E76-BE29-9910D9768706}" type="pres">
      <dgm:prSet presAssocID="{AC1E7A49-C28F-4B88-89BC-EE0B329AC64D}" presName="node" presStyleLbl="node1" presStyleIdx="1" presStyleCnt="3">
        <dgm:presLayoutVars>
          <dgm:bulletEnabled val="1"/>
        </dgm:presLayoutVars>
      </dgm:prSet>
      <dgm:spPr/>
    </dgm:pt>
    <dgm:pt modelId="{47A8D0AF-F49D-4DAC-BEFE-4B8B4C1FD445}" type="pres">
      <dgm:prSet presAssocID="{A529F184-9581-45F1-90D5-22295ABBF1D9}" presName="sibTrans" presStyleLbl="sibTrans2D1" presStyleIdx="1" presStyleCnt="2"/>
      <dgm:spPr/>
    </dgm:pt>
    <dgm:pt modelId="{45640097-534E-461F-B3F6-48684E68B3AE}" type="pres">
      <dgm:prSet presAssocID="{A529F184-9581-45F1-90D5-22295ABBF1D9}" presName="connectorText" presStyleLbl="sibTrans2D1" presStyleIdx="1" presStyleCnt="2"/>
      <dgm:spPr/>
    </dgm:pt>
    <dgm:pt modelId="{E8FDA9F5-84EC-4836-A1B2-EEEB519F9CD0}" type="pres">
      <dgm:prSet presAssocID="{B1984ECA-4CB2-4B7A-B691-CB93BE6DAA02}" presName="node" presStyleLbl="node1" presStyleIdx="2" presStyleCnt="3">
        <dgm:presLayoutVars>
          <dgm:bulletEnabled val="1"/>
        </dgm:presLayoutVars>
      </dgm:prSet>
      <dgm:spPr/>
    </dgm:pt>
  </dgm:ptLst>
  <dgm:cxnLst>
    <dgm:cxn modelId="{0F07B426-ECCF-4F68-95C8-5D26AD201C09}" type="presOf" srcId="{A529F184-9581-45F1-90D5-22295ABBF1D9}" destId="{47A8D0AF-F49D-4DAC-BEFE-4B8B4C1FD445}" srcOrd="0" destOrd="0" presId="urn:microsoft.com/office/officeart/2005/8/layout/process1"/>
    <dgm:cxn modelId="{1015E527-D66E-4047-B3A8-88D9124EAD8D}" type="presOf" srcId="{B1984ECA-4CB2-4B7A-B691-CB93BE6DAA02}" destId="{E8FDA9F5-84EC-4836-A1B2-EEEB519F9CD0}" srcOrd="0" destOrd="0" presId="urn:microsoft.com/office/officeart/2005/8/layout/process1"/>
    <dgm:cxn modelId="{5E180E3A-6CCF-46F8-A097-C33E88867541}" type="presOf" srcId="{A529F184-9581-45F1-90D5-22295ABBF1D9}" destId="{45640097-534E-461F-B3F6-48684E68B3AE}" srcOrd="1" destOrd="0" presId="urn:microsoft.com/office/officeart/2005/8/layout/process1"/>
    <dgm:cxn modelId="{945DBA3B-F464-42CD-9D3A-EC048788A51B}" type="presOf" srcId="{AC1E7A49-C28F-4B88-89BC-EE0B329AC64D}" destId="{6523411A-2FBF-4E76-BE29-9910D9768706}" srcOrd="0" destOrd="0" presId="urn:microsoft.com/office/officeart/2005/8/layout/process1"/>
    <dgm:cxn modelId="{42796B72-67A9-46A0-B22D-2AE6DC4D6D97}" srcId="{1C184DA5-FA76-488B-B306-88D4FFB1941A}" destId="{AC1E7A49-C28F-4B88-89BC-EE0B329AC64D}" srcOrd="1" destOrd="0" parTransId="{900BDD92-F92E-47B6-925B-16F64A7551EA}" sibTransId="{A529F184-9581-45F1-90D5-22295ABBF1D9}"/>
    <dgm:cxn modelId="{35E06F72-1592-4B67-8DCA-0293AE637DA7}" srcId="{1C184DA5-FA76-488B-B306-88D4FFB1941A}" destId="{B1984ECA-4CB2-4B7A-B691-CB93BE6DAA02}" srcOrd="2" destOrd="0" parTransId="{99E1E148-66BA-438D-BCB3-515FB4C2E7FD}" sibTransId="{3F911672-7680-4C97-940D-F8FD033A2E14}"/>
    <dgm:cxn modelId="{0E47B0AB-5535-4987-99E0-5D93562B36AA}" type="presOf" srcId="{11DB0C41-8FF1-4BEC-BD12-9D0C8539D371}" destId="{C5B8EE3D-0FF9-40F5-9768-A1D473328981}" srcOrd="1" destOrd="0" presId="urn:microsoft.com/office/officeart/2005/8/layout/process1"/>
    <dgm:cxn modelId="{CE415FBF-1F31-4681-A186-BF795175726B}" type="presOf" srcId="{11DB0C41-8FF1-4BEC-BD12-9D0C8539D371}" destId="{0E886025-B0B0-4813-A915-03C870727487}" srcOrd="0" destOrd="0" presId="urn:microsoft.com/office/officeart/2005/8/layout/process1"/>
    <dgm:cxn modelId="{018C86D3-3286-42E7-AE1E-4176AFB81E50}" type="presOf" srcId="{9A1DE66E-0385-4A5E-B103-1EE2380E1C6A}" destId="{3CA09CA4-99DB-4367-A791-906C60243F6A}" srcOrd="0" destOrd="0" presId="urn:microsoft.com/office/officeart/2005/8/layout/process1"/>
    <dgm:cxn modelId="{6D9560FB-7DD2-4CC5-B9B0-E93835A70570}" srcId="{1C184DA5-FA76-488B-B306-88D4FFB1941A}" destId="{9A1DE66E-0385-4A5E-B103-1EE2380E1C6A}" srcOrd="0" destOrd="0" parTransId="{0CDC6864-D0DC-45A8-821F-71EC8EFDE66A}" sibTransId="{11DB0C41-8FF1-4BEC-BD12-9D0C8539D371}"/>
    <dgm:cxn modelId="{553F06FF-0096-4CC4-B439-BDC98CD29472}" type="presOf" srcId="{1C184DA5-FA76-488B-B306-88D4FFB1941A}" destId="{037316DF-93BA-4AF9-BF8F-3E4DDE8647EA}" srcOrd="0" destOrd="0" presId="urn:microsoft.com/office/officeart/2005/8/layout/process1"/>
    <dgm:cxn modelId="{193EE18E-508E-4A35-8597-89B9347F2424}" type="presParOf" srcId="{037316DF-93BA-4AF9-BF8F-3E4DDE8647EA}" destId="{3CA09CA4-99DB-4367-A791-906C60243F6A}" srcOrd="0" destOrd="0" presId="urn:microsoft.com/office/officeart/2005/8/layout/process1"/>
    <dgm:cxn modelId="{30C39067-E28E-46BB-BB62-8D170133ABCB}" type="presParOf" srcId="{037316DF-93BA-4AF9-BF8F-3E4DDE8647EA}" destId="{0E886025-B0B0-4813-A915-03C870727487}" srcOrd="1" destOrd="0" presId="urn:microsoft.com/office/officeart/2005/8/layout/process1"/>
    <dgm:cxn modelId="{E325AA77-35C8-4F57-87DF-BB0AF8BBD6C1}" type="presParOf" srcId="{0E886025-B0B0-4813-A915-03C870727487}" destId="{C5B8EE3D-0FF9-40F5-9768-A1D473328981}" srcOrd="0" destOrd="0" presId="urn:microsoft.com/office/officeart/2005/8/layout/process1"/>
    <dgm:cxn modelId="{64F8FD40-1241-4FE0-B985-5ACCC0E4B4CF}" type="presParOf" srcId="{037316DF-93BA-4AF9-BF8F-3E4DDE8647EA}" destId="{6523411A-2FBF-4E76-BE29-9910D9768706}" srcOrd="2" destOrd="0" presId="urn:microsoft.com/office/officeart/2005/8/layout/process1"/>
    <dgm:cxn modelId="{C3945E40-6E67-4E82-B8D3-4B6405D2A9BB}" type="presParOf" srcId="{037316DF-93BA-4AF9-BF8F-3E4DDE8647EA}" destId="{47A8D0AF-F49D-4DAC-BEFE-4B8B4C1FD445}" srcOrd="3" destOrd="0" presId="urn:microsoft.com/office/officeart/2005/8/layout/process1"/>
    <dgm:cxn modelId="{1B6420A8-D600-4A57-A9B8-47AD0BEBC452}" type="presParOf" srcId="{47A8D0AF-F49D-4DAC-BEFE-4B8B4C1FD445}" destId="{45640097-534E-461F-B3F6-48684E68B3AE}" srcOrd="0" destOrd="0" presId="urn:microsoft.com/office/officeart/2005/8/layout/process1"/>
    <dgm:cxn modelId="{DA04F29C-389D-46B7-BD98-6B684F656FBF}" type="presParOf" srcId="{037316DF-93BA-4AF9-BF8F-3E4DDE8647EA}" destId="{E8FDA9F5-84EC-4836-A1B2-EEEB519F9CD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184DA5-FA76-488B-B306-88D4FFB1941A}" type="doc">
      <dgm:prSet loTypeId="urn:microsoft.com/office/officeart/2005/8/layout/process1" loCatId="process" qsTypeId="urn:microsoft.com/office/officeart/2005/8/quickstyle/simple1" qsCatId="simple" csTypeId="urn:microsoft.com/office/officeart/2005/8/colors/accent1_2" csCatId="accent1" phldr="1"/>
      <dgm:spPr/>
    </dgm:pt>
    <dgm:pt modelId="{9A1DE66E-0385-4A5E-B103-1EE2380E1C6A}">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Affirm the working inventory</a:t>
          </a:r>
        </a:p>
        <a:p>
          <a:r>
            <a:rPr lang="en-US" sz="1400" b="1" i="0" dirty="0">
              <a:latin typeface="Effra" panose="020B0603020203020204" pitchFamily="34" charset="0"/>
              <a:ea typeface="Verdana" panose="020B0604030504040204" pitchFamily="34" charset="0"/>
            </a:rPr>
            <a:t>The CP&amp;EE Committee reviews and confirms the working inventory and identifies a point of contact for each CSU in the inventory.</a:t>
          </a:r>
        </a:p>
      </dgm:t>
    </dgm:pt>
    <dgm:pt modelId="{0CDC6864-D0DC-45A8-821F-71EC8EFDE66A}" type="parTrans" cxnId="{6D9560FB-7DD2-4CC5-B9B0-E93835A70570}">
      <dgm:prSet/>
      <dgm:spPr/>
      <dgm:t>
        <a:bodyPr/>
        <a:lstStyle/>
        <a:p>
          <a:endParaRPr lang="en-US"/>
        </a:p>
      </dgm:t>
    </dgm:pt>
    <dgm:pt modelId="{11DB0C41-8FF1-4BEC-BD12-9D0C8539D371}" type="sibTrans" cxnId="{6D9560FB-7DD2-4CC5-B9B0-E93835A70570}">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AC1E7A49-C28F-4B88-89BC-EE0B329AC64D}">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Develop a process for updating the inventory</a:t>
          </a:r>
        </a:p>
        <a:p>
          <a:r>
            <a:rPr lang="en-US" sz="1400" b="1" i="0" dirty="0">
              <a:latin typeface="Effra" panose="020B0603020203020204" pitchFamily="34" charset="0"/>
              <a:ea typeface="Verdana" panose="020B0604030504040204" pitchFamily="34" charset="0"/>
            </a:rPr>
            <a:t>The CP&amp;EE Committee establishes a process and timeline for continuously updating the inventory.</a:t>
          </a:r>
          <a:endParaRPr lang="en-US" sz="1400" b="0" dirty="0"/>
        </a:p>
      </dgm:t>
    </dgm:pt>
    <dgm:pt modelId="{900BDD92-F92E-47B6-925B-16F64A7551EA}" type="parTrans" cxnId="{42796B72-67A9-46A0-B22D-2AE6DC4D6D97}">
      <dgm:prSet/>
      <dgm:spPr/>
      <dgm:t>
        <a:bodyPr/>
        <a:lstStyle/>
        <a:p>
          <a:endParaRPr lang="en-US"/>
        </a:p>
      </dgm:t>
    </dgm:pt>
    <dgm:pt modelId="{A529F184-9581-45F1-90D5-22295ABBF1D9}" type="sibTrans" cxnId="{42796B72-67A9-46A0-B22D-2AE6DC4D6D97}">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B1984ECA-4CB2-4B7A-B691-CB93BE6DAA02}">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Develop a CP&amp;EE portal/website</a:t>
          </a:r>
        </a:p>
        <a:p>
          <a:r>
            <a:rPr lang="en-US" sz="1400" b="1" i="0" dirty="0">
              <a:latin typeface="Effra" panose="020B0603020203020204" pitchFamily="34" charset="0"/>
              <a:ea typeface="Verdana" panose="020B0604030504040204" pitchFamily="34" charset="0"/>
            </a:rPr>
            <a:t>SBU leverages the inventory to launch an externally facing, online portal of all CP&amp;EE offerings. </a:t>
          </a:r>
          <a:endParaRPr lang="en-US" sz="1400" b="0" dirty="0"/>
        </a:p>
      </dgm:t>
    </dgm:pt>
    <dgm:pt modelId="{99E1E148-66BA-438D-BCB3-515FB4C2E7FD}" type="parTrans" cxnId="{35E06F72-1592-4B67-8DCA-0293AE637DA7}">
      <dgm:prSet/>
      <dgm:spPr/>
      <dgm:t>
        <a:bodyPr/>
        <a:lstStyle/>
        <a:p>
          <a:endParaRPr lang="en-US"/>
        </a:p>
      </dgm:t>
    </dgm:pt>
    <dgm:pt modelId="{3F911672-7680-4C97-940D-F8FD033A2E14}" type="sibTrans" cxnId="{35E06F72-1592-4B67-8DCA-0293AE637DA7}">
      <dgm:prSet/>
      <dgm:spPr/>
      <dgm:t>
        <a:bodyPr/>
        <a:lstStyle/>
        <a:p>
          <a:endParaRPr lang="en-US"/>
        </a:p>
      </dgm:t>
    </dgm:pt>
    <dgm:pt modelId="{037316DF-93BA-4AF9-BF8F-3E4DDE8647EA}" type="pres">
      <dgm:prSet presAssocID="{1C184DA5-FA76-488B-B306-88D4FFB1941A}" presName="Name0" presStyleCnt="0">
        <dgm:presLayoutVars>
          <dgm:dir/>
          <dgm:resizeHandles val="exact"/>
        </dgm:presLayoutVars>
      </dgm:prSet>
      <dgm:spPr/>
    </dgm:pt>
    <dgm:pt modelId="{3CA09CA4-99DB-4367-A791-906C60243F6A}" type="pres">
      <dgm:prSet presAssocID="{9A1DE66E-0385-4A5E-B103-1EE2380E1C6A}" presName="node" presStyleLbl="node1" presStyleIdx="0" presStyleCnt="3">
        <dgm:presLayoutVars>
          <dgm:bulletEnabled val="1"/>
        </dgm:presLayoutVars>
      </dgm:prSet>
      <dgm:spPr/>
    </dgm:pt>
    <dgm:pt modelId="{0E886025-B0B0-4813-A915-03C870727487}" type="pres">
      <dgm:prSet presAssocID="{11DB0C41-8FF1-4BEC-BD12-9D0C8539D371}" presName="sibTrans" presStyleLbl="sibTrans2D1" presStyleIdx="0" presStyleCnt="2"/>
      <dgm:spPr/>
    </dgm:pt>
    <dgm:pt modelId="{C5B8EE3D-0FF9-40F5-9768-A1D473328981}" type="pres">
      <dgm:prSet presAssocID="{11DB0C41-8FF1-4BEC-BD12-9D0C8539D371}" presName="connectorText" presStyleLbl="sibTrans2D1" presStyleIdx="0" presStyleCnt="2"/>
      <dgm:spPr/>
    </dgm:pt>
    <dgm:pt modelId="{6523411A-2FBF-4E76-BE29-9910D9768706}" type="pres">
      <dgm:prSet presAssocID="{AC1E7A49-C28F-4B88-89BC-EE0B329AC64D}" presName="node" presStyleLbl="node1" presStyleIdx="1" presStyleCnt="3">
        <dgm:presLayoutVars>
          <dgm:bulletEnabled val="1"/>
        </dgm:presLayoutVars>
      </dgm:prSet>
      <dgm:spPr/>
    </dgm:pt>
    <dgm:pt modelId="{47A8D0AF-F49D-4DAC-BEFE-4B8B4C1FD445}" type="pres">
      <dgm:prSet presAssocID="{A529F184-9581-45F1-90D5-22295ABBF1D9}" presName="sibTrans" presStyleLbl="sibTrans2D1" presStyleIdx="1" presStyleCnt="2"/>
      <dgm:spPr/>
    </dgm:pt>
    <dgm:pt modelId="{45640097-534E-461F-B3F6-48684E68B3AE}" type="pres">
      <dgm:prSet presAssocID="{A529F184-9581-45F1-90D5-22295ABBF1D9}" presName="connectorText" presStyleLbl="sibTrans2D1" presStyleIdx="1" presStyleCnt="2"/>
      <dgm:spPr/>
    </dgm:pt>
    <dgm:pt modelId="{E8FDA9F5-84EC-4836-A1B2-EEEB519F9CD0}" type="pres">
      <dgm:prSet presAssocID="{B1984ECA-4CB2-4B7A-B691-CB93BE6DAA02}" presName="node" presStyleLbl="node1" presStyleIdx="2" presStyleCnt="3">
        <dgm:presLayoutVars>
          <dgm:bulletEnabled val="1"/>
        </dgm:presLayoutVars>
      </dgm:prSet>
      <dgm:spPr/>
    </dgm:pt>
  </dgm:ptLst>
  <dgm:cxnLst>
    <dgm:cxn modelId="{0F07B426-ECCF-4F68-95C8-5D26AD201C09}" type="presOf" srcId="{A529F184-9581-45F1-90D5-22295ABBF1D9}" destId="{47A8D0AF-F49D-4DAC-BEFE-4B8B4C1FD445}" srcOrd="0" destOrd="0" presId="urn:microsoft.com/office/officeart/2005/8/layout/process1"/>
    <dgm:cxn modelId="{1015E527-D66E-4047-B3A8-88D9124EAD8D}" type="presOf" srcId="{B1984ECA-4CB2-4B7A-B691-CB93BE6DAA02}" destId="{E8FDA9F5-84EC-4836-A1B2-EEEB519F9CD0}" srcOrd="0" destOrd="0" presId="urn:microsoft.com/office/officeart/2005/8/layout/process1"/>
    <dgm:cxn modelId="{5E180E3A-6CCF-46F8-A097-C33E88867541}" type="presOf" srcId="{A529F184-9581-45F1-90D5-22295ABBF1D9}" destId="{45640097-534E-461F-B3F6-48684E68B3AE}" srcOrd="1" destOrd="0" presId="urn:microsoft.com/office/officeart/2005/8/layout/process1"/>
    <dgm:cxn modelId="{945DBA3B-F464-42CD-9D3A-EC048788A51B}" type="presOf" srcId="{AC1E7A49-C28F-4B88-89BC-EE0B329AC64D}" destId="{6523411A-2FBF-4E76-BE29-9910D9768706}" srcOrd="0" destOrd="0" presId="urn:microsoft.com/office/officeart/2005/8/layout/process1"/>
    <dgm:cxn modelId="{42796B72-67A9-46A0-B22D-2AE6DC4D6D97}" srcId="{1C184DA5-FA76-488B-B306-88D4FFB1941A}" destId="{AC1E7A49-C28F-4B88-89BC-EE0B329AC64D}" srcOrd="1" destOrd="0" parTransId="{900BDD92-F92E-47B6-925B-16F64A7551EA}" sibTransId="{A529F184-9581-45F1-90D5-22295ABBF1D9}"/>
    <dgm:cxn modelId="{35E06F72-1592-4B67-8DCA-0293AE637DA7}" srcId="{1C184DA5-FA76-488B-B306-88D4FFB1941A}" destId="{B1984ECA-4CB2-4B7A-B691-CB93BE6DAA02}" srcOrd="2" destOrd="0" parTransId="{99E1E148-66BA-438D-BCB3-515FB4C2E7FD}" sibTransId="{3F911672-7680-4C97-940D-F8FD033A2E14}"/>
    <dgm:cxn modelId="{0E47B0AB-5535-4987-99E0-5D93562B36AA}" type="presOf" srcId="{11DB0C41-8FF1-4BEC-BD12-9D0C8539D371}" destId="{C5B8EE3D-0FF9-40F5-9768-A1D473328981}" srcOrd="1" destOrd="0" presId="urn:microsoft.com/office/officeart/2005/8/layout/process1"/>
    <dgm:cxn modelId="{CE415FBF-1F31-4681-A186-BF795175726B}" type="presOf" srcId="{11DB0C41-8FF1-4BEC-BD12-9D0C8539D371}" destId="{0E886025-B0B0-4813-A915-03C870727487}" srcOrd="0" destOrd="0" presId="urn:microsoft.com/office/officeart/2005/8/layout/process1"/>
    <dgm:cxn modelId="{018C86D3-3286-42E7-AE1E-4176AFB81E50}" type="presOf" srcId="{9A1DE66E-0385-4A5E-B103-1EE2380E1C6A}" destId="{3CA09CA4-99DB-4367-A791-906C60243F6A}" srcOrd="0" destOrd="0" presId="urn:microsoft.com/office/officeart/2005/8/layout/process1"/>
    <dgm:cxn modelId="{6D9560FB-7DD2-4CC5-B9B0-E93835A70570}" srcId="{1C184DA5-FA76-488B-B306-88D4FFB1941A}" destId="{9A1DE66E-0385-4A5E-B103-1EE2380E1C6A}" srcOrd="0" destOrd="0" parTransId="{0CDC6864-D0DC-45A8-821F-71EC8EFDE66A}" sibTransId="{11DB0C41-8FF1-4BEC-BD12-9D0C8539D371}"/>
    <dgm:cxn modelId="{553F06FF-0096-4CC4-B439-BDC98CD29472}" type="presOf" srcId="{1C184DA5-FA76-488B-B306-88D4FFB1941A}" destId="{037316DF-93BA-4AF9-BF8F-3E4DDE8647EA}" srcOrd="0" destOrd="0" presId="urn:microsoft.com/office/officeart/2005/8/layout/process1"/>
    <dgm:cxn modelId="{193EE18E-508E-4A35-8597-89B9347F2424}" type="presParOf" srcId="{037316DF-93BA-4AF9-BF8F-3E4DDE8647EA}" destId="{3CA09CA4-99DB-4367-A791-906C60243F6A}" srcOrd="0" destOrd="0" presId="urn:microsoft.com/office/officeart/2005/8/layout/process1"/>
    <dgm:cxn modelId="{30C39067-E28E-46BB-BB62-8D170133ABCB}" type="presParOf" srcId="{037316DF-93BA-4AF9-BF8F-3E4DDE8647EA}" destId="{0E886025-B0B0-4813-A915-03C870727487}" srcOrd="1" destOrd="0" presId="urn:microsoft.com/office/officeart/2005/8/layout/process1"/>
    <dgm:cxn modelId="{E325AA77-35C8-4F57-87DF-BB0AF8BBD6C1}" type="presParOf" srcId="{0E886025-B0B0-4813-A915-03C870727487}" destId="{C5B8EE3D-0FF9-40F5-9768-A1D473328981}" srcOrd="0" destOrd="0" presId="urn:microsoft.com/office/officeart/2005/8/layout/process1"/>
    <dgm:cxn modelId="{64F8FD40-1241-4FE0-B985-5ACCC0E4B4CF}" type="presParOf" srcId="{037316DF-93BA-4AF9-BF8F-3E4DDE8647EA}" destId="{6523411A-2FBF-4E76-BE29-9910D9768706}" srcOrd="2" destOrd="0" presId="urn:microsoft.com/office/officeart/2005/8/layout/process1"/>
    <dgm:cxn modelId="{C3945E40-6E67-4E82-B8D3-4B6405D2A9BB}" type="presParOf" srcId="{037316DF-93BA-4AF9-BF8F-3E4DDE8647EA}" destId="{47A8D0AF-F49D-4DAC-BEFE-4B8B4C1FD445}" srcOrd="3" destOrd="0" presId="urn:microsoft.com/office/officeart/2005/8/layout/process1"/>
    <dgm:cxn modelId="{1B6420A8-D600-4A57-A9B8-47AD0BEBC452}" type="presParOf" srcId="{47A8D0AF-F49D-4DAC-BEFE-4B8B4C1FD445}" destId="{45640097-534E-461F-B3F6-48684E68B3AE}" srcOrd="0" destOrd="0" presId="urn:microsoft.com/office/officeart/2005/8/layout/process1"/>
    <dgm:cxn modelId="{DA04F29C-389D-46B7-BD98-6B684F656FBF}" type="presParOf" srcId="{037316DF-93BA-4AF9-BF8F-3E4DDE8647EA}" destId="{E8FDA9F5-84EC-4836-A1B2-EEEB519F9CD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184DA5-FA76-488B-B306-88D4FFB1941A}" type="doc">
      <dgm:prSet loTypeId="urn:microsoft.com/office/officeart/2005/8/layout/process1" loCatId="process" qsTypeId="urn:microsoft.com/office/officeart/2005/8/quickstyle/simple1" qsCatId="simple" csTypeId="urn:microsoft.com/office/officeart/2005/8/colors/accent1_2" csCatId="accent1" phldr="1"/>
      <dgm:spPr/>
    </dgm:pt>
    <dgm:pt modelId="{9A1DE66E-0385-4A5E-B103-1EE2380E1C6A}">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Develop a catalog of policies and processes</a:t>
          </a:r>
        </a:p>
        <a:p>
          <a:r>
            <a:rPr lang="en-US" sz="1400" b="1" i="0" dirty="0">
              <a:latin typeface="Effra" panose="020B0603020203020204" pitchFamily="34" charset="0"/>
              <a:ea typeface="Verdana" panose="020B0604030504040204" pitchFamily="34" charset="0"/>
            </a:rPr>
            <a:t>The CP&amp;EE Committee creates an inventory of existing policies and processes relevant to CP&amp;EE.</a:t>
          </a:r>
        </a:p>
      </dgm:t>
    </dgm:pt>
    <dgm:pt modelId="{0CDC6864-D0DC-45A8-821F-71EC8EFDE66A}" type="parTrans" cxnId="{6D9560FB-7DD2-4CC5-B9B0-E93835A70570}">
      <dgm:prSet/>
      <dgm:spPr/>
      <dgm:t>
        <a:bodyPr/>
        <a:lstStyle/>
        <a:p>
          <a:endParaRPr lang="en-US"/>
        </a:p>
      </dgm:t>
    </dgm:pt>
    <dgm:pt modelId="{11DB0C41-8FF1-4BEC-BD12-9D0C8539D371}" type="sibTrans" cxnId="{6D9560FB-7DD2-4CC5-B9B0-E93835A70570}">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AC1E7A49-C28F-4B88-89BC-EE0B329AC64D}">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Coordinate to assess policies and processes</a:t>
          </a:r>
        </a:p>
        <a:p>
          <a:r>
            <a:rPr lang="en-US" sz="1400" b="1" i="0" dirty="0">
              <a:latin typeface="Effra" panose="020B0603020203020204" pitchFamily="34" charset="0"/>
              <a:ea typeface="Verdana" panose="020B0604030504040204" pitchFamily="34" charset="0"/>
            </a:rPr>
            <a:t>The CP&amp;EE Committee coordinates with governing bodies to assess policies and business processes for fit and suitability.</a:t>
          </a:r>
          <a:endParaRPr lang="en-US" sz="1400" b="0" dirty="0"/>
        </a:p>
      </dgm:t>
    </dgm:pt>
    <dgm:pt modelId="{900BDD92-F92E-47B6-925B-16F64A7551EA}" type="parTrans" cxnId="{42796B72-67A9-46A0-B22D-2AE6DC4D6D97}">
      <dgm:prSet/>
      <dgm:spPr/>
      <dgm:t>
        <a:bodyPr/>
        <a:lstStyle/>
        <a:p>
          <a:endParaRPr lang="en-US"/>
        </a:p>
      </dgm:t>
    </dgm:pt>
    <dgm:pt modelId="{A529F184-9581-45F1-90D5-22295ABBF1D9}" type="sibTrans" cxnId="{42796B72-67A9-46A0-B22D-2AE6DC4D6D97}">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B1984ECA-4CB2-4B7A-B691-CB93BE6DAA02}">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Prioritize new or revised policies and processes</a:t>
          </a:r>
        </a:p>
        <a:p>
          <a:r>
            <a:rPr lang="en-US" sz="1400" b="1" i="0" dirty="0">
              <a:latin typeface="Effra" panose="020B0603020203020204" pitchFamily="34" charset="0"/>
              <a:ea typeface="Verdana" panose="020B0604030504040204" pitchFamily="34" charset="0"/>
            </a:rPr>
            <a:t>The CP&amp;EE Committee recommends new or revised policies and processes and communicates them to the broader campus.</a:t>
          </a:r>
          <a:endParaRPr lang="en-US" sz="1400" b="0" dirty="0"/>
        </a:p>
      </dgm:t>
    </dgm:pt>
    <dgm:pt modelId="{99E1E148-66BA-438D-BCB3-515FB4C2E7FD}" type="parTrans" cxnId="{35E06F72-1592-4B67-8DCA-0293AE637DA7}">
      <dgm:prSet/>
      <dgm:spPr/>
      <dgm:t>
        <a:bodyPr/>
        <a:lstStyle/>
        <a:p>
          <a:endParaRPr lang="en-US"/>
        </a:p>
      </dgm:t>
    </dgm:pt>
    <dgm:pt modelId="{3F911672-7680-4C97-940D-F8FD033A2E14}" type="sibTrans" cxnId="{35E06F72-1592-4B67-8DCA-0293AE637DA7}">
      <dgm:prSet/>
      <dgm:spPr/>
      <dgm:t>
        <a:bodyPr/>
        <a:lstStyle/>
        <a:p>
          <a:endParaRPr lang="en-US"/>
        </a:p>
      </dgm:t>
    </dgm:pt>
    <dgm:pt modelId="{037316DF-93BA-4AF9-BF8F-3E4DDE8647EA}" type="pres">
      <dgm:prSet presAssocID="{1C184DA5-FA76-488B-B306-88D4FFB1941A}" presName="Name0" presStyleCnt="0">
        <dgm:presLayoutVars>
          <dgm:dir/>
          <dgm:resizeHandles val="exact"/>
        </dgm:presLayoutVars>
      </dgm:prSet>
      <dgm:spPr/>
    </dgm:pt>
    <dgm:pt modelId="{3CA09CA4-99DB-4367-A791-906C60243F6A}" type="pres">
      <dgm:prSet presAssocID="{9A1DE66E-0385-4A5E-B103-1EE2380E1C6A}" presName="node" presStyleLbl="node1" presStyleIdx="0" presStyleCnt="3">
        <dgm:presLayoutVars>
          <dgm:bulletEnabled val="1"/>
        </dgm:presLayoutVars>
      </dgm:prSet>
      <dgm:spPr/>
    </dgm:pt>
    <dgm:pt modelId="{0E886025-B0B0-4813-A915-03C870727487}" type="pres">
      <dgm:prSet presAssocID="{11DB0C41-8FF1-4BEC-BD12-9D0C8539D371}" presName="sibTrans" presStyleLbl="sibTrans2D1" presStyleIdx="0" presStyleCnt="2"/>
      <dgm:spPr/>
    </dgm:pt>
    <dgm:pt modelId="{C5B8EE3D-0FF9-40F5-9768-A1D473328981}" type="pres">
      <dgm:prSet presAssocID="{11DB0C41-8FF1-4BEC-BD12-9D0C8539D371}" presName="connectorText" presStyleLbl="sibTrans2D1" presStyleIdx="0" presStyleCnt="2"/>
      <dgm:spPr/>
    </dgm:pt>
    <dgm:pt modelId="{6523411A-2FBF-4E76-BE29-9910D9768706}" type="pres">
      <dgm:prSet presAssocID="{AC1E7A49-C28F-4B88-89BC-EE0B329AC64D}" presName="node" presStyleLbl="node1" presStyleIdx="1" presStyleCnt="3">
        <dgm:presLayoutVars>
          <dgm:bulletEnabled val="1"/>
        </dgm:presLayoutVars>
      </dgm:prSet>
      <dgm:spPr/>
    </dgm:pt>
    <dgm:pt modelId="{47A8D0AF-F49D-4DAC-BEFE-4B8B4C1FD445}" type="pres">
      <dgm:prSet presAssocID="{A529F184-9581-45F1-90D5-22295ABBF1D9}" presName="sibTrans" presStyleLbl="sibTrans2D1" presStyleIdx="1" presStyleCnt="2"/>
      <dgm:spPr/>
    </dgm:pt>
    <dgm:pt modelId="{45640097-534E-461F-B3F6-48684E68B3AE}" type="pres">
      <dgm:prSet presAssocID="{A529F184-9581-45F1-90D5-22295ABBF1D9}" presName="connectorText" presStyleLbl="sibTrans2D1" presStyleIdx="1" presStyleCnt="2"/>
      <dgm:spPr/>
    </dgm:pt>
    <dgm:pt modelId="{E8FDA9F5-84EC-4836-A1B2-EEEB519F9CD0}" type="pres">
      <dgm:prSet presAssocID="{B1984ECA-4CB2-4B7A-B691-CB93BE6DAA02}" presName="node" presStyleLbl="node1" presStyleIdx="2" presStyleCnt="3">
        <dgm:presLayoutVars>
          <dgm:bulletEnabled val="1"/>
        </dgm:presLayoutVars>
      </dgm:prSet>
      <dgm:spPr/>
    </dgm:pt>
  </dgm:ptLst>
  <dgm:cxnLst>
    <dgm:cxn modelId="{0F07B426-ECCF-4F68-95C8-5D26AD201C09}" type="presOf" srcId="{A529F184-9581-45F1-90D5-22295ABBF1D9}" destId="{47A8D0AF-F49D-4DAC-BEFE-4B8B4C1FD445}" srcOrd="0" destOrd="0" presId="urn:microsoft.com/office/officeart/2005/8/layout/process1"/>
    <dgm:cxn modelId="{1015E527-D66E-4047-B3A8-88D9124EAD8D}" type="presOf" srcId="{B1984ECA-4CB2-4B7A-B691-CB93BE6DAA02}" destId="{E8FDA9F5-84EC-4836-A1B2-EEEB519F9CD0}" srcOrd="0" destOrd="0" presId="urn:microsoft.com/office/officeart/2005/8/layout/process1"/>
    <dgm:cxn modelId="{5E180E3A-6CCF-46F8-A097-C33E88867541}" type="presOf" srcId="{A529F184-9581-45F1-90D5-22295ABBF1D9}" destId="{45640097-534E-461F-B3F6-48684E68B3AE}" srcOrd="1" destOrd="0" presId="urn:microsoft.com/office/officeart/2005/8/layout/process1"/>
    <dgm:cxn modelId="{945DBA3B-F464-42CD-9D3A-EC048788A51B}" type="presOf" srcId="{AC1E7A49-C28F-4B88-89BC-EE0B329AC64D}" destId="{6523411A-2FBF-4E76-BE29-9910D9768706}" srcOrd="0" destOrd="0" presId="urn:microsoft.com/office/officeart/2005/8/layout/process1"/>
    <dgm:cxn modelId="{42796B72-67A9-46A0-B22D-2AE6DC4D6D97}" srcId="{1C184DA5-FA76-488B-B306-88D4FFB1941A}" destId="{AC1E7A49-C28F-4B88-89BC-EE0B329AC64D}" srcOrd="1" destOrd="0" parTransId="{900BDD92-F92E-47B6-925B-16F64A7551EA}" sibTransId="{A529F184-9581-45F1-90D5-22295ABBF1D9}"/>
    <dgm:cxn modelId="{35E06F72-1592-4B67-8DCA-0293AE637DA7}" srcId="{1C184DA5-FA76-488B-B306-88D4FFB1941A}" destId="{B1984ECA-4CB2-4B7A-B691-CB93BE6DAA02}" srcOrd="2" destOrd="0" parTransId="{99E1E148-66BA-438D-BCB3-515FB4C2E7FD}" sibTransId="{3F911672-7680-4C97-940D-F8FD033A2E14}"/>
    <dgm:cxn modelId="{0E47B0AB-5535-4987-99E0-5D93562B36AA}" type="presOf" srcId="{11DB0C41-8FF1-4BEC-BD12-9D0C8539D371}" destId="{C5B8EE3D-0FF9-40F5-9768-A1D473328981}" srcOrd="1" destOrd="0" presId="urn:microsoft.com/office/officeart/2005/8/layout/process1"/>
    <dgm:cxn modelId="{CE415FBF-1F31-4681-A186-BF795175726B}" type="presOf" srcId="{11DB0C41-8FF1-4BEC-BD12-9D0C8539D371}" destId="{0E886025-B0B0-4813-A915-03C870727487}" srcOrd="0" destOrd="0" presId="urn:microsoft.com/office/officeart/2005/8/layout/process1"/>
    <dgm:cxn modelId="{018C86D3-3286-42E7-AE1E-4176AFB81E50}" type="presOf" srcId="{9A1DE66E-0385-4A5E-B103-1EE2380E1C6A}" destId="{3CA09CA4-99DB-4367-A791-906C60243F6A}" srcOrd="0" destOrd="0" presId="urn:microsoft.com/office/officeart/2005/8/layout/process1"/>
    <dgm:cxn modelId="{6D9560FB-7DD2-4CC5-B9B0-E93835A70570}" srcId="{1C184DA5-FA76-488B-B306-88D4FFB1941A}" destId="{9A1DE66E-0385-4A5E-B103-1EE2380E1C6A}" srcOrd="0" destOrd="0" parTransId="{0CDC6864-D0DC-45A8-821F-71EC8EFDE66A}" sibTransId="{11DB0C41-8FF1-4BEC-BD12-9D0C8539D371}"/>
    <dgm:cxn modelId="{553F06FF-0096-4CC4-B439-BDC98CD29472}" type="presOf" srcId="{1C184DA5-FA76-488B-B306-88D4FFB1941A}" destId="{037316DF-93BA-4AF9-BF8F-3E4DDE8647EA}" srcOrd="0" destOrd="0" presId="urn:microsoft.com/office/officeart/2005/8/layout/process1"/>
    <dgm:cxn modelId="{193EE18E-508E-4A35-8597-89B9347F2424}" type="presParOf" srcId="{037316DF-93BA-4AF9-BF8F-3E4DDE8647EA}" destId="{3CA09CA4-99DB-4367-A791-906C60243F6A}" srcOrd="0" destOrd="0" presId="urn:microsoft.com/office/officeart/2005/8/layout/process1"/>
    <dgm:cxn modelId="{30C39067-E28E-46BB-BB62-8D170133ABCB}" type="presParOf" srcId="{037316DF-93BA-4AF9-BF8F-3E4DDE8647EA}" destId="{0E886025-B0B0-4813-A915-03C870727487}" srcOrd="1" destOrd="0" presId="urn:microsoft.com/office/officeart/2005/8/layout/process1"/>
    <dgm:cxn modelId="{E325AA77-35C8-4F57-87DF-BB0AF8BBD6C1}" type="presParOf" srcId="{0E886025-B0B0-4813-A915-03C870727487}" destId="{C5B8EE3D-0FF9-40F5-9768-A1D473328981}" srcOrd="0" destOrd="0" presId="urn:microsoft.com/office/officeart/2005/8/layout/process1"/>
    <dgm:cxn modelId="{64F8FD40-1241-4FE0-B985-5ACCC0E4B4CF}" type="presParOf" srcId="{037316DF-93BA-4AF9-BF8F-3E4DDE8647EA}" destId="{6523411A-2FBF-4E76-BE29-9910D9768706}" srcOrd="2" destOrd="0" presId="urn:microsoft.com/office/officeart/2005/8/layout/process1"/>
    <dgm:cxn modelId="{C3945E40-6E67-4E82-B8D3-4B6405D2A9BB}" type="presParOf" srcId="{037316DF-93BA-4AF9-BF8F-3E4DDE8647EA}" destId="{47A8D0AF-F49D-4DAC-BEFE-4B8B4C1FD445}" srcOrd="3" destOrd="0" presId="urn:microsoft.com/office/officeart/2005/8/layout/process1"/>
    <dgm:cxn modelId="{1B6420A8-D600-4A57-A9B8-47AD0BEBC452}" type="presParOf" srcId="{47A8D0AF-F49D-4DAC-BEFE-4B8B4C1FD445}" destId="{45640097-534E-461F-B3F6-48684E68B3AE}" srcOrd="0" destOrd="0" presId="urn:microsoft.com/office/officeart/2005/8/layout/process1"/>
    <dgm:cxn modelId="{DA04F29C-389D-46B7-BD98-6B684F656FBF}" type="presParOf" srcId="{037316DF-93BA-4AF9-BF8F-3E4DDE8647EA}" destId="{E8FDA9F5-84EC-4836-A1B2-EEEB519F9CD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184DA5-FA76-488B-B306-88D4FFB1941A}" type="doc">
      <dgm:prSet loTypeId="urn:microsoft.com/office/officeart/2005/8/layout/process1" loCatId="process" qsTypeId="urn:microsoft.com/office/officeart/2005/8/quickstyle/simple1" qsCatId="simple" csTypeId="urn:microsoft.com/office/officeart/2005/8/colors/accent1_2" csCatId="accent1" phldr="1"/>
      <dgm:spPr/>
    </dgm:pt>
    <dgm:pt modelId="{9A1DE66E-0385-4A5E-B103-1EE2380E1C6A}">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Develop an inventory of technology platforms </a:t>
          </a:r>
        </a:p>
        <a:p>
          <a:r>
            <a:rPr lang="en-US" sz="1400" b="1" i="0" dirty="0">
              <a:latin typeface="Effra" panose="020B0603020203020204" pitchFamily="34" charset="0"/>
              <a:ea typeface="Verdana" panose="020B0604030504040204" pitchFamily="34" charset="0"/>
            </a:rPr>
            <a:t>The CP&amp;EE Committee develops a catalog of CP&amp;EE technology platforms and data sources across SBU.</a:t>
          </a:r>
        </a:p>
      </dgm:t>
    </dgm:pt>
    <dgm:pt modelId="{0CDC6864-D0DC-45A8-821F-71EC8EFDE66A}" type="parTrans" cxnId="{6D9560FB-7DD2-4CC5-B9B0-E93835A70570}">
      <dgm:prSet/>
      <dgm:spPr/>
      <dgm:t>
        <a:bodyPr/>
        <a:lstStyle/>
        <a:p>
          <a:endParaRPr lang="en-US"/>
        </a:p>
      </dgm:t>
    </dgm:pt>
    <dgm:pt modelId="{11DB0C41-8FF1-4BEC-BD12-9D0C8539D371}" type="sibTrans" cxnId="{6D9560FB-7DD2-4CC5-B9B0-E93835A70570}">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AC1E7A49-C28F-4B88-89BC-EE0B329AC64D}">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Identify types of data to support decision-making</a:t>
          </a:r>
        </a:p>
        <a:p>
          <a:r>
            <a:rPr lang="en-US" sz="1400" b="1" i="0" dirty="0">
              <a:latin typeface="Effra" panose="020B0603020203020204" pitchFamily="34" charset="0"/>
              <a:ea typeface="Verdana" panose="020B0604030504040204" pitchFamily="34" charset="0"/>
            </a:rPr>
            <a:t>The CP&amp;EE Committee prioritizes the types of data that are most important to support effective and informed decision-making.</a:t>
          </a:r>
          <a:endParaRPr lang="en-US" sz="1400" b="0" dirty="0"/>
        </a:p>
      </dgm:t>
    </dgm:pt>
    <dgm:pt modelId="{900BDD92-F92E-47B6-925B-16F64A7551EA}" type="parTrans" cxnId="{42796B72-67A9-46A0-B22D-2AE6DC4D6D97}">
      <dgm:prSet/>
      <dgm:spPr/>
      <dgm:t>
        <a:bodyPr/>
        <a:lstStyle/>
        <a:p>
          <a:endParaRPr lang="en-US"/>
        </a:p>
      </dgm:t>
    </dgm:pt>
    <dgm:pt modelId="{A529F184-9581-45F1-90D5-22295ABBF1D9}" type="sibTrans" cxnId="{42796B72-67A9-46A0-B22D-2AE6DC4D6D97}">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B1984ECA-4CB2-4B7A-B691-CB93BE6DAA02}">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Invest in technology/systems</a:t>
          </a:r>
        </a:p>
        <a:p>
          <a:r>
            <a:rPr lang="en-US" sz="1400" b="1" i="0" dirty="0">
              <a:latin typeface="Effra" panose="020B0603020203020204" pitchFamily="34" charset="0"/>
              <a:ea typeface="Verdana" panose="020B0604030504040204" pitchFamily="34" charset="0"/>
            </a:rPr>
            <a:t>The CP&amp;EE Committee recommends strategic investments in technology/systems to increase data visibility.</a:t>
          </a:r>
          <a:endParaRPr lang="en-US" sz="1400" b="0" dirty="0"/>
        </a:p>
      </dgm:t>
      <dgm:extLst>
        <a:ext uri="{E40237B7-FDA0-4F09-8148-C483321AD2D9}">
          <dgm14:cNvPr xmlns:dgm14="http://schemas.microsoft.com/office/drawing/2010/diagram" id="0" name="" descr="Flow chart using three text boxes with right pointing arrows in between each."/>
        </a:ext>
      </dgm:extLst>
    </dgm:pt>
    <dgm:pt modelId="{99E1E148-66BA-438D-BCB3-515FB4C2E7FD}" type="parTrans" cxnId="{35E06F72-1592-4B67-8DCA-0293AE637DA7}">
      <dgm:prSet/>
      <dgm:spPr/>
      <dgm:t>
        <a:bodyPr/>
        <a:lstStyle/>
        <a:p>
          <a:endParaRPr lang="en-US"/>
        </a:p>
      </dgm:t>
    </dgm:pt>
    <dgm:pt modelId="{3F911672-7680-4C97-940D-F8FD033A2E14}" type="sibTrans" cxnId="{35E06F72-1592-4B67-8DCA-0293AE637DA7}">
      <dgm:prSet/>
      <dgm:spPr/>
      <dgm:t>
        <a:bodyPr/>
        <a:lstStyle/>
        <a:p>
          <a:endParaRPr lang="en-US"/>
        </a:p>
      </dgm:t>
    </dgm:pt>
    <dgm:pt modelId="{037316DF-93BA-4AF9-BF8F-3E4DDE8647EA}" type="pres">
      <dgm:prSet presAssocID="{1C184DA5-FA76-488B-B306-88D4FFB1941A}" presName="Name0" presStyleCnt="0">
        <dgm:presLayoutVars>
          <dgm:dir/>
          <dgm:resizeHandles val="exact"/>
        </dgm:presLayoutVars>
      </dgm:prSet>
      <dgm:spPr/>
    </dgm:pt>
    <dgm:pt modelId="{3CA09CA4-99DB-4367-A791-906C60243F6A}" type="pres">
      <dgm:prSet presAssocID="{9A1DE66E-0385-4A5E-B103-1EE2380E1C6A}" presName="node" presStyleLbl="node1" presStyleIdx="0" presStyleCnt="3">
        <dgm:presLayoutVars>
          <dgm:bulletEnabled val="1"/>
        </dgm:presLayoutVars>
      </dgm:prSet>
      <dgm:spPr/>
    </dgm:pt>
    <dgm:pt modelId="{0E886025-B0B0-4813-A915-03C870727487}" type="pres">
      <dgm:prSet presAssocID="{11DB0C41-8FF1-4BEC-BD12-9D0C8539D371}" presName="sibTrans" presStyleLbl="sibTrans2D1" presStyleIdx="0" presStyleCnt="2"/>
      <dgm:spPr/>
    </dgm:pt>
    <dgm:pt modelId="{C5B8EE3D-0FF9-40F5-9768-A1D473328981}" type="pres">
      <dgm:prSet presAssocID="{11DB0C41-8FF1-4BEC-BD12-9D0C8539D371}" presName="connectorText" presStyleLbl="sibTrans2D1" presStyleIdx="0" presStyleCnt="2"/>
      <dgm:spPr/>
    </dgm:pt>
    <dgm:pt modelId="{6523411A-2FBF-4E76-BE29-9910D9768706}" type="pres">
      <dgm:prSet presAssocID="{AC1E7A49-C28F-4B88-89BC-EE0B329AC64D}" presName="node" presStyleLbl="node1" presStyleIdx="1" presStyleCnt="3">
        <dgm:presLayoutVars>
          <dgm:bulletEnabled val="1"/>
        </dgm:presLayoutVars>
      </dgm:prSet>
      <dgm:spPr/>
    </dgm:pt>
    <dgm:pt modelId="{47A8D0AF-F49D-4DAC-BEFE-4B8B4C1FD445}" type="pres">
      <dgm:prSet presAssocID="{A529F184-9581-45F1-90D5-22295ABBF1D9}" presName="sibTrans" presStyleLbl="sibTrans2D1" presStyleIdx="1" presStyleCnt="2"/>
      <dgm:spPr/>
    </dgm:pt>
    <dgm:pt modelId="{45640097-534E-461F-B3F6-48684E68B3AE}" type="pres">
      <dgm:prSet presAssocID="{A529F184-9581-45F1-90D5-22295ABBF1D9}" presName="connectorText" presStyleLbl="sibTrans2D1" presStyleIdx="1" presStyleCnt="2"/>
      <dgm:spPr/>
    </dgm:pt>
    <dgm:pt modelId="{E8FDA9F5-84EC-4836-A1B2-EEEB519F9CD0}" type="pres">
      <dgm:prSet presAssocID="{B1984ECA-4CB2-4B7A-B691-CB93BE6DAA02}" presName="node" presStyleLbl="node1" presStyleIdx="2" presStyleCnt="3">
        <dgm:presLayoutVars>
          <dgm:bulletEnabled val="1"/>
        </dgm:presLayoutVars>
      </dgm:prSet>
      <dgm:spPr/>
    </dgm:pt>
  </dgm:ptLst>
  <dgm:cxnLst>
    <dgm:cxn modelId="{0F07B426-ECCF-4F68-95C8-5D26AD201C09}" type="presOf" srcId="{A529F184-9581-45F1-90D5-22295ABBF1D9}" destId="{47A8D0AF-F49D-4DAC-BEFE-4B8B4C1FD445}" srcOrd="0" destOrd="0" presId="urn:microsoft.com/office/officeart/2005/8/layout/process1"/>
    <dgm:cxn modelId="{1015E527-D66E-4047-B3A8-88D9124EAD8D}" type="presOf" srcId="{B1984ECA-4CB2-4B7A-B691-CB93BE6DAA02}" destId="{E8FDA9F5-84EC-4836-A1B2-EEEB519F9CD0}" srcOrd="0" destOrd="0" presId="urn:microsoft.com/office/officeart/2005/8/layout/process1"/>
    <dgm:cxn modelId="{5E180E3A-6CCF-46F8-A097-C33E88867541}" type="presOf" srcId="{A529F184-9581-45F1-90D5-22295ABBF1D9}" destId="{45640097-534E-461F-B3F6-48684E68B3AE}" srcOrd="1" destOrd="0" presId="urn:microsoft.com/office/officeart/2005/8/layout/process1"/>
    <dgm:cxn modelId="{945DBA3B-F464-42CD-9D3A-EC048788A51B}" type="presOf" srcId="{AC1E7A49-C28F-4B88-89BC-EE0B329AC64D}" destId="{6523411A-2FBF-4E76-BE29-9910D9768706}" srcOrd="0" destOrd="0" presId="urn:microsoft.com/office/officeart/2005/8/layout/process1"/>
    <dgm:cxn modelId="{42796B72-67A9-46A0-B22D-2AE6DC4D6D97}" srcId="{1C184DA5-FA76-488B-B306-88D4FFB1941A}" destId="{AC1E7A49-C28F-4B88-89BC-EE0B329AC64D}" srcOrd="1" destOrd="0" parTransId="{900BDD92-F92E-47B6-925B-16F64A7551EA}" sibTransId="{A529F184-9581-45F1-90D5-22295ABBF1D9}"/>
    <dgm:cxn modelId="{35E06F72-1592-4B67-8DCA-0293AE637DA7}" srcId="{1C184DA5-FA76-488B-B306-88D4FFB1941A}" destId="{B1984ECA-4CB2-4B7A-B691-CB93BE6DAA02}" srcOrd="2" destOrd="0" parTransId="{99E1E148-66BA-438D-BCB3-515FB4C2E7FD}" sibTransId="{3F911672-7680-4C97-940D-F8FD033A2E14}"/>
    <dgm:cxn modelId="{0E47B0AB-5535-4987-99E0-5D93562B36AA}" type="presOf" srcId="{11DB0C41-8FF1-4BEC-BD12-9D0C8539D371}" destId="{C5B8EE3D-0FF9-40F5-9768-A1D473328981}" srcOrd="1" destOrd="0" presId="urn:microsoft.com/office/officeart/2005/8/layout/process1"/>
    <dgm:cxn modelId="{CE415FBF-1F31-4681-A186-BF795175726B}" type="presOf" srcId="{11DB0C41-8FF1-4BEC-BD12-9D0C8539D371}" destId="{0E886025-B0B0-4813-A915-03C870727487}" srcOrd="0" destOrd="0" presId="urn:microsoft.com/office/officeart/2005/8/layout/process1"/>
    <dgm:cxn modelId="{018C86D3-3286-42E7-AE1E-4176AFB81E50}" type="presOf" srcId="{9A1DE66E-0385-4A5E-B103-1EE2380E1C6A}" destId="{3CA09CA4-99DB-4367-A791-906C60243F6A}" srcOrd="0" destOrd="0" presId="urn:microsoft.com/office/officeart/2005/8/layout/process1"/>
    <dgm:cxn modelId="{6D9560FB-7DD2-4CC5-B9B0-E93835A70570}" srcId="{1C184DA5-FA76-488B-B306-88D4FFB1941A}" destId="{9A1DE66E-0385-4A5E-B103-1EE2380E1C6A}" srcOrd="0" destOrd="0" parTransId="{0CDC6864-D0DC-45A8-821F-71EC8EFDE66A}" sibTransId="{11DB0C41-8FF1-4BEC-BD12-9D0C8539D371}"/>
    <dgm:cxn modelId="{553F06FF-0096-4CC4-B439-BDC98CD29472}" type="presOf" srcId="{1C184DA5-FA76-488B-B306-88D4FFB1941A}" destId="{037316DF-93BA-4AF9-BF8F-3E4DDE8647EA}" srcOrd="0" destOrd="0" presId="urn:microsoft.com/office/officeart/2005/8/layout/process1"/>
    <dgm:cxn modelId="{193EE18E-508E-4A35-8597-89B9347F2424}" type="presParOf" srcId="{037316DF-93BA-4AF9-BF8F-3E4DDE8647EA}" destId="{3CA09CA4-99DB-4367-A791-906C60243F6A}" srcOrd="0" destOrd="0" presId="urn:microsoft.com/office/officeart/2005/8/layout/process1"/>
    <dgm:cxn modelId="{30C39067-E28E-46BB-BB62-8D170133ABCB}" type="presParOf" srcId="{037316DF-93BA-4AF9-BF8F-3E4DDE8647EA}" destId="{0E886025-B0B0-4813-A915-03C870727487}" srcOrd="1" destOrd="0" presId="urn:microsoft.com/office/officeart/2005/8/layout/process1"/>
    <dgm:cxn modelId="{E325AA77-35C8-4F57-87DF-BB0AF8BBD6C1}" type="presParOf" srcId="{0E886025-B0B0-4813-A915-03C870727487}" destId="{C5B8EE3D-0FF9-40F5-9768-A1D473328981}" srcOrd="0" destOrd="0" presId="urn:microsoft.com/office/officeart/2005/8/layout/process1"/>
    <dgm:cxn modelId="{64F8FD40-1241-4FE0-B985-5ACCC0E4B4CF}" type="presParOf" srcId="{037316DF-93BA-4AF9-BF8F-3E4DDE8647EA}" destId="{6523411A-2FBF-4E76-BE29-9910D9768706}" srcOrd="2" destOrd="0" presId="urn:microsoft.com/office/officeart/2005/8/layout/process1"/>
    <dgm:cxn modelId="{C3945E40-6E67-4E82-B8D3-4B6405D2A9BB}" type="presParOf" srcId="{037316DF-93BA-4AF9-BF8F-3E4DDE8647EA}" destId="{47A8D0AF-F49D-4DAC-BEFE-4B8B4C1FD445}" srcOrd="3" destOrd="0" presId="urn:microsoft.com/office/officeart/2005/8/layout/process1"/>
    <dgm:cxn modelId="{1B6420A8-D600-4A57-A9B8-47AD0BEBC452}" type="presParOf" srcId="{47A8D0AF-F49D-4DAC-BEFE-4B8B4C1FD445}" destId="{45640097-534E-461F-B3F6-48684E68B3AE}" srcOrd="0" destOrd="0" presId="urn:microsoft.com/office/officeart/2005/8/layout/process1"/>
    <dgm:cxn modelId="{DA04F29C-389D-46B7-BD98-6B684F656FBF}" type="presParOf" srcId="{037316DF-93BA-4AF9-BF8F-3E4DDE8647EA}" destId="{E8FDA9F5-84EC-4836-A1B2-EEEB519F9CD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184DA5-FA76-488B-B306-88D4FFB1941A}" type="doc">
      <dgm:prSet loTypeId="urn:microsoft.com/office/officeart/2005/8/layout/process1" loCatId="process" qsTypeId="urn:microsoft.com/office/officeart/2005/8/quickstyle/simple1" qsCatId="simple" csTypeId="urn:microsoft.com/office/officeart/2005/8/colors/accent1_2" csCatId="accent1" phldr="1"/>
      <dgm:spPr/>
    </dgm:pt>
    <dgm:pt modelId="{9A1DE66E-0385-4A5E-B103-1EE2380E1C6A}">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Affirm capabilities that could be shared</a:t>
          </a:r>
        </a:p>
        <a:p>
          <a:r>
            <a:rPr lang="en-US" sz="1400" b="1" i="0" dirty="0">
              <a:latin typeface="Effra" panose="020B0603020203020204" pitchFamily="34" charset="0"/>
              <a:ea typeface="Verdana" panose="020B0604030504040204" pitchFamily="34" charset="0"/>
            </a:rPr>
            <a:t>The CP&amp;EE Committee confirms existing capabilities and strengths that could be shared across campus.</a:t>
          </a:r>
        </a:p>
      </dgm:t>
    </dgm:pt>
    <dgm:pt modelId="{0CDC6864-D0DC-45A8-821F-71EC8EFDE66A}" type="parTrans" cxnId="{6D9560FB-7DD2-4CC5-B9B0-E93835A70570}">
      <dgm:prSet/>
      <dgm:spPr/>
      <dgm:t>
        <a:bodyPr/>
        <a:lstStyle/>
        <a:p>
          <a:endParaRPr lang="en-US"/>
        </a:p>
      </dgm:t>
    </dgm:pt>
    <dgm:pt modelId="{11DB0C41-8FF1-4BEC-BD12-9D0C8539D371}" type="sibTrans" cxnId="{6D9560FB-7DD2-4CC5-B9B0-E93835A70570}">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AC1E7A49-C28F-4B88-89BC-EE0B329AC64D}">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Develop SLA’s and fee structure</a:t>
          </a:r>
        </a:p>
        <a:p>
          <a:r>
            <a:rPr lang="en-US" sz="1400" b="1" i="0" dirty="0">
              <a:latin typeface="Effra" panose="020B0603020203020204" pitchFamily="34" charset="0"/>
              <a:ea typeface="Verdana" panose="020B0604030504040204" pitchFamily="34" charset="0"/>
            </a:rPr>
            <a:t>The CSUs collaborate to develop SLA’s and a fee structure or tuition revenue sharing model for shared capabilities.</a:t>
          </a:r>
          <a:endParaRPr lang="en-US" sz="1400" b="0" dirty="0"/>
        </a:p>
      </dgm:t>
    </dgm:pt>
    <dgm:pt modelId="{900BDD92-F92E-47B6-925B-16F64A7551EA}" type="parTrans" cxnId="{42796B72-67A9-46A0-B22D-2AE6DC4D6D97}">
      <dgm:prSet/>
      <dgm:spPr/>
      <dgm:t>
        <a:bodyPr/>
        <a:lstStyle/>
        <a:p>
          <a:endParaRPr lang="en-US"/>
        </a:p>
      </dgm:t>
    </dgm:pt>
    <dgm:pt modelId="{A529F184-9581-45F1-90D5-22295ABBF1D9}" type="sibTrans" cxnId="{42796B72-67A9-46A0-B22D-2AE6DC4D6D97}">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B1984ECA-4CB2-4B7A-B691-CB93BE6DAA02}">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Invest in expanding select capabilities</a:t>
          </a:r>
        </a:p>
        <a:p>
          <a:r>
            <a:rPr lang="en-US" sz="1400" b="1" i="0" dirty="0">
              <a:latin typeface="Effra" panose="020B0603020203020204" pitchFamily="34" charset="0"/>
              <a:ea typeface="Verdana" panose="020B0604030504040204" pitchFamily="34" charset="0"/>
            </a:rPr>
            <a:t>The CP&amp;EE Committee recommends strategic investments in select capability areas. </a:t>
          </a:r>
        </a:p>
      </dgm:t>
    </dgm:pt>
    <dgm:pt modelId="{99E1E148-66BA-438D-BCB3-515FB4C2E7FD}" type="parTrans" cxnId="{35E06F72-1592-4B67-8DCA-0293AE637DA7}">
      <dgm:prSet/>
      <dgm:spPr/>
      <dgm:t>
        <a:bodyPr/>
        <a:lstStyle/>
        <a:p>
          <a:endParaRPr lang="en-US"/>
        </a:p>
      </dgm:t>
    </dgm:pt>
    <dgm:pt modelId="{3F911672-7680-4C97-940D-F8FD033A2E14}" type="sibTrans" cxnId="{35E06F72-1592-4B67-8DCA-0293AE637DA7}">
      <dgm:prSet/>
      <dgm:spPr/>
      <dgm:t>
        <a:bodyPr/>
        <a:lstStyle/>
        <a:p>
          <a:endParaRPr lang="en-US"/>
        </a:p>
      </dgm:t>
    </dgm:pt>
    <dgm:pt modelId="{037316DF-93BA-4AF9-BF8F-3E4DDE8647EA}" type="pres">
      <dgm:prSet presAssocID="{1C184DA5-FA76-488B-B306-88D4FFB1941A}" presName="Name0" presStyleCnt="0">
        <dgm:presLayoutVars>
          <dgm:dir/>
          <dgm:resizeHandles val="exact"/>
        </dgm:presLayoutVars>
      </dgm:prSet>
      <dgm:spPr/>
    </dgm:pt>
    <dgm:pt modelId="{3CA09CA4-99DB-4367-A791-906C60243F6A}" type="pres">
      <dgm:prSet presAssocID="{9A1DE66E-0385-4A5E-B103-1EE2380E1C6A}" presName="node" presStyleLbl="node1" presStyleIdx="0" presStyleCnt="3">
        <dgm:presLayoutVars>
          <dgm:bulletEnabled val="1"/>
        </dgm:presLayoutVars>
      </dgm:prSet>
      <dgm:spPr/>
    </dgm:pt>
    <dgm:pt modelId="{0E886025-B0B0-4813-A915-03C870727487}" type="pres">
      <dgm:prSet presAssocID="{11DB0C41-8FF1-4BEC-BD12-9D0C8539D371}" presName="sibTrans" presStyleLbl="sibTrans2D1" presStyleIdx="0" presStyleCnt="2"/>
      <dgm:spPr/>
    </dgm:pt>
    <dgm:pt modelId="{C5B8EE3D-0FF9-40F5-9768-A1D473328981}" type="pres">
      <dgm:prSet presAssocID="{11DB0C41-8FF1-4BEC-BD12-9D0C8539D371}" presName="connectorText" presStyleLbl="sibTrans2D1" presStyleIdx="0" presStyleCnt="2"/>
      <dgm:spPr/>
    </dgm:pt>
    <dgm:pt modelId="{6523411A-2FBF-4E76-BE29-9910D9768706}" type="pres">
      <dgm:prSet presAssocID="{AC1E7A49-C28F-4B88-89BC-EE0B329AC64D}" presName="node" presStyleLbl="node1" presStyleIdx="1" presStyleCnt="3">
        <dgm:presLayoutVars>
          <dgm:bulletEnabled val="1"/>
        </dgm:presLayoutVars>
      </dgm:prSet>
      <dgm:spPr/>
    </dgm:pt>
    <dgm:pt modelId="{47A8D0AF-F49D-4DAC-BEFE-4B8B4C1FD445}" type="pres">
      <dgm:prSet presAssocID="{A529F184-9581-45F1-90D5-22295ABBF1D9}" presName="sibTrans" presStyleLbl="sibTrans2D1" presStyleIdx="1" presStyleCnt="2"/>
      <dgm:spPr/>
    </dgm:pt>
    <dgm:pt modelId="{45640097-534E-461F-B3F6-48684E68B3AE}" type="pres">
      <dgm:prSet presAssocID="{A529F184-9581-45F1-90D5-22295ABBF1D9}" presName="connectorText" presStyleLbl="sibTrans2D1" presStyleIdx="1" presStyleCnt="2"/>
      <dgm:spPr/>
    </dgm:pt>
    <dgm:pt modelId="{E8FDA9F5-84EC-4836-A1B2-EEEB519F9CD0}" type="pres">
      <dgm:prSet presAssocID="{B1984ECA-4CB2-4B7A-B691-CB93BE6DAA02}" presName="node" presStyleLbl="node1" presStyleIdx="2" presStyleCnt="3">
        <dgm:presLayoutVars>
          <dgm:bulletEnabled val="1"/>
        </dgm:presLayoutVars>
      </dgm:prSet>
      <dgm:spPr/>
    </dgm:pt>
  </dgm:ptLst>
  <dgm:cxnLst>
    <dgm:cxn modelId="{0F07B426-ECCF-4F68-95C8-5D26AD201C09}" type="presOf" srcId="{A529F184-9581-45F1-90D5-22295ABBF1D9}" destId="{47A8D0AF-F49D-4DAC-BEFE-4B8B4C1FD445}" srcOrd="0" destOrd="0" presId="urn:microsoft.com/office/officeart/2005/8/layout/process1"/>
    <dgm:cxn modelId="{1015E527-D66E-4047-B3A8-88D9124EAD8D}" type="presOf" srcId="{B1984ECA-4CB2-4B7A-B691-CB93BE6DAA02}" destId="{E8FDA9F5-84EC-4836-A1B2-EEEB519F9CD0}" srcOrd="0" destOrd="0" presId="urn:microsoft.com/office/officeart/2005/8/layout/process1"/>
    <dgm:cxn modelId="{5E180E3A-6CCF-46F8-A097-C33E88867541}" type="presOf" srcId="{A529F184-9581-45F1-90D5-22295ABBF1D9}" destId="{45640097-534E-461F-B3F6-48684E68B3AE}" srcOrd="1" destOrd="0" presId="urn:microsoft.com/office/officeart/2005/8/layout/process1"/>
    <dgm:cxn modelId="{945DBA3B-F464-42CD-9D3A-EC048788A51B}" type="presOf" srcId="{AC1E7A49-C28F-4B88-89BC-EE0B329AC64D}" destId="{6523411A-2FBF-4E76-BE29-9910D9768706}" srcOrd="0" destOrd="0" presId="urn:microsoft.com/office/officeart/2005/8/layout/process1"/>
    <dgm:cxn modelId="{42796B72-67A9-46A0-B22D-2AE6DC4D6D97}" srcId="{1C184DA5-FA76-488B-B306-88D4FFB1941A}" destId="{AC1E7A49-C28F-4B88-89BC-EE0B329AC64D}" srcOrd="1" destOrd="0" parTransId="{900BDD92-F92E-47B6-925B-16F64A7551EA}" sibTransId="{A529F184-9581-45F1-90D5-22295ABBF1D9}"/>
    <dgm:cxn modelId="{35E06F72-1592-4B67-8DCA-0293AE637DA7}" srcId="{1C184DA5-FA76-488B-B306-88D4FFB1941A}" destId="{B1984ECA-4CB2-4B7A-B691-CB93BE6DAA02}" srcOrd="2" destOrd="0" parTransId="{99E1E148-66BA-438D-BCB3-515FB4C2E7FD}" sibTransId="{3F911672-7680-4C97-940D-F8FD033A2E14}"/>
    <dgm:cxn modelId="{0E47B0AB-5535-4987-99E0-5D93562B36AA}" type="presOf" srcId="{11DB0C41-8FF1-4BEC-BD12-9D0C8539D371}" destId="{C5B8EE3D-0FF9-40F5-9768-A1D473328981}" srcOrd="1" destOrd="0" presId="urn:microsoft.com/office/officeart/2005/8/layout/process1"/>
    <dgm:cxn modelId="{CE415FBF-1F31-4681-A186-BF795175726B}" type="presOf" srcId="{11DB0C41-8FF1-4BEC-BD12-9D0C8539D371}" destId="{0E886025-B0B0-4813-A915-03C870727487}" srcOrd="0" destOrd="0" presId="urn:microsoft.com/office/officeart/2005/8/layout/process1"/>
    <dgm:cxn modelId="{018C86D3-3286-42E7-AE1E-4176AFB81E50}" type="presOf" srcId="{9A1DE66E-0385-4A5E-B103-1EE2380E1C6A}" destId="{3CA09CA4-99DB-4367-A791-906C60243F6A}" srcOrd="0" destOrd="0" presId="urn:microsoft.com/office/officeart/2005/8/layout/process1"/>
    <dgm:cxn modelId="{6D9560FB-7DD2-4CC5-B9B0-E93835A70570}" srcId="{1C184DA5-FA76-488B-B306-88D4FFB1941A}" destId="{9A1DE66E-0385-4A5E-B103-1EE2380E1C6A}" srcOrd="0" destOrd="0" parTransId="{0CDC6864-D0DC-45A8-821F-71EC8EFDE66A}" sibTransId="{11DB0C41-8FF1-4BEC-BD12-9D0C8539D371}"/>
    <dgm:cxn modelId="{553F06FF-0096-4CC4-B439-BDC98CD29472}" type="presOf" srcId="{1C184DA5-FA76-488B-B306-88D4FFB1941A}" destId="{037316DF-93BA-4AF9-BF8F-3E4DDE8647EA}" srcOrd="0" destOrd="0" presId="urn:microsoft.com/office/officeart/2005/8/layout/process1"/>
    <dgm:cxn modelId="{193EE18E-508E-4A35-8597-89B9347F2424}" type="presParOf" srcId="{037316DF-93BA-4AF9-BF8F-3E4DDE8647EA}" destId="{3CA09CA4-99DB-4367-A791-906C60243F6A}" srcOrd="0" destOrd="0" presId="urn:microsoft.com/office/officeart/2005/8/layout/process1"/>
    <dgm:cxn modelId="{30C39067-E28E-46BB-BB62-8D170133ABCB}" type="presParOf" srcId="{037316DF-93BA-4AF9-BF8F-3E4DDE8647EA}" destId="{0E886025-B0B0-4813-A915-03C870727487}" srcOrd="1" destOrd="0" presId="urn:microsoft.com/office/officeart/2005/8/layout/process1"/>
    <dgm:cxn modelId="{E325AA77-35C8-4F57-87DF-BB0AF8BBD6C1}" type="presParOf" srcId="{0E886025-B0B0-4813-A915-03C870727487}" destId="{C5B8EE3D-0FF9-40F5-9768-A1D473328981}" srcOrd="0" destOrd="0" presId="urn:microsoft.com/office/officeart/2005/8/layout/process1"/>
    <dgm:cxn modelId="{64F8FD40-1241-4FE0-B985-5ACCC0E4B4CF}" type="presParOf" srcId="{037316DF-93BA-4AF9-BF8F-3E4DDE8647EA}" destId="{6523411A-2FBF-4E76-BE29-9910D9768706}" srcOrd="2" destOrd="0" presId="urn:microsoft.com/office/officeart/2005/8/layout/process1"/>
    <dgm:cxn modelId="{C3945E40-6E67-4E82-B8D3-4B6405D2A9BB}" type="presParOf" srcId="{037316DF-93BA-4AF9-BF8F-3E4DDE8647EA}" destId="{47A8D0AF-F49D-4DAC-BEFE-4B8B4C1FD445}" srcOrd="3" destOrd="0" presId="urn:microsoft.com/office/officeart/2005/8/layout/process1"/>
    <dgm:cxn modelId="{1B6420A8-D600-4A57-A9B8-47AD0BEBC452}" type="presParOf" srcId="{47A8D0AF-F49D-4DAC-BEFE-4B8B4C1FD445}" destId="{45640097-534E-461F-B3F6-48684E68B3AE}" srcOrd="0" destOrd="0" presId="urn:microsoft.com/office/officeart/2005/8/layout/process1"/>
    <dgm:cxn modelId="{DA04F29C-389D-46B7-BD98-6B684F656FBF}" type="presParOf" srcId="{037316DF-93BA-4AF9-BF8F-3E4DDE8647EA}" destId="{E8FDA9F5-84EC-4836-A1B2-EEEB519F9CD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184DA5-FA76-488B-B306-88D4FFB1941A}" type="doc">
      <dgm:prSet loTypeId="urn:microsoft.com/office/officeart/2005/8/layout/process1" loCatId="process" qsTypeId="urn:microsoft.com/office/officeart/2005/8/quickstyle/simple1" qsCatId="simple" csTypeId="urn:microsoft.com/office/officeart/2005/8/colors/accent1_2" csCatId="accent1" phldr="1"/>
      <dgm:spPr/>
    </dgm:pt>
    <dgm:pt modelId="{9A1DE66E-0385-4A5E-B103-1EE2380E1C6A}">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Catalog existing partnerships</a:t>
          </a:r>
        </a:p>
        <a:p>
          <a:r>
            <a:rPr lang="en-US" sz="1400" b="1" i="0" dirty="0">
              <a:latin typeface="Effra" panose="020B0603020203020204" pitchFamily="34" charset="0"/>
              <a:ea typeface="Verdana" panose="020B0604030504040204" pitchFamily="34" charset="0"/>
            </a:rPr>
            <a:t>The CP&amp;EE Steering Committee develops an inventory of existing partnerships with third-parties.</a:t>
          </a:r>
        </a:p>
      </dgm:t>
    </dgm:pt>
    <dgm:pt modelId="{0CDC6864-D0DC-45A8-821F-71EC8EFDE66A}" type="parTrans" cxnId="{6D9560FB-7DD2-4CC5-B9B0-E93835A70570}">
      <dgm:prSet/>
      <dgm:spPr/>
      <dgm:t>
        <a:bodyPr/>
        <a:lstStyle/>
        <a:p>
          <a:endParaRPr lang="en-US"/>
        </a:p>
      </dgm:t>
    </dgm:pt>
    <dgm:pt modelId="{11DB0C41-8FF1-4BEC-BD12-9D0C8539D371}" type="sibTrans" cxnId="{6D9560FB-7DD2-4CC5-B9B0-E93835A70570}">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AC1E7A49-C28F-4B88-89BC-EE0B329AC64D}">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Identify key gaps in in-house capabilities</a:t>
          </a:r>
        </a:p>
        <a:p>
          <a:r>
            <a:rPr lang="en-US" sz="1400" b="1" i="0" dirty="0">
              <a:latin typeface="Effra" panose="020B0603020203020204" pitchFamily="34" charset="0"/>
              <a:ea typeface="Verdana" panose="020B0604030504040204" pitchFamily="34" charset="0"/>
            </a:rPr>
            <a:t>The CP&amp;EE Steering Committee affirms capability gaps surfaced by the Working Group and identifies additional needs.</a:t>
          </a:r>
          <a:endParaRPr lang="en-US" sz="1400" b="0" dirty="0"/>
        </a:p>
      </dgm:t>
    </dgm:pt>
    <dgm:pt modelId="{900BDD92-F92E-47B6-925B-16F64A7551EA}" type="parTrans" cxnId="{42796B72-67A9-46A0-B22D-2AE6DC4D6D97}">
      <dgm:prSet/>
      <dgm:spPr/>
      <dgm:t>
        <a:bodyPr/>
        <a:lstStyle/>
        <a:p>
          <a:endParaRPr lang="en-US"/>
        </a:p>
      </dgm:t>
    </dgm:pt>
    <dgm:pt modelId="{A529F184-9581-45F1-90D5-22295ABBF1D9}" type="sibTrans" cxnId="{42796B72-67A9-46A0-B22D-2AE6DC4D6D97}">
      <dgm:prSet/>
      <dgm:spPr>
        <a:solidFill>
          <a:schemeClr val="tx1"/>
        </a:solidFill>
        <a:ln>
          <a:solidFill>
            <a:schemeClr val="tx1"/>
          </a:solidFill>
        </a:ln>
      </dgm:spPr>
      <dgm:t>
        <a:bodyPr/>
        <a:lstStyle/>
        <a:p>
          <a:endParaRPr lang="en-US" dirty="0"/>
        </a:p>
      </dgm:t>
      <dgm:extLst>
        <a:ext uri="{E40237B7-FDA0-4F09-8148-C483321AD2D9}">
          <dgm14:cNvPr xmlns:dgm14="http://schemas.microsoft.com/office/drawing/2010/diagram" id="0" name="" descr="Right pointing arrow"/>
        </a:ext>
      </dgm:extLst>
    </dgm:pt>
    <dgm:pt modelId="{B1984ECA-4CB2-4B7A-B691-CB93BE6DAA02}">
      <dgm:prSet phldrT="[Text]" custT="1"/>
      <dgm:spPr>
        <a:ln>
          <a:solidFill>
            <a:schemeClr val="tx1"/>
          </a:solidFill>
        </a:ln>
      </dgm:spPr>
      <dgm:t>
        <a:bodyPr/>
        <a:lstStyle/>
        <a:p>
          <a:r>
            <a:rPr lang="en-US" sz="1400" b="1" i="0" dirty="0">
              <a:latin typeface="Effra" panose="020B0603020203020204" pitchFamily="34" charset="0"/>
              <a:ea typeface="Verdana" panose="020B0604030504040204" pitchFamily="34" charset="0"/>
            </a:rPr>
            <a:t>Align on criteria to evaluate partnerships</a:t>
          </a:r>
        </a:p>
        <a:p>
          <a:r>
            <a:rPr lang="en-US" sz="1400" b="1" i="0" dirty="0">
              <a:latin typeface="Effra" panose="020B0603020203020204" pitchFamily="34" charset="0"/>
              <a:ea typeface="Verdana" panose="020B0604030504040204" pitchFamily="34" charset="0"/>
            </a:rPr>
            <a:t>The CP&amp;EE Steering Committee develops a set of criteria to evaluate and pursue potential partnerships in a coordinated manner. </a:t>
          </a:r>
        </a:p>
      </dgm:t>
    </dgm:pt>
    <dgm:pt modelId="{99E1E148-66BA-438D-BCB3-515FB4C2E7FD}" type="parTrans" cxnId="{35E06F72-1592-4B67-8DCA-0293AE637DA7}">
      <dgm:prSet/>
      <dgm:spPr/>
      <dgm:t>
        <a:bodyPr/>
        <a:lstStyle/>
        <a:p>
          <a:endParaRPr lang="en-US"/>
        </a:p>
      </dgm:t>
    </dgm:pt>
    <dgm:pt modelId="{3F911672-7680-4C97-940D-F8FD033A2E14}" type="sibTrans" cxnId="{35E06F72-1592-4B67-8DCA-0293AE637DA7}">
      <dgm:prSet/>
      <dgm:spPr/>
      <dgm:t>
        <a:bodyPr/>
        <a:lstStyle/>
        <a:p>
          <a:endParaRPr lang="en-US"/>
        </a:p>
      </dgm:t>
    </dgm:pt>
    <dgm:pt modelId="{037316DF-93BA-4AF9-BF8F-3E4DDE8647EA}" type="pres">
      <dgm:prSet presAssocID="{1C184DA5-FA76-488B-B306-88D4FFB1941A}" presName="Name0" presStyleCnt="0">
        <dgm:presLayoutVars>
          <dgm:dir/>
          <dgm:resizeHandles val="exact"/>
        </dgm:presLayoutVars>
      </dgm:prSet>
      <dgm:spPr/>
    </dgm:pt>
    <dgm:pt modelId="{3CA09CA4-99DB-4367-A791-906C60243F6A}" type="pres">
      <dgm:prSet presAssocID="{9A1DE66E-0385-4A5E-B103-1EE2380E1C6A}" presName="node" presStyleLbl="node1" presStyleIdx="0" presStyleCnt="3">
        <dgm:presLayoutVars>
          <dgm:bulletEnabled val="1"/>
        </dgm:presLayoutVars>
      </dgm:prSet>
      <dgm:spPr/>
    </dgm:pt>
    <dgm:pt modelId="{0E886025-B0B0-4813-A915-03C870727487}" type="pres">
      <dgm:prSet presAssocID="{11DB0C41-8FF1-4BEC-BD12-9D0C8539D371}" presName="sibTrans" presStyleLbl="sibTrans2D1" presStyleIdx="0" presStyleCnt="2"/>
      <dgm:spPr/>
    </dgm:pt>
    <dgm:pt modelId="{C5B8EE3D-0FF9-40F5-9768-A1D473328981}" type="pres">
      <dgm:prSet presAssocID="{11DB0C41-8FF1-4BEC-BD12-9D0C8539D371}" presName="connectorText" presStyleLbl="sibTrans2D1" presStyleIdx="0" presStyleCnt="2"/>
      <dgm:spPr/>
    </dgm:pt>
    <dgm:pt modelId="{6523411A-2FBF-4E76-BE29-9910D9768706}" type="pres">
      <dgm:prSet presAssocID="{AC1E7A49-C28F-4B88-89BC-EE0B329AC64D}" presName="node" presStyleLbl="node1" presStyleIdx="1" presStyleCnt="3">
        <dgm:presLayoutVars>
          <dgm:bulletEnabled val="1"/>
        </dgm:presLayoutVars>
      </dgm:prSet>
      <dgm:spPr/>
    </dgm:pt>
    <dgm:pt modelId="{47A8D0AF-F49D-4DAC-BEFE-4B8B4C1FD445}" type="pres">
      <dgm:prSet presAssocID="{A529F184-9581-45F1-90D5-22295ABBF1D9}" presName="sibTrans" presStyleLbl="sibTrans2D1" presStyleIdx="1" presStyleCnt="2"/>
      <dgm:spPr/>
    </dgm:pt>
    <dgm:pt modelId="{45640097-534E-461F-B3F6-48684E68B3AE}" type="pres">
      <dgm:prSet presAssocID="{A529F184-9581-45F1-90D5-22295ABBF1D9}" presName="connectorText" presStyleLbl="sibTrans2D1" presStyleIdx="1" presStyleCnt="2"/>
      <dgm:spPr/>
    </dgm:pt>
    <dgm:pt modelId="{E8FDA9F5-84EC-4836-A1B2-EEEB519F9CD0}" type="pres">
      <dgm:prSet presAssocID="{B1984ECA-4CB2-4B7A-B691-CB93BE6DAA02}" presName="node" presStyleLbl="node1" presStyleIdx="2" presStyleCnt="3">
        <dgm:presLayoutVars>
          <dgm:bulletEnabled val="1"/>
        </dgm:presLayoutVars>
      </dgm:prSet>
      <dgm:spPr/>
    </dgm:pt>
  </dgm:ptLst>
  <dgm:cxnLst>
    <dgm:cxn modelId="{0F07B426-ECCF-4F68-95C8-5D26AD201C09}" type="presOf" srcId="{A529F184-9581-45F1-90D5-22295ABBF1D9}" destId="{47A8D0AF-F49D-4DAC-BEFE-4B8B4C1FD445}" srcOrd="0" destOrd="0" presId="urn:microsoft.com/office/officeart/2005/8/layout/process1"/>
    <dgm:cxn modelId="{1015E527-D66E-4047-B3A8-88D9124EAD8D}" type="presOf" srcId="{B1984ECA-4CB2-4B7A-B691-CB93BE6DAA02}" destId="{E8FDA9F5-84EC-4836-A1B2-EEEB519F9CD0}" srcOrd="0" destOrd="0" presId="urn:microsoft.com/office/officeart/2005/8/layout/process1"/>
    <dgm:cxn modelId="{5E180E3A-6CCF-46F8-A097-C33E88867541}" type="presOf" srcId="{A529F184-9581-45F1-90D5-22295ABBF1D9}" destId="{45640097-534E-461F-B3F6-48684E68B3AE}" srcOrd="1" destOrd="0" presId="urn:microsoft.com/office/officeart/2005/8/layout/process1"/>
    <dgm:cxn modelId="{945DBA3B-F464-42CD-9D3A-EC048788A51B}" type="presOf" srcId="{AC1E7A49-C28F-4B88-89BC-EE0B329AC64D}" destId="{6523411A-2FBF-4E76-BE29-9910D9768706}" srcOrd="0" destOrd="0" presId="urn:microsoft.com/office/officeart/2005/8/layout/process1"/>
    <dgm:cxn modelId="{42796B72-67A9-46A0-B22D-2AE6DC4D6D97}" srcId="{1C184DA5-FA76-488B-B306-88D4FFB1941A}" destId="{AC1E7A49-C28F-4B88-89BC-EE0B329AC64D}" srcOrd="1" destOrd="0" parTransId="{900BDD92-F92E-47B6-925B-16F64A7551EA}" sibTransId="{A529F184-9581-45F1-90D5-22295ABBF1D9}"/>
    <dgm:cxn modelId="{35E06F72-1592-4B67-8DCA-0293AE637DA7}" srcId="{1C184DA5-FA76-488B-B306-88D4FFB1941A}" destId="{B1984ECA-4CB2-4B7A-B691-CB93BE6DAA02}" srcOrd="2" destOrd="0" parTransId="{99E1E148-66BA-438D-BCB3-515FB4C2E7FD}" sibTransId="{3F911672-7680-4C97-940D-F8FD033A2E14}"/>
    <dgm:cxn modelId="{0E47B0AB-5535-4987-99E0-5D93562B36AA}" type="presOf" srcId="{11DB0C41-8FF1-4BEC-BD12-9D0C8539D371}" destId="{C5B8EE3D-0FF9-40F5-9768-A1D473328981}" srcOrd="1" destOrd="0" presId="urn:microsoft.com/office/officeart/2005/8/layout/process1"/>
    <dgm:cxn modelId="{CE415FBF-1F31-4681-A186-BF795175726B}" type="presOf" srcId="{11DB0C41-8FF1-4BEC-BD12-9D0C8539D371}" destId="{0E886025-B0B0-4813-A915-03C870727487}" srcOrd="0" destOrd="0" presId="urn:microsoft.com/office/officeart/2005/8/layout/process1"/>
    <dgm:cxn modelId="{018C86D3-3286-42E7-AE1E-4176AFB81E50}" type="presOf" srcId="{9A1DE66E-0385-4A5E-B103-1EE2380E1C6A}" destId="{3CA09CA4-99DB-4367-A791-906C60243F6A}" srcOrd="0" destOrd="0" presId="urn:microsoft.com/office/officeart/2005/8/layout/process1"/>
    <dgm:cxn modelId="{6D9560FB-7DD2-4CC5-B9B0-E93835A70570}" srcId="{1C184DA5-FA76-488B-B306-88D4FFB1941A}" destId="{9A1DE66E-0385-4A5E-B103-1EE2380E1C6A}" srcOrd="0" destOrd="0" parTransId="{0CDC6864-D0DC-45A8-821F-71EC8EFDE66A}" sibTransId="{11DB0C41-8FF1-4BEC-BD12-9D0C8539D371}"/>
    <dgm:cxn modelId="{553F06FF-0096-4CC4-B439-BDC98CD29472}" type="presOf" srcId="{1C184DA5-FA76-488B-B306-88D4FFB1941A}" destId="{037316DF-93BA-4AF9-BF8F-3E4DDE8647EA}" srcOrd="0" destOrd="0" presId="urn:microsoft.com/office/officeart/2005/8/layout/process1"/>
    <dgm:cxn modelId="{193EE18E-508E-4A35-8597-89B9347F2424}" type="presParOf" srcId="{037316DF-93BA-4AF9-BF8F-3E4DDE8647EA}" destId="{3CA09CA4-99DB-4367-A791-906C60243F6A}" srcOrd="0" destOrd="0" presId="urn:microsoft.com/office/officeart/2005/8/layout/process1"/>
    <dgm:cxn modelId="{30C39067-E28E-46BB-BB62-8D170133ABCB}" type="presParOf" srcId="{037316DF-93BA-4AF9-BF8F-3E4DDE8647EA}" destId="{0E886025-B0B0-4813-A915-03C870727487}" srcOrd="1" destOrd="0" presId="urn:microsoft.com/office/officeart/2005/8/layout/process1"/>
    <dgm:cxn modelId="{E325AA77-35C8-4F57-87DF-BB0AF8BBD6C1}" type="presParOf" srcId="{0E886025-B0B0-4813-A915-03C870727487}" destId="{C5B8EE3D-0FF9-40F5-9768-A1D473328981}" srcOrd="0" destOrd="0" presId="urn:microsoft.com/office/officeart/2005/8/layout/process1"/>
    <dgm:cxn modelId="{64F8FD40-1241-4FE0-B985-5ACCC0E4B4CF}" type="presParOf" srcId="{037316DF-93BA-4AF9-BF8F-3E4DDE8647EA}" destId="{6523411A-2FBF-4E76-BE29-9910D9768706}" srcOrd="2" destOrd="0" presId="urn:microsoft.com/office/officeart/2005/8/layout/process1"/>
    <dgm:cxn modelId="{C3945E40-6E67-4E82-B8D3-4B6405D2A9BB}" type="presParOf" srcId="{037316DF-93BA-4AF9-BF8F-3E4DDE8647EA}" destId="{47A8D0AF-F49D-4DAC-BEFE-4B8B4C1FD445}" srcOrd="3" destOrd="0" presId="urn:microsoft.com/office/officeart/2005/8/layout/process1"/>
    <dgm:cxn modelId="{1B6420A8-D600-4A57-A9B8-47AD0BEBC452}" type="presParOf" srcId="{47A8D0AF-F49D-4DAC-BEFE-4B8B4C1FD445}" destId="{45640097-534E-461F-B3F6-48684E68B3AE}" srcOrd="0" destOrd="0" presId="urn:microsoft.com/office/officeart/2005/8/layout/process1"/>
    <dgm:cxn modelId="{DA04F29C-389D-46B7-BD98-6B684F656FBF}" type="presParOf" srcId="{037316DF-93BA-4AF9-BF8F-3E4DDE8647EA}" destId="{E8FDA9F5-84EC-4836-A1B2-EEEB519F9CD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E9D9-ED65-406E-925D-223C4F1A0381}">
      <dsp:nvSpPr>
        <dsp:cNvPr id="0" name=""/>
        <dsp:cNvSpPr/>
      </dsp:nvSpPr>
      <dsp:spPr>
        <a:xfrm>
          <a:off x="1123982" y="55046"/>
          <a:ext cx="2468503" cy="2468468"/>
        </a:xfrm>
        <a:prstGeom prst="ellipse">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b="1" i="0" kern="1200" dirty="0">
              <a:solidFill>
                <a:schemeClr val="bg1"/>
              </a:solidFill>
              <a:latin typeface="Effra" panose="020B0603020203020204" pitchFamily="34" charset="0"/>
              <a:ea typeface="Verdana" panose="020B0604030504040204" pitchFamily="34" charset="0"/>
            </a:rPr>
            <a:t>New/</a:t>
          </a:r>
        </a:p>
        <a:p>
          <a:pPr marL="0" lvl="0" indent="0" algn="ctr" defTabSz="711200">
            <a:lnSpc>
              <a:spcPct val="90000"/>
            </a:lnSpc>
            <a:spcBef>
              <a:spcPct val="0"/>
            </a:spcBef>
            <a:spcAft>
              <a:spcPts val="0"/>
            </a:spcAft>
            <a:buNone/>
          </a:pPr>
          <a:r>
            <a:rPr lang="en-US" sz="1600" b="1" i="0" kern="1200" dirty="0">
              <a:solidFill>
                <a:schemeClr val="bg1"/>
              </a:solidFill>
              <a:latin typeface="Effra" panose="020B0603020203020204" pitchFamily="34" charset="0"/>
              <a:ea typeface="Verdana" panose="020B0604030504040204" pitchFamily="34" charset="0"/>
            </a:rPr>
            <a:t>Increased Revenues</a:t>
          </a:r>
        </a:p>
      </dsp:txBody>
      <dsp:txXfrm>
        <a:off x="1485486" y="416545"/>
        <a:ext cx="1745495" cy="1745470"/>
      </dsp:txXfrm>
    </dsp:sp>
    <dsp:sp modelId="{A8BAFA04-BD3E-4B82-8A76-9175D1F535EF}">
      <dsp:nvSpPr>
        <dsp:cNvPr id="0" name=""/>
        <dsp:cNvSpPr/>
      </dsp:nvSpPr>
      <dsp:spPr>
        <a:xfrm>
          <a:off x="2038880" y="1595530"/>
          <a:ext cx="2468503" cy="24684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Effra" panose="020B0603020203020204" pitchFamily="34" charset="0"/>
              <a:ea typeface="Verdana" panose="020B0604030504040204" pitchFamily="34" charset="0"/>
            </a:rPr>
            <a:t>Process Improvements &amp; Training</a:t>
          </a:r>
        </a:p>
      </dsp:txBody>
      <dsp:txXfrm>
        <a:off x="2400384" y="1957029"/>
        <a:ext cx="1745495" cy="1745470"/>
      </dsp:txXfrm>
    </dsp:sp>
    <dsp:sp modelId="{95C14B4E-2C5F-4982-8FE2-F7F8603B181D}">
      <dsp:nvSpPr>
        <dsp:cNvPr id="0" name=""/>
        <dsp:cNvSpPr/>
      </dsp:nvSpPr>
      <dsp:spPr>
        <a:xfrm>
          <a:off x="2918409" y="0"/>
          <a:ext cx="2468503" cy="24684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b="1" i="0" kern="1200" dirty="0">
              <a:latin typeface="Effra" panose="020B0603020203020204" pitchFamily="34" charset="0"/>
              <a:ea typeface="Verdana" panose="020B0604030504040204" pitchFamily="34" charset="0"/>
            </a:rPr>
            <a:t>Cost </a:t>
          </a:r>
        </a:p>
        <a:p>
          <a:pPr marL="0" lvl="0" indent="0" algn="ctr" defTabSz="711200">
            <a:lnSpc>
              <a:spcPct val="90000"/>
            </a:lnSpc>
            <a:spcBef>
              <a:spcPct val="0"/>
            </a:spcBef>
            <a:spcAft>
              <a:spcPts val="0"/>
            </a:spcAft>
            <a:buNone/>
          </a:pPr>
          <a:r>
            <a:rPr lang="en-US" sz="1600" b="1" i="0" kern="1200" dirty="0">
              <a:latin typeface="Effra" panose="020B0603020203020204" pitchFamily="34" charset="0"/>
              <a:ea typeface="Verdana" panose="020B0604030504040204" pitchFamily="34" charset="0"/>
            </a:rPr>
            <a:t>Reductions</a:t>
          </a:r>
        </a:p>
      </dsp:txBody>
      <dsp:txXfrm>
        <a:off x="3279913" y="361499"/>
        <a:ext cx="1745495" cy="1745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09CA4-99DB-4367-A791-906C60243F6A}">
      <dsp:nvSpPr>
        <dsp:cNvPr id="0" name=""/>
        <dsp:cNvSpPr/>
      </dsp:nvSpPr>
      <dsp:spPr>
        <a:xfrm>
          <a:off x="27334"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latin typeface="Effra" panose="020B0603020203020204" pitchFamily="34" charset="0"/>
              <a:ea typeface="Verdana" panose="020B0604030504040204" pitchFamily="34" charset="0"/>
            </a:rPr>
            <a:t>Short-term (1-6 months): Convene a CP&amp;EE Implementation Task force, with designated leader, to put in place short-term solutions and to transition to a longer-term strategy</a:t>
          </a:r>
        </a:p>
      </dsp:txBody>
      <dsp:txXfrm>
        <a:off x="77072" y="987886"/>
        <a:ext cx="2730806" cy="1598693"/>
      </dsp:txXfrm>
    </dsp:sp>
    <dsp:sp modelId="{0E886025-B0B0-4813-A915-03C870727487}">
      <dsp:nvSpPr>
        <dsp:cNvPr id="0" name=""/>
        <dsp:cNvSpPr/>
      </dsp:nvSpPr>
      <dsp:spPr>
        <a:xfrm>
          <a:off x="3136179" y="1436278"/>
          <a:ext cx="590551"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36179" y="1576660"/>
        <a:ext cx="413386" cy="421146"/>
      </dsp:txXfrm>
    </dsp:sp>
    <dsp:sp modelId="{1178FBEA-0EE2-4129-874B-01CDC63066A0}">
      <dsp:nvSpPr>
        <dsp:cNvPr id="0" name=""/>
        <dsp:cNvSpPr/>
      </dsp:nvSpPr>
      <dsp:spPr>
        <a:xfrm>
          <a:off x="3971865"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Appoint a designated leader for CP&amp;EE and Convene CP&amp;EE Steering Committee</a:t>
          </a:r>
        </a:p>
      </dsp:txBody>
      <dsp:txXfrm>
        <a:off x="4021603" y="987886"/>
        <a:ext cx="2730806" cy="1598693"/>
      </dsp:txXfrm>
    </dsp:sp>
    <dsp:sp modelId="{7EAD58FF-925C-46D5-9DDA-694DD605150B}">
      <dsp:nvSpPr>
        <dsp:cNvPr id="0" name=""/>
        <dsp:cNvSpPr/>
      </dsp:nvSpPr>
      <dsp:spPr>
        <a:xfrm>
          <a:off x="7085176" y="1436278"/>
          <a:ext cx="600019" cy="701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085176" y="1576660"/>
        <a:ext cx="420013" cy="421146"/>
      </dsp:txXfrm>
    </dsp:sp>
    <dsp:sp modelId="{E8FDA9F5-84EC-4836-A1B2-EEEB519F9CD0}">
      <dsp:nvSpPr>
        <dsp:cNvPr id="0" name=""/>
        <dsp:cNvSpPr/>
      </dsp:nvSpPr>
      <dsp:spPr>
        <a:xfrm>
          <a:off x="7934261"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Create an Office of CP&amp;EE, with leadership and staff, to spearhead and shepherd continued growth, advised by the Steering Committee</a:t>
          </a:r>
        </a:p>
      </dsp:txBody>
      <dsp:txXfrm>
        <a:off x="7983999" y="987886"/>
        <a:ext cx="2730806" cy="1598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09CA4-99DB-4367-A791-906C60243F6A}">
      <dsp:nvSpPr>
        <dsp:cNvPr id="0" name=""/>
        <dsp:cNvSpPr/>
      </dsp:nvSpPr>
      <dsp:spPr>
        <a:xfrm>
          <a:off x="9469"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Affirm the working taxonomy</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reviews the taxonomy and confirms it accurately captures the types of CP&amp;EE offerings.</a:t>
          </a:r>
        </a:p>
      </dsp:txBody>
      <dsp:txXfrm>
        <a:off x="59207" y="987886"/>
        <a:ext cx="2730806" cy="1598693"/>
      </dsp:txXfrm>
    </dsp:sp>
    <dsp:sp modelId="{0E886025-B0B0-4813-A915-03C870727487}">
      <dsp:nvSpPr>
        <dsp:cNvPr id="0" name=""/>
        <dsp:cNvSpPr/>
      </dsp:nvSpPr>
      <dsp:spPr>
        <a:xfrm>
          <a:off x="3122780"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22780" y="1576660"/>
        <a:ext cx="420013" cy="421146"/>
      </dsp:txXfrm>
    </dsp:sp>
    <dsp:sp modelId="{6523411A-2FBF-4E76-BE29-9910D9768706}">
      <dsp:nvSpPr>
        <dsp:cNvPr id="0" name=""/>
        <dsp:cNvSpPr/>
      </dsp:nvSpPr>
      <dsp:spPr>
        <a:xfrm>
          <a:off x="3971865"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Socialize and refine the working taxonomy</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shares the taxonomy with University stakeholders and evolves the taxonomy.</a:t>
          </a:r>
          <a:endParaRPr lang="en-US" sz="1400" b="0" kern="1200" dirty="0"/>
        </a:p>
      </dsp:txBody>
      <dsp:txXfrm>
        <a:off x="4021603" y="987886"/>
        <a:ext cx="2730806" cy="1598693"/>
      </dsp:txXfrm>
    </dsp:sp>
    <dsp:sp modelId="{47A8D0AF-F49D-4DAC-BEFE-4B8B4C1FD445}">
      <dsp:nvSpPr>
        <dsp:cNvPr id="0" name=""/>
        <dsp:cNvSpPr/>
      </dsp:nvSpPr>
      <dsp:spPr>
        <a:xfrm>
          <a:off x="7085176"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085176" y="1576660"/>
        <a:ext cx="420013" cy="421146"/>
      </dsp:txXfrm>
    </dsp:sp>
    <dsp:sp modelId="{E8FDA9F5-84EC-4836-A1B2-EEEB519F9CD0}">
      <dsp:nvSpPr>
        <dsp:cNvPr id="0" name=""/>
        <dsp:cNvSpPr/>
      </dsp:nvSpPr>
      <dsp:spPr>
        <a:xfrm>
          <a:off x="7934261"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Develop a process for updating the taxonomy</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establishes a structure and timeline for continuously updating the taxonomy.</a:t>
          </a:r>
          <a:endParaRPr lang="en-US" sz="1400" b="0" kern="1200" dirty="0"/>
        </a:p>
      </dsp:txBody>
      <dsp:txXfrm>
        <a:off x="7983999" y="987886"/>
        <a:ext cx="2730806" cy="1598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09CA4-99DB-4367-A791-906C60243F6A}">
      <dsp:nvSpPr>
        <dsp:cNvPr id="0" name=""/>
        <dsp:cNvSpPr/>
      </dsp:nvSpPr>
      <dsp:spPr>
        <a:xfrm>
          <a:off x="9469"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Affirm the working inventory</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reviews and confirms the working inventory and identifies a point of contact for each CSU in the inventory.</a:t>
          </a:r>
        </a:p>
      </dsp:txBody>
      <dsp:txXfrm>
        <a:off x="59207" y="987886"/>
        <a:ext cx="2730806" cy="1598693"/>
      </dsp:txXfrm>
    </dsp:sp>
    <dsp:sp modelId="{0E886025-B0B0-4813-A915-03C870727487}">
      <dsp:nvSpPr>
        <dsp:cNvPr id="0" name=""/>
        <dsp:cNvSpPr/>
      </dsp:nvSpPr>
      <dsp:spPr>
        <a:xfrm>
          <a:off x="3122780"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22780" y="1576660"/>
        <a:ext cx="420013" cy="421146"/>
      </dsp:txXfrm>
    </dsp:sp>
    <dsp:sp modelId="{6523411A-2FBF-4E76-BE29-9910D9768706}">
      <dsp:nvSpPr>
        <dsp:cNvPr id="0" name=""/>
        <dsp:cNvSpPr/>
      </dsp:nvSpPr>
      <dsp:spPr>
        <a:xfrm>
          <a:off x="3971865"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Develop a process for updating the inventory</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establishes a process and timeline for continuously updating the inventory.</a:t>
          </a:r>
          <a:endParaRPr lang="en-US" sz="1400" b="0" kern="1200" dirty="0"/>
        </a:p>
      </dsp:txBody>
      <dsp:txXfrm>
        <a:off x="4021603" y="987886"/>
        <a:ext cx="2730806" cy="1598693"/>
      </dsp:txXfrm>
    </dsp:sp>
    <dsp:sp modelId="{47A8D0AF-F49D-4DAC-BEFE-4B8B4C1FD445}">
      <dsp:nvSpPr>
        <dsp:cNvPr id="0" name=""/>
        <dsp:cNvSpPr/>
      </dsp:nvSpPr>
      <dsp:spPr>
        <a:xfrm>
          <a:off x="7085176"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085176" y="1576660"/>
        <a:ext cx="420013" cy="421146"/>
      </dsp:txXfrm>
    </dsp:sp>
    <dsp:sp modelId="{E8FDA9F5-84EC-4836-A1B2-EEEB519F9CD0}">
      <dsp:nvSpPr>
        <dsp:cNvPr id="0" name=""/>
        <dsp:cNvSpPr/>
      </dsp:nvSpPr>
      <dsp:spPr>
        <a:xfrm>
          <a:off x="7934261"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Develop a CP&amp;EE portal/website</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SBU leverages the inventory to launch an externally facing, online portal of all CP&amp;EE offerings. </a:t>
          </a:r>
          <a:endParaRPr lang="en-US" sz="1400" b="0" kern="1200" dirty="0"/>
        </a:p>
      </dsp:txBody>
      <dsp:txXfrm>
        <a:off x="7983999" y="987886"/>
        <a:ext cx="2730806" cy="1598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09CA4-99DB-4367-A791-906C60243F6A}">
      <dsp:nvSpPr>
        <dsp:cNvPr id="0" name=""/>
        <dsp:cNvSpPr/>
      </dsp:nvSpPr>
      <dsp:spPr>
        <a:xfrm>
          <a:off x="9469"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Develop a catalog of policies and processes</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creates an inventory of existing policies and processes relevant to CP&amp;EE.</a:t>
          </a:r>
        </a:p>
      </dsp:txBody>
      <dsp:txXfrm>
        <a:off x="59207" y="987886"/>
        <a:ext cx="2730806" cy="1598693"/>
      </dsp:txXfrm>
    </dsp:sp>
    <dsp:sp modelId="{0E886025-B0B0-4813-A915-03C870727487}">
      <dsp:nvSpPr>
        <dsp:cNvPr id="0" name=""/>
        <dsp:cNvSpPr/>
      </dsp:nvSpPr>
      <dsp:spPr>
        <a:xfrm>
          <a:off x="3122780"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22780" y="1576660"/>
        <a:ext cx="420013" cy="421146"/>
      </dsp:txXfrm>
    </dsp:sp>
    <dsp:sp modelId="{6523411A-2FBF-4E76-BE29-9910D9768706}">
      <dsp:nvSpPr>
        <dsp:cNvPr id="0" name=""/>
        <dsp:cNvSpPr/>
      </dsp:nvSpPr>
      <dsp:spPr>
        <a:xfrm>
          <a:off x="3971865"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Coordinate to assess policies and processes</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coordinates with governing bodies to assess policies and business processes for fit and suitability.</a:t>
          </a:r>
          <a:endParaRPr lang="en-US" sz="1400" b="0" kern="1200" dirty="0"/>
        </a:p>
      </dsp:txBody>
      <dsp:txXfrm>
        <a:off x="4021603" y="987886"/>
        <a:ext cx="2730806" cy="1598693"/>
      </dsp:txXfrm>
    </dsp:sp>
    <dsp:sp modelId="{47A8D0AF-F49D-4DAC-BEFE-4B8B4C1FD445}">
      <dsp:nvSpPr>
        <dsp:cNvPr id="0" name=""/>
        <dsp:cNvSpPr/>
      </dsp:nvSpPr>
      <dsp:spPr>
        <a:xfrm>
          <a:off x="7085176"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085176" y="1576660"/>
        <a:ext cx="420013" cy="421146"/>
      </dsp:txXfrm>
    </dsp:sp>
    <dsp:sp modelId="{E8FDA9F5-84EC-4836-A1B2-EEEB519F9CD0}">
      <dsp:nvSpPr>
        <dsp:cNvPr id="0" name=""/>
        <dsp:cNvSpPr/>
      </dsp:nvSpPr>
      <dsp:spPr>
        <a:xfrm>
          <a:off x="7934261"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Prioritize new or revised policies and processes</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recommends new or revised policies and processes and communicates them to the broader campus.</a:t>
          </a:r>
          <a:endParaRPr lang="en-US" sz="1400" b="0" kern="1200" dirty="0"/>
        </a:p>
      </dsp:txBody>
      <dsp:txXfrm>
        <a:off x="7983999" y="987886"/>
        <a:ext cx="2730806" cy="1598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09CA4-99DB-4367-A791-906C60243F6A}">
      <dsp:nvSpPr>
        <dsp:cNvPr id="0" name=""/>
        <dsp:cNvSpPr/>
      </dsp:nvSpPr>
      <dsp:spPr>
        <a:xfrm>
          <a:off x="9469"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Develop an inventory of technology platforms </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develops a catalog of CP&amp;EE technology platforms and data sources across SBU.</a:t>
          </a:r>
        </a:p>
      </dsp:txBody>
      <dsp:txXfrm>
        <a:off x="59207" y="987886"/>
        <a:ext cx="2730806" cy="1598693"/>
      </dsp:txXfrm>
    </dsp:sp>
    <dsp:sp modelId="{0E886025-B0B0-4813-A915-03C870727487}">
      <dsp:nvSpPr>
        <dsp:cNvPr id="0" name=""/>
        <dsp:cNvSpPr/>
      </dsp:nvSpPr>
      <dsp:spPr>
        <a:xfrm>
          <a:off x="3122780"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22780" y="1576660"/>
        <a:ext cx="420013" cy="421146"/>
      </dsp:txXfrm>
    </dsp:sp>
    <dsp:sp modelId="{6523411A-2FBF-4E76-BE29-9910D9768706}">
      <dsp:nvSpPr>
        <dsp:cNvPr id="0" name=""/>
        <dsp:cNvSpPr/>
      </dsp:nvSpPr>
      <dsp:spPr>
        <a:xfrm>
          <a:off x="3971865"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Identify types of data to support decision-making</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prioritizes the types of data that are most important to support effective and informed decision-making.</a:t>
          </a:r>
          <a:endParaRPr lang="en-US" sz="1400" b="0" kern="1200" dirty="0"/>
        </a:p>
      </dsp:txBody>
      <dsp:txXfrm>
        <a:off x="4021603" y="987886"/>
        <a:ext cx="2730806" cy="1598693"/>
      </dsp:txXfrm>
    </dsp:sp>
    <dsp:sp modelId="{47A8D0AF-F49D-4DAC-BEFE-4B8B4C1FD445}">
      <dsp:nvSpPr>
        <dsp:cNvPr id="0" name=""/>
        <dsp:cNvSpPr/>
      </dsp:nvSpPr>
      <dsp:spPr>
        <a:xfrm>
          <a:off x="7085176"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085176" y="1576660"/>
        <a:ext cx="420013" cy="421146"/>
      </dsp:txXfrm>
    </dsp:sp>
    <dsp:sp modelId="{E8FDA9F5-84EC-4836-A1B2-EEEB519F9CD0}">
      <dsp:nvSpPr>
        <dsp:cNvPr id="0" name=""/>
        <dsp:cNvSpPr/>
      </dsp:nvSpPr>
      <dsp:spPr>
        <a:xfrm>
          <a:off x="7934261"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Invest in technology/systems</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recommends strategic investments in technology/systems to increase data visibility.</a:t>
          </a:r>
          <a:endParaRPr lang="en-US" sz="1400" b="0" kern="1200" dirty="0"/>
        </a:p>
      </dsp:txBody>
      <dsp:txXfrm>
        <a:off x="7983999" y="987886"/>
        <a:ext cx="2730806" cy="15986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09CA4-99DB-4367-A791-906C60243F6A}">
      <dsp:nvSpPr>
        <dsp:cNvPr id="0" name=""/>
        <dsp:cNvSpPr/>
      </dsp:nvSpPr>
      <dsp:spPr>
        <a:xfrm>
          <a:off x="9469"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Affirm capabilities that could be shared</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confirms existing capabilities and strengths that could be shared across campus.</a:t>
          </a:r>
        </a:p>
      </dsp:txBody>
      <dsp:txXfrm>
        <a:off x="59207" y="987886"/>
        <a:ext cx="2730806" cy="1598693"/>
      </dsp:txXfrm>
    </dsp:sp>
    <dsp:sp modelId="{0E886025-B0B0-4813-A915-03C870727487}">
      <dsp:nvSpPr>
        <dsp:cNvPr id="0" name=""/>
        <dsp:cNvSpPr/>
      </dsp:nvSpPr>
      <dsp:spPr>
        <a:xfrm>
          <a:off x="3122780"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22780" y="1576660"/>
        <a:ext cx="420013" cy="421146"/>
      </dsp:txXfrm>
    </dsp:sp>
    <dsp:sp modelId="{6523411A-2FBF-4E76-BE29-9910D9768706}">
      <dsp:nvSpPr>
        <dsp:cNvPr id="0" name=""/>
        <dsp:cNvSpPr/>
      </dsp:nvSpPr>
      <dsp:spPr>
        <a:xfrm>
          <a:off x="3971865"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Develop SLA’s and fee structure</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CSUs collaborate to develop SLA’s and a fee structure or tuition revenue sharing model for shared capabilities.</a:t>
          </a:r>
          <a:endParaRPr lang="en-US" sz="1400" b="0" kern="1200" dirty="0"/>
        </a:p>
      </dsp:txBody>
      <dsp:txXfrm>
        <a:off x="4021603" y="987886"/>
        <a:ext cx="2730806" cy="1598693"/>
      </dsp:txXfrm>
    </dsp:sp>
    <dsp:sp modelId="{47A8D0AF-F49D-4DAC-BEFE-4B8B4C1FD445}">
      <dsp:nvSpPr>
        <dsp:cNvPr id="0" name=""/>
        <dsp:cNvSpPr/>
      </dsp:nvSpPr>
      <dsp:spPr>
        <a:xfrm>
          <a:off x="7085176"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085176" y="1576660"/>
        <a:ext cx="420013" cy="421146"/>
      </dsp:txXfrm>
    </dsp:sp>
    <dsp:sp modelId="{E8FDA9F5-84EC-4836-A1B2-EEEB519F9CD0}">
      <dsp:nvSpPr>
        <dsp:cNvPr id="0" name=""/>
        <dsp:cNvSpPr/>
      </dsp:nvSpPr>
      <dsp:spPr>
        <a:xfrm>
          <a:off x="7934261"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Invest in expanding select capabilities</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Committee recommends strategic investments in select capability areas. </a:t>
          </a:r>
        </a:p>
      </dsp:txBody>
      <dsp:txXfrm>
        <a:off x="7983999" y="987886"/>
        <a:ext cx="2730806" cy="15986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09CA4-99DB-4367-A791-906C60243F6A}">
      <dsp:nvSpPr>
        <dsp:cNvPr id="0" name=""/>
        <dsp:cNvSpPr/>
      </dsp:nvSpPr>
      <dsp:spPr>
        <a:xfrm>
          <a:off x="9469"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Catalog existing partnerships</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Steering Committee develops an inventory of existing partnerships with third-parties.</a:t>
          </a:r>
        </a:p>
      </dsp:txBody>
      <dsp:txXfrm>
        <a:off x="59207" y="987886"/>
        <a:ext cx="2730806" cy="1598693"/>
      </dsp:txXfrm>
    </dsp:sp>
    <dsp:sp modelId="{0E886025-B0B0-4813-A915-03C870727487}">
      <dsp:nvSpPr>
        <dsp:cNvPr id="0" name=""/>
        <dsp:cNvSpPr/>
      </dsp:nvSpPr>
      <dsp:spPr>
        <a:xfrm>
          <a:off x="3122780"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22780" y="1576660"/>
        <a:ext cx="420013" cy="421146"/>
      </dsp:txXfrm>
    </dsp:sp>
    <dsp:sp modelId="{6523411A-2FBF-4E76-BE29-9910D9768706}">
      <dsp:nvSpPr>
        <dsp:cNvPr id="0" name=""/>
        <dsp:cNvSpPr/>
      </dsp:nvSpPr>
      <dsp:spPr>
        <a:xfrm>
          <a:off x="3971865"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Identify key gaps in in-house capabilities</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Steering Committee affirms capability gaps surfaced by the Working Group and identifies additional needs.</a:t>
          </a:r>
          <a:endParaRPr lang="en-US" sz="1400" b="0" kern="1200" dirty="0"/>
        </a:p>
      </dsp:txBody>
      <dsp:txXfrm>
        <a:off x="4021603" y="987886"/>
        <a:ext cx="2730806" cy="1598693"/>
      </dsp:txXfrm>
    </dsp:sp>
    <dsp:sp modelId="{47A8D0AF-F49D-4DAC-BEFE-4B8B4C1FD445}">
      <dsp:nvSpPr>
        <dsp:cNvPr id="0" name=""/>
        <dsp:cNvSpPr/>
      </dsp:nvSpPr>
      <dsp:spPr>
        <a:xfrm>
          <a:off x="7085176" y="1436278"/>
          <a:ext cx="600019" cy="70191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085176" y="1576660"/>
        <a:ext cx="420013" cy="421146"/>
      </dsp:txXfrm>
    </dsp:sp>
    <dsp:sp modelId="{E8FDA9F5-84EC-4836-A1B2-EEEB519F9CD0}">
      <dsp:nvSpPr>
        <dsp:cNvPr id="0" name=""/>
        <dsp:cNvSpPr/>
      </dsp:nvSpPr>
      <dsp:spPr>
        <a:xfrm>
          <a:off x="7934261" y="938148"/>
          <a:ext cx="2830282" cy="1698169"/>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Align on criteria to evaluate partnerships</a:t>
          </a:r>
        </a:p>
        <a:p>
          <a:pPr marL="0" lvl="0" indent="0" algn="ctr" defTabSz="622300">
            <a:lnSpc>
              <a:spcPct val="90000"/>
            </a:lnSpc>
            <a:spcBef>
              <a:spcPct val="0"/>
            </a:spcBef>
            <a:spcAft>
              <a:spcPct val="35000"/>
            </a:spcAft>
            <a:buNone/>
          </a:pPr>
          <a:r>
            <a:rPr lang="en-US" sz="1400" b="1" i="0" kern="1200" dirty="0">
              <a:latin typeface="Effra" panose="020B0603020203020204" pitchFamily="34" charset="0"/>
              <a:ea typeface="Verdana" panose="020B0604030504040204" pitchFamily="34" charset="0"/>
            </a:rPr>
            <a:t>The CP&amp;EE Steering Committee develops a set of criteria to evaluate and pursue potential partnerships in a coordinated manner. </a:t>
          </a:r>
        </a:p>
      </dsp:txBody>
      <dsp:txXfrm>
        <a:off x="7983999" y="987886"/>
        <a:ext cx="2730806" cy="159869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B73CD996-931B-1041-8CED-4F36655CE847}" type="datetimeFigureOut">
              <a:rPr lang="en-US" smtClean="0"/>
              <a:t>6/22/21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E45BE491-9445-D640-A8B7-1CE7702A407F}" type="slidenum">
              <a:rPr lang="en-US" smtClean="0"/>
              <a:t>‹#›</a:t>
            </a:fld>
            <a:endParaRPr lang="en-US" dirty="0"/>
          </a:p>
        </p:txBody>
      </p:sp>
    </p:spTree>
    <p:extLst>
      <p:ext uri="{BB962C8B-B14F-4D97-AF65-F5344CB8AC3E}">
        <p14:creationId xmlns:p14="http://schemas.microsoft.com/office/powerpoint/2010/main" val="373705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BE491-9445-D640-A8B7-1CE7702A407F}" type="slidenum">
              <a:rPr lang="en-US" smtClean="0"/>
              <a:t>5</a:t>
            </a:fld>
            <a:endParaRPr lang="en-US" dirty="0"/>
          </a:p>
        </p:txBody>
      </p:sp>
    </p:spTree>
    <p:extLst>
      <p:ext uri="{BB962C8B-B14F-4D97-AF65-F5344CB8AC3E}">
        <p14:creationId xmlns:p14="http://schemas.microsoft.com/office/powerpoint/2010/main" val="169628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BE491-9445-D640-A8B7-1CE7702A407F}" type="slidenum">
              <a:rPr lang="en-US" smtClean="0"/>
              <a:t>6</a:t>
            </a:fld>
            <a:endParaRPr lang="en-US" dirty="0"/>
          </a:p>
        </p:txBody>
      </p:sp>
    </p:spTree>
    <p:extLst>
      <p:ext uri="{BB962C8B-B14F-4D97-AF65-F5344CB8AC3E}">
        <p14:creationId xmlns:p14="http://schemas.microsoft.com/office/powerpoint/2010/main" val="158685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5BE491-9445-D640-A8B7-1CE7702A4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98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5BE491-9445-D640-A8B7-1CE7702A4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624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2" name="Title 1">
            <a:extLst>
              <a:ext uri="{FF2B5EF4-FFF2-40B4-BE49-F238E27FC236}">
                <a16:creationId xmlns:a16="http://schemas.microsoft.com/office/drawing/2014/main" id="{20C54579-7F16-DC40-991D-71D97A52E1EB}"/>
              </a:ext>
            </a:extLst>
          </p:cNvPr>
          <p:cNvSpPr>
            <a:spLocks noGrp="1"/>
          </p:cNvSpPr>
          <p:nvPr>
            <p:ph type="ctrTitle" hasCustomPrompt="1"/>
          </p:nvPr>
        </p:nvSpPr>
        <p:spPr>
          <a:xfrm>
            <a:off x="1029222" y="1383120"/>
            <a:ext cx="9181578" cy="2964689"/>
          </a:xfrm>
          <a:prstGeom prst="rect">
            <a:avLst/>
          </a:prstGeom>
        </p:spPr>
        <p:txBody>
          <a:bodyPr lIns="0" tIns="0" rIns="0" bIns="0" anchor="t"/>
          <a:lstStyle>
            <a:lvl1pPr algn="l">
              <a:lnSpc>
                <a:spcPts val="5500"/>
              </a:lnSpc>
              <a:defRPr sz="6500" b="1" i="0">
                <a:solidFill>
                  <a:schemeClr val="bg1"/>
                </a:solidFill>
                <a:latin typeface="Effra" panose="020B0603020203020204" pitchFamily="34" charset="0"/>
              </a:defRPr>
            </a:lvl1pPr>
          </a:lstStyle>
          <a:p>
            <a:r>
              <a:rPr lang="en-US" dirty="0"/>
              <a:t>PLACE</a:t>
            </a:r>
            <a:br>
              <a:rPr lang="en-US" dirty="0"/>
            </a:br>
            <a:r>
              <a:rPr lang="en-US" dirty="0"/>
              <a:t>YOUR PRESENTATION NAME HERE</a:t>
            </a:r>
          </a:p>
        </p:txBody>
      </p:sp>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4655811"/>
            <a:ext cx="9144000" cy="982555"/>
          </a:xfrm>
          <a:prstGeom prst="rect">
            <a:avLst/>
          </a:prstGeom>
        </p:spPr>
        <p:txBody>
          <a:bodyPr lIns="0" tIns="0" rIns="0" bIns="0"/>
          <a:lstStyle>
            <a:lvl1pPr marL="0" indent="0" algn="l">
              <a:lnSpc>
                <a:spcPts val="3000"/>
              </a:lnSpc>
              <a:buNone/>
              <a:defRPr sz="2000" b="1" i="0">
                <a:solidFill>
                  <a:schemeClr val="bg1"/>
                </a:solidFill>
                <a:latin typeface="Georgia Bold"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 • DATE</a:t>
            </a:r>
            <a:br>
              <a:rPr lang="en-US" dirty="0"/>
            </a:br>
            <a:r>
              <a:rPr lang="en-US" dirty="0"/>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a:xfrm>
            <a:off x="8457156" y="6286521"/>
            <a:ext cx="2743200" cy="365125"/>
          </a:xfrm>
          <a:prstGeom prst="rect">
            <a:avLst/>
          </a:prstGeom>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Tree>
    <p:extLst>
      <p:ext uri="{BB962C8B-B14F-4D97-AF65-F5344CB8AC3E}">
        <p14:creationId xmlns:p14="http://schemas.microsoft.com/office/powerpoint/2010/main" val="250236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cademic Portfoli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6045A1-84C6-B346-AEA2-FD4D1960A1E1}"/>
              </a:ext>
            </a:extLst>
          </p:cNvPr>
          <p:cNvSpPr/>
          <p:nvPr userDrawn="1"/>
        </p:nvSpPr>
        <p:spPr>
          <a:xfrm>
            <a:off x="10275207" y="914400"/>
            <a:ext cx="1051891" cy="430887"/>
          </a:xfrm>
          <a:prstGeom prst="rect">
            <a:avLst/>
          </a:prstGeom>
        </p:spPr>
        <p:txBody>
          <a:bodyPr wrap="none">
            <a:spAutoFit/>
          </a:bodyPr>
          <a:lstStyle/>
          <a:p>
            <a:pPr algn="l"/>
            <a:r>
              <a:rPr lang="en-US" sz="11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Axel Drees</a:t>
            </a:r>
          </a:p>
          <a:p>
            <a:pPr algn="l"/>
            <a:r>
              <a:rPr lang="en-US" sz="11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Leonie Huddy</a:t>
            </a:r>
          </a:p>
        </p:txBody>
      </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94587"/>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grpSp>
        <p:nvGrpSpPr>
          <p:cNvPr id="4" name="Group 3">
            <a:extLst>
              <a:ext uri="{FF2B5EF4-FFF2-40B4-BE49-F238E27FC236}">
                <a16:creationId xmlns:a16="http://schemas.microsoft.com/office/drawing/2014/main" id="{0C7F751B-2CA0-2648-B958-66754BC420FE}"/>
              </a:ext>
            </a:extLst>
          </p:cNvPr>
          <p:cNvGrpSpPr>
            <a:grpSpLocks noChangeAspect="1"/>
          </p:cNvGrpSpPr>
          <p:nvPr userDrawn="1"/>
        </p:nvGrpSpPr>
        <p:grpSpPr>
          <a:xfrm>
            <a:off x="9547117" y="188921"/>
            <a:ext cx="731520" cy="731520"/>
            <a:chOff x="2854215" y="3553453"/>
            <a:chExt cx="1100529" cy="991842"/>
          </a:xfrm>
        </p:grpSpPr>
        <p:sp>
          <p:nvSpPr>
            <p:cNvPr id="5" name="Oval 4">
              <a:extLst>
                <a:ext uri="{FF2B5EF4-FFF2-40B4-BE49-F238E27FC236}">
                  <a16:creationId xmlns:a16="http://schemas.microsoft.com/office/drawing/2014/main" id="{3BB6517A-E529-3043-BBCA-355D287B5282}"/>
                </a:ext>
              </a:extLst>
            </p:cNvPr>
            <p:cNvSpPr/>
            <p:nvPr/>
          </p:nvSpPr>
          <p:spPr bwMode="auto">
            <a:xfrm>
              <a:off x="2854215" y="3553453"/>
              <a:ext cx="1100529" cy="991842"/>
            </a:xfrm>
            <a:prstGeom prst="ellipse">
              <a:avLst/>
            </a:prstGeom>
            <a:solidFill>
              <a:srgbClr val="BDCF9D"/>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0DADF37-AA4A-8649-8C19-A1A1E5F6AC03}"/>
                </a:ext>
              </a:extLst>
            </p:cNvPr>
            <p:cNvPicPr>
              <a:picLocks noChangeAspect="1"/>
            </p:cNvPicPr>
            <p:nvPr/>
          </p:nvPicPr>
          <p:blipFill>
            <a:blip r:embed="rId2"/>
            <a:stretch>
              <a:fillRect/>
            </a:stretch>
          </p:blipFill>
          <p:spPr>
            <a:xfrm>
              <a:off x="3026528" y="3866494"/>
              <a:ext cx="755904" cy="365759"/>
            </a:xfrm>
            <a:prstGeom prst="rect">
              <a:avLst/>
            </a:prstGeom>
          </p:spPr>
        </p:pic>
      </p:grpSp>
      <p:sp>
        <p:nvSpPr>
          <p:cNvPr id="7" name="TextBox 6">
            <a:extLst>
              <a:ext uri="{FF2B5EF4-FFF2-40B4-BE49-F238E27FC236}">
                <a16:creationId xmlns:a16="http://schemas.microsoft.com/office/drawing/2014/main" id="{9F372579-0667-DE42-BE57-479EA40A2B83}"/>
              </a:ext>
            </a:extLst>
          </p:cNvPr>
          <p:cNvSpPr txBox="1"/>
          <p:nvPr userDrawn="1"/>
        </p:nvSpPr>
        <p:spPr>
          <a:xfrm>
            <a:off x="10393173" y="308458"/>
            <a:ext cx="1576192" cy="492443"/>
          </a:xfrm>
          <a:prstGeom prst="rect">
            <a:avLst/>
          </a:prstGeom>
        </p:spPr>
        <p:txBody>
          <a:bodyPr wrap="square" lIns="0" tIns="0" rIns="0" bIns="0" rtlCol="0">
            <a:spAutoFit/>
          </a:bodyPr>
          <a:lstStyle/>
          <a:p>
            <a:pPr algn="l"/>
            <a:r>
              <a:rPr lang="en-US" sz="16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ACADEMIC PORTFOLIO</a:t>
            </a:r>
          </a:p>
        </p:txBody>
      </p:sp>
    </p:spTree>
    <p:extLst>
      <p:ext uri="{BB962C8B-B14F-4D97-AF65-F5344CB8AC3E}">
        <p14:creationId xmlns:p14="http://schemas.microsoft.com/office/powerpoint/2010/main" val="180923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ampus Resources">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BDCCC3E-5CBE-054A-91B2-C8D335C72F3F}"/>
              </a:ext>
            </a:extLst>
          </p:cNvPr>
          <p:cNvGrpSpPr>
            <a:grpSpLocks noChangeAspect="1"/>
          </p:cNvGrpSpPr>
          <p:nvPr userDrawn="1"/>
        </p:nvGrpSpPr>
        <p:grpSpPr>
          <a:xfrm>
            <a:off x="9547117" y="180780"/>
            <a:ext cx="731520" cy="731520"/>
            <a:chOff x="4880476" y="3553453"/>
            <a:chExt cx="1000848" cy="1000848"/>
          </a:xfrm>
        </p:grpSpPr>
        <p:sp>
          <p:nvSpPr>
            <p:cNvPr id="17" name="Oval 16">
              <a:extLst>
                <a:ext uri="{FF2B5EF4-FFF2-40B4-BE49-F238E27FC236}">
                  <a16:creationId xmlns:a16="http://schemas.microsoft.com/office/drawing/2014/main" id="{41F181B1-A5E0-824B-9177-210BD1A82C4D}"/>
                </a:ext>
              </a:extLst>
            </p:cNvPr>
            <p:cNvSpPr/>
            <p:nvPr/>
          </p:nvSpPr>
          <p:spPr bwMode="auto">
            <a:xfrm>
              <a:off x="4880476" y="3553453"/>
              <a:ext cx="1000848" cy="1000848"/>
            </a:xfrm>
            <a:prstGeom prst="ellipse">
              <a:avLst/>
            </a:prstGeom>
            <a:solidFill>
              <a:srgbClr val="1D4679"/>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A9E34F5D-11CF-F74E-9346-5FDCAF90A8CF}"/>
                </a:ext>
              </a:extLst>
            </p:cNvPr>
            <p:cNvGrpSpPr>
              <a:grpSpLocks noChangeAspect="1"/>
            </p:cNvGrpSpPr>
            <p:nvPr/>
          </p:nvGrpSpPr>
          <p:grpSpPr>
            <a:xfrm>
              <a:off x="5164524" y="3737339"/>
              <a:ext cx="432752" cy="548640"/>
              <a:chOff x="3855362" y="2776930"/>
              <a:chExt cx="360626" cy="457200"/>
            </a:xfrm>
          </p:grpSpPr>
          <p:sp>
            <p:nvSpPr>
              <p:cNvPr id="19" name="Google Shape;416;p33">
                <a:extLst>
                  <a:ext uri="{FF2B5EF4-FFF2-40B4-BE49-F238E27FC236}">
                    <a16:creationId xmlns:a16="http://schemas.microsoft.com/office/drawing/2014/main" id="{B097C1C9-6EA0-5144-9261-9BBBA82B488B}"/>
                  </a:ext>
                </a:extLst>
              </p:cNvPr>
              <p:cNvSpPr/>
              <p:nvPr/>
            </p:nvSpPr>
            <p:spPr>
              <a:xfrm>
                <a:off x="3855362" y="2829496"/>
                <a:ext cx="360626" cy="404634"/>
              </a:xfrm>
              <a:custGeom>
                <a:avLst/>
                <a:gdLst/>
                <a:ahLst/>
                <a:cxnLst/>
                <a:rect l="l" t="t" r="r" b="b"/>
                <a:pathLst>
                  <a:path w="2659" h="2979" extrusionOk="0">
                    <a:moveTo>
                      <a:pt x="983" y="0"/>
                    </a:moveTo>
                    <a:lnTo>
                      <a:pt x="1006" y="2"/>
                    </a:lnTo>
                    <a:lnTo>
                      <a:pt x="1026" y="9"/>
                    </a:lnTo>
                    <a:lnTo>
                      <a:pt x="1044" y="20"/>
                    </a:lnTo>
                    <a:lnTo>
                      <a:pt x="1058" y="36"/>
                    </a:lnTo>
                    <a:lnTo>
                      <a:pt x="1069" y="53"/>
                    </a:lnTo>
                    <a:lnTo>
                      <a:pt x="1076" y="73"/>
                    </a:lnTo>
                    <a:lnTo>
                      <a:pt x="1080" y="95"/>
                    </a:lnTo>
                    <a:lnTo>
                      <a:pt x="1080" y="738"/>
                    </a:lnTo>
                    <a:lnTo>
                      <a:pt x="1077" y="773"/>
                    </a:lnTo>
                    <a:lnTo>
                      <a:pt x="1072" y="811"/>
                    </a:lnTo>
                    <a:lnTo>
                      <a:pt x="1064" y="850"/>
                    </a:lnTo>
                    <a:lnTo>
                      <a:pt x="1054" y="888"/>
                    </a:lnTo>
                    <a:lnTo>
                      <a:pt x="1042" y="926"/>
                    </a:lnTo>
                    <a:lnTo>
                      <a:pt x="1026" y="960"/>
                    </a:lnTo>
                    <a:lnTo>
                      <a:pt x="1010" y="992"/>
                    </a:lnTo>
                    <a:lnTo>
                      <a:pt x="215" y="2499"/>
                    </a:lnTo>
                    <a:lnTo>
                      <a:pt x="201" y="2531"/>
                    </a:lnTo>
                    <a:lnTo>
                      <a:pt x="194" y="2563"/>
                    </a:lnTo>
                    <a:lnTo>
                      <a:pt x="192" y="2596"/>
                    </a:lnTo>
                    <a:lnTo>
                      <a:pt x="196" y="2630"/>
                    </a:lnTo>
                    <a:lnTo>
                      <a:pt x="205" y="2662"/>
                    </a:lnTo>
                    <a:lnTo>
                      <a:pt x="220" y="2692"/>
                    </a:lnTo>
                    <a:lnTo>
                      <a:pt x="238" y="2717"/>
                    </a:lnTo>
                    <a:lnTo>
                      <a:pt x="257" y="2737"/>
                    </a:lnTo>
                    <a:lnTo>
                      <a:pt x="280" y="2755"/>
                    </a:lnTo>
                    <a:lnTo>
                      <a:pt x="304" y="2769"/>
                    </a:lnTo>
                    <a:lnTo>
                      <a:pt x="332" y="2779"/>
                    </a:lnTo>
                    <a:lnTo>
                      <a:pt x="359" y="2785"/>
                    </a:lnTo>
                    <a:lnTo>
                      <a:pt x="389" y="2788"/>
                    </a:lnTo>
                    <a:lnTo>
                      <a:pt x="2270" y="2788"/>
                    </a:lnTo>
                    <a:lnTo>
                      <a:pt x="2299" y="2785"/>
                    </a:lnTo>
                    <a:lnTo>
                      <a:pt x="2327" y="2779"/>
                    </a:lnTo>
                    <a:lnTo>
                      <a:pt x="2354" y="2769"/>
                    </a:lnTo>
                    <a:lnTo>
                      <a:pt x="2379" y="2755"/>
                    </a:lnTo>
                    <a:lnTo>
                      <a:pt x="2402" y="2737"/>
                    </a:lnTo>
                    <a:lnTo>
                      <a:pt x="2421" y="2717"/>
                    </a:lnTo>
                    <a:lnTo>
                      <a:pt x="2439" y="2693"/>
                    </a:lnTo>
                    <a:lnTo>
                      <a:pt x="2454" y="2663"/>
                    </a:lnTo>
                    <a:lnTo>
                      <a:pt x="2463" y="2630"/>
                    </a:lnTo>
                    <a:lnTo>
                      <a:pt x="2467" y="2597"/>
                    </a:lnTo>
                    <a:lnTo>
                      <a:pt x="2465" y="2563"/>
                    </a:lnTo>
                    <a:lnTo>
                      <a:pt x="2458" y="2531"/>
                    </a:lnTo>
                    <a:lnTo>
                      <a:pt x="2445" y="2500"/>
                    </a:lnTo>
                    <a:lnTo>
                      <a:pt x="1654" y="992"/>
                    </a:lnTo>
                    <a:lnTo>
                      <a:pt x="1639" y="960"/>
                    </a:lnTo>
                    <a:lnTo>
                      <a:pt x="1623" y="926"/>
                    </a:lnTo>
                    <a:lnTo>
                      <a:pt x="1611" y="888"/>
                    </a:lnTo>
                    <a:lnTo>
                      <a:pt x="1601" y="849"/>
                    </a:lnTo>
                    <a:lnTo>
                      <a:pt x="1593" y="811"/>
                    </a:lnTo>
                    <a:lnTo>
                      <a:pt x="1588" y="773"/>
                    </a:lnTo>
                    <a:lnTo>
                      <a:pt x="1586" y="738"/>
                    </a:lnTo>
                    <a:lnTo>
                      <a:pt x="1586" y="95"/>
                    </a:lnTo>
                    <a:lnTo>
                      <a:pt x="1589" y="73"/>
                    </a:lnTo>
                    <a:lnTo>
                      <a:pt x="1596" y="53"/>
                    </a:lnTo>
                    <a:lnTo>
                      <a:pt x="1607" y="36"/>
                    </a:lnTo>
                    <a:lnTo>
                      <a:pt x="1621" y="20"/>
                    </a:lnTo>
                    <a:lnTo>
                      <a:pt x="1640" y="9"/>
                    </a:lnTo>
                    <a:lnTo>
                      <a:pt x="1659" y="2"/>
                    </a:lnTo>
                    <a:lnTo>
                      <a:pt x="1682" y="0"/>
                    </a:lnTo>
                    <a:lnTo>
                      <a:pt x="1703" y="2"/>
                    </a:lnTo>
                    <a:lnTo>
                      <a:pt x="1724" y="9"/>
                    </a:lnTo>
                    <a:lnTo>
                      <a:pt x="1741" y="20"/>
                    </a:lnTo>
                    <a:lnTo>
                      <a:pt x="1757" y="36"/>
                    </a:lnTo>
                    <a:lnTo>
                      <a:pt x="1768" y="53"/>
                    </a:lnTo>
                    <a:lnTo>
                      <a:pt x="1775" y="73"/>
                    </a:lnTo>
                    <a:lnTo>
                      <a:pt x="1777" y="95"/>
                    </a:lnTo>
                    <a:lnTo>
                      <a:pt x="1777" y="738"/>
                    </a:lnTo>
                    <a:lnTo>
                      <a:pt x="1778" y="759"/>
                    </a:lnTo>
                    <a:lnTo>
                      <a:pt x="1782" y="782"/>
                    </a:lnTo>
                    <a:lnTo>
                      <a:pt x="1787" y="807"/>
                    </a:lnTo>
                    <a:lnTo>
                      <a:pt x="1794" y="833"/>
                    </a:lnTo>
                    <a:lnTo>
                      <a:pt x="1803" y="857"/>
                    </a:lnTo>
                    <a:lnTo>
                      <a:pt x="1811" y="879"/>
                    </a:lnTo>
                    <a:lnTo>
                      <a:pt x="1820" y="897"/>
                    </a:lnTo>
                    <a:lnTo>
                      <a:pt x="1823" y="901"/>
                    </a:lnTo>
                    <a:lnTo>
                      <a:pt x="2614" y="2411"/>
                    </a:lnTo>
                    <a:lnTo>
                      <a:pt x="2632" y="2452"/>
                    </a:lnTo>
                    <a:lnTo>
                      <a:pt x="2647" y="2495"/>
                    </a:lnTo>
                    <a:lnTo>
                      <a:pt x="2655" y="2538"/>
                    </a:lnTo>
                    <a:lnTo>
                      <a:pt x="2659" y="2581"/>
                    </a:lnTo>
                    <a:lnTo>
                      <a:pt x="2657" y="2625"/>
                    </a:lnTo>
                    <a:lnTo>
                      <a:pt x="2651" y="2668"/>
                    </a:lnTo>
                    <a:lnTo>
                      <a:pt x="2639" y="2711"/>
                    </a:lnTo>
                    <a:lnTo>
                      <a:pt x="2623" y="2752"/>
                    </a:lnTo>
                    <a:lnTo>
                      <a:pt x="2601" y="2792"/>
                    </a:lnTo>
                    <a:lnTo>
                      <a:pt x="2577" y="2829"/>
                    </a:lnTo>
                    <a:lnTo>
                      <a:pt x="2547" y="2862"/>
                    </a:lnTo>
                    <a:lnTo>
                      <a:pt x="2514" y="2892"/>
                    </a:lnTo>
                    <a:lnTo>
                      <a:pt x="2480" y="2917"/>
                    </a:lnTo>
                    <a:lnTo>
                      <a:pt x="2442" y="2939"/>
                    </a:lnTo>
                    <a:lnTo>
                      <a:pt x="2401" y="2956"/>
                    </a:lnTo>
                    <a:lnTo>
                      <a:pt x="2359" y="2969"/>
                    </a:lnTo>
                    <a:lnTo>
                      <a:pt x="2315" y="2976"/>
                    </a:lnTo>
                    <a:lnTo>
                      <a:pt x="2270" y="2979"/>
                    </a:lnTo>
                    <a:lnTo>
                      <a:pt x="389" y="2979"/>
                    </a:lnTo>
                    <a:lnTo>
                      <a:pt x="344" y="2976"/>
                    </a:lnTo>
                    <a:lnTo>
                      <a:pt x="300" y="2969"/>
                    </a:lnTo>
                    <a:lnTo>
                      <a:pt x="257" y="2956"/>
                    </a:lnTo>
                    <a:lnTo>
                      <a:pt x="217" y="2939"/>
                    </a:lnTo>
                    <a:lnTo>
                      <a:pt x="179" y="2917"/>
                    </a:lnTo>
                    <a:lnTo>
                      <a:pt x="143" y="2892"/>
                    </a:lnTo>
                    <a:lnTo>
                      <a:pt x="112" y="2862"/>
                    </a:lnTo>
                    <a:lnTo>
                      <a:pt x="82" y="2828"/>
                    </a:lnTo>
                    <a:lnTo>
                      <a:pt x="56" y="2792"/>
                    </a:lnTo>
                    <a:lnTo>
                      <a:pt x="36" y="2752"/>
                    </a:lnTo>
                    <a:lnTo>
                      <a:pt x="19" y="2710"/>
                    </a:lnTo>
                    <a:lnTo>
                      <a:pt x="8" y="2667"/>
                    </a:lnTo>
                    <a:lnTo>
                      <a:pt x="2" y="2624"/>
                    </a:lnTo>
                    <a:lnTo>
                      <a:pt x="0" y="2580"/>
                    </a:lnTo>
                    <a:lnTo>
                      <a:pt x="4" y="2537"/>
                    </a:lnTo>
                    <a:lnTo>
                      <a:pt x="13" y="2494"/>
                    </a:lnTo>
                    <a:lnTo>
                      <a:pt x="27" y="2451"/>
                    </a:lnTo>
                    <a:lnTo>
                      <a:pt x="45" y="2410"/>
                    </a:lnTo>
                    <a:lnTo>
                      <a:pt x="842" y="901"/>
                    </a:lnTo>
                    <a:lnTo>
                      <a:pt x="845" y="897"/>
                    </a:lnTo>
                    <a:lnTo>
                      <a:pt x="854" y="879"/>
                    </a:lnTo>
                    <a:lnTo>
                      <a:pt x="863" y="856"/>
                    </a:lnTo>
                    <a:lnTo>
                      <a:pt x="872" y="833"/>
                    </a:lnTo>
                    <a:lnTo>
                      <a:pt x="878" y="807"/>
                    </a:lnTo>
                    <a:lnTo>
                      <a:pt x="884" y="782"/>
                    </a:lnTo>
                    <a:lnTo>
                      <a:pt x="887" y="759"/>
                    </a:lnTo>
                    <a:lnTo>
                      <a:pt x="888" y="738"/>
                    </a:lnTo>
                    <a:lnTo>
                      <a:pt x="888" y="95"/>
                    </a:lnTo>
                    <a:lnTo>
                      <a:pt x="891" y="73"/>
                    </a:lnTo>
                    <a:lnTo>
                      <a:pt x="898" y="53"/>
                    </a:lnTo>
                    <a:lnTo>
                      <a:pt x="909" y="36"/>
                    </a:lnTo>
                    <a:lnTo>
                      <a:pt x="924" y="20"/>
                    </a:lnTo>
                    <a:lnTo>
                      <a:pt x="941" y="9"/>
                    </a:lnTo>
                    <a:lnTo>
                      <a:pt x="962" y="2"/>
                    </a:lnTo>
                    <a:lnTo>
                      <a:pt x="983"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0" name="Google Shape;417;p33">
                <a:extLst>
                  <a:ext uri="{FF2B5EF4-FFF2-40B4-BE49-F238E27FC236}">
                    <a16:creationId xmlns:a16="http://schemas.microsoft.com/office/drawing/2014/main" id="{5F49B4A3-9F27-7D40-B896-C78D1FCC7396}"/>
                  </a:ext>
                </a:extLst>
              </p:cNvPr>
              <p:cNvSpPr/>
              <p:nvPr/>
            </p:nvSpPr>
            <p:spPr>
              <a:xfrm>
                <a:off x="3947045" y="2776930"/>
                <a:ext cx="177257" cy="26894"/>
              </a:xfrm>
              <a:custGeom>
                <a:avLst/>
                <a:gdLst/>
                <a:ahLst/>
                <a:cxnLst/>
                <a:rect l="l" t="t" r="r" b="b"/>
                <a:pathLst>
                  <a:path w="1301" h="191" extrusionOk="0">
                    <a:moveTo>
                      <a:pt x="95" y="0"/>
                    </a:moveTo>
                    <a:lnTo>
                      <a:pt x="1206" y="0"/>
                    </a:lnTo>
                    <a:lnTo>
                      <a:pt x="1227" y="3"/>
                    </a:lnTo>
                    <a:lnTo>
                      <a:pt x="1248" y="10"/>
                    </a:lnTo>
                    <a:lnTo>
                      <a:pt x="1265" y="22"/>
                    </a:lnTo>
                    <a:lnTo>
                      <a:pt x="1279" y="36"/>
                    </a:lnTo>
                    <a:lnTo>
                      <a:pt x="1291" y="53"/>
                    </a:lnTo>
                    <a:lnTo>
                      <a:pt x="1298" y="74"/>
                    </a:lnTo>
                    <a:lnTo>
                      <a:pt x="1301" y="95"/>
                    </a:lnTo>
                    <a:lnTo>
                      <a:pt x="1298" y="118"/>
                    </a:lnTo>
                    <a:lnTo>
                      <a:pt x="1291" y="138"/>
                    </a:lnTo>
                    <a:lnTo>
                      <a:pt x="1279" y="156"/>
                    </a:lnTo>
                    <a:lnTo>
                      <a:pt x="1265" y="170"/>
                    </a:lnTo>
                    <a:lnTo>
                      <a:pt x="1248" y="181"/>
                    </a:lnTo>
                    <a:lnTo>
                      <a:pt x="1227" y="188"/>
                    </a:lnTo>
                    <a:lnTo>
                      <a:pt x="1206" y="191"/>
                    </a:lnTo>
                    <a:lnTo>
                      <a:pt x="95" y="191"/>
                    </a:lnTo>
                    <a:lnTo>
                      <a:pt x="74" y="188"/>
                    </a:lnTo>
                    <a:lnTo>
                      <a:pt x="53" y="181"/>
                    </a:lnTo>
                    <a:lnTo>
                      <a:pt x="36" y="170"/>
                    </a:lnTo>
                    <a:lnTo>
                      <a:pt x="20" y="156"/>
                    </a:lnTo>
                    <a:lnTo>
                      <a:pt x="9" y="138"/>
                    </a:lnTo>
                    <a:lnTo>
                      <a:pt x="2" y="118"/>
                    </a:lnTo>
                    <a:lnTo>
                      <a:pt x="0" y="95"/>
                    </a:lnTo>
                    <a:lnTo>
                      <a:pt x="2" y="74"/>
                    </a:lnTo>
                    <a:lnTo>
                      <a:pt x="9" y="53"/>
                    </a:lnTo>
                    <a:lnTo>
                      <a:pt x="20" y="36"/>
                    </a:lnTo>
                    <a:lnTo>
                      <a:pt x="36" y="22"/>
                    </a:lnTo>
                    <a:lnTo>
                      <a:pt x="53" y="10"/>
                    </a:lnTo>
                    <a:lnTo>
                      <a:pt x="74" y="3"/>
                    </a:lnTo>
                    <a:lnTo>
                      <a:pt x="95"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1" name="Google Shape;418;p33">
                <a:extLst>
                  <a:ext uri="{FF2B5EF4-FFF2-40B4-BE49-F238E27FC236}">
                    <a16:creationId xmlns:a16="http://schemas.microsoft.com/office/drawing/2014/main" id="{22234DAC-E552-6D42-9161-E2A300D5D805}"/>
                  </a:ext>
                </a:extLst>
              </p:cNvPr>
              <p:cNvSpPr/>
              <p:nvPr/>
            </p:nvSpPr>
            <p:spPr>
              <a:xfrm>
                <a:off x="3855362" y="3023867"/>
                <a:ext cx="358471" cy="209006"/>
              </a:xfrm>
              <a:custGeom>
                <a:avLst/>
                <a:gdLst/>
                <a:ahLst/>
                <a:cxnLst/>
                <a:rect l="l" t="t" r="r" b="b"/>
                <a:pathLst>
                  <a:path w="2659" h="1549" extrusionOk="0">
                    <a:moveTo>
                      <a:pt x="1612" y="588"/>
                    </a:moveTo>
                    <a:lnTo>
                      <a:pt x="1594" y="590"/>
                    </a:lnTo>
                    <a:lnTo>
                      <a:pt x="1576" y="597"/>
                    </a:lnTo>
                    <a:lnTo>
                      <a:pt x="1562" y="609"/>
                    </a:lnTo>
                    <a:lnTo>
                      <a:pt x="1551" y="624"/>
                    </a:lnTo>
                    <a:lnTo>
                      <a:pt x="1543" y="641"/>
                    </a:lnTo>
                    <a:lnTo>
                      <a:pt x="1540" y="660"/>
                    </a:lnTo>
                    <a:lnTo>
                      <a:pt x="1543" y="679"/>
                    </a:lnTo>
                    <a:lnTo>
                      <a:pt x="1551" y="697"/>
                    </a:lnTo>
                    <a:lnTo>
                      <a:pt x="1562" y="711"/>
                    </a:lnTo>
                    <a:lnTo>
                      <a:pt x="1576" y="722"/>
                    </a:lnTo>
                    <a:lnTo>
                      <a:pt x="1594" y="729"/>
                    </a:lnTo>
                    <a:lnTo>
                      <a:pt x="1612" y="731"/>
                    </a:lnTo>
                    <a:lnTo>
                      <a:pt x="1632" y="729"/>
                    </a:lnTo>
                    <a:lnTo>
                      <a:pt x="1649" y="722"/>
                    </a:lnTo>
                    <a:lnTo>
                      <a:pt x="1663" y="711"/>
                    </a:lnTo>
                    <a:lnTo>
                      <a:pt x="1675" y="697"/>
                    </a:lnTo>
                    <a:lnTo>
                      <a:pt x="1682" y="679"/>
                    </a:lnTo>
                    <a:lnTo>
                      <a:pt x="1685" y="660"/>
                    </a:lnTo>
                    <a:lnTo>
                      <a:pt x="1682" y="641"/>
                    </a:lnTo>
                    <a:lnTo>
                      <a:pt x="1675" y="624"/>
                    </a:lnTo>
                    <a:lnTo>
                      <a:pt x="1663" y="609"/>
                    </a:lnTo>
                    <a:lnTo>
                      <a:pt x="1649" y="597"/>
                    </a:lnTo>
                    <a:lnTo>
                      <a:pt x="1632" y="590"/>
                    </a:lnTo>
                    <a:lnTo>
                      <a:pt x="1612" y="588"/>
                    </a:lnTo>
                    <a:close/>
                    <a:moveTo>
                      <a:pt x="1612" y="397"/>
                    </a:moveTo>
                    <a:lnTo>
                      <a:pt x="1651" y="400"/>
                    </a:lnTo>
                    <a:lnTo>
                      <a:pt x="1689" y="408"/>
                    </a:lnTo>
                    <a:lnTo>
                      <a:pt x="1724" y="421"/>
                    </a:lnTo>
                    <a:lnTo>
                      <a:pt x="1755" y="440"/>
                    </a:lnTo>
                    <a:lnTo>
                      <a:pt x="1785" y="461"/>
                    </a:lnTo>
                    <a:lnTo>
                      <a:pt x="1811" y="488"/>
                    </a:lnTo>
                    <a:lnTo>
                      <a:pt x="1833" y="517"/>
                    </a:lnTo>
                    <a:lnTo>
                      <a:pt x="1851" y="549"/>
                    </a:lnTo>
                    <a:lnTo>
                      <a:pt x="1864" y="584"/>
                    </a:lnTo>
                    <a:lnTo>
                      <a:pt x="1873" y="621"/>
                    </a:lnTo>
                    <a:lnTo>
                      <a:pt x="1875" y="660"/>
                    </a:lnTo>
                    <a:lnTo>
                      <a:pt x="1873" y="699"/>
                    </a:lnTo>
                    <a:lnTo>
                      <a:pt x="1864" y="736"/>
                    </a:lnTo>
                    <a:lnTo>
                      <a:pt x="1851" y="770"/>
                    </a:lnTo>
                    <a:lnTo>
                      <a:pt x="1833" y="803"/>
                    </a:lnTo>
                    <a:lnTo>
                      <a:pt x="1811" y="833"/>
                    </a:lnTo>
                    <a:lnTo>
                      <a:pt x="1785" y="858"/>
                    </a:lnTo>
                    <a:lnTo>
                      <a:pt x="1755" y="881"/>
                    </a:lnTo>
                    <a:lnTo>
                      <a:pt x="1724" y="898"/>
                    </a:lnTo>
                    <a:lnTo>
                      <a:pt x="1689" y="911"/>
                    </a:lnTo>
                    <a:lnTo>
                      <a:pt x="1651" y="920"/>
                    </a:lnTo>
                    <a:lnTo>
                      <a:pt x="1612" y="923"/>
                    </a:lnTo>
                    <a:lnTo>
                      <a:pt x="1574" y="920"/>
                    </a:lnTo>
                    <a:lnTo>
                      <a:pt x="1536" y="911"/>
                    </a:lnTo>
                    <a:lnTo>
                      <a:pt x="1501" y="898"/>
                    </a:lnTo>
                    <a:lnTo>
                      <a:pt x="1470" y="881"/>
                    </a:lnTo>
                    <a:lnTo>
                      <a:pt x="1440" y="858"/>
                    </a:lnTo>
                    <a:lnTo>
                      <a:pt x="1414" y="833"/>
                    </a:lnTo>
                    <a:lnTo>
                      <a:pt x="1392" y="803"/>
                    </a:lnTo>
                    <a:lnTo>
                      <a:pt x="1373" y="770"/>
                    </a:lnTo>
                    <a:lnTo>
                      <a:pt x="1360" y="736"/>
                    </a:lnTo>
                    <a:lnTo>
                      <a:pt x="1352" y="699"/>
                    </a:lnTo>
                    <a:lnTo>
                      <a:pt x="1350" y="660"/>
                    </a:lnTo>
                    <a:lnTo>
                      <a:pt x="1352" y="621"/>
                    </a:lnTo>
                    <a:lnTo>
                      <a:pt x="1360" y="584"/>
                    </a:lnTo>
                    <a:lnTo>
                      <a:pt x="1373" y="549"/>
                    </a:lnTo>
                    <a:lnTo>
                      <a:pt x="1392" y="517"/>
                    </a:lnTo>
                    <a:lnTo>
                      <a:pt x="1414" y="488"/>
                    </a:lnTo>
                    <a:lnTo>
                      <a:pt x="1440" y="461"/>
                    </a:lnTo>
                    <a:lnTo>
                      <a:pt x="1470" y="440"/>
                    </a:lnTo>
                    <a:lnTo>
                      <a:pt x="1501" y="421"/>
                    </a:lnTo>
                    <a:lnTo>
                      <a:pt x="1536" y="408"/>
                    </a:lnTo>
                    <a:lnTo>
                      <a:pt x="1574" y="400"/>
                    </a:lnTo>
                    <a:lnTo>
                      <a:pt x="1612" y="397"/>
                    </a:lnTo>
                    <a:close/>
                    <a:moveTo>
                      <a:pt x="678" y="190"/>
                    </a:moveTo>
                    <a:lnTo>
                      <a:pt x="215" y="1069"/>
                    </a:lnTo>
                    <a:lnTo>
                      <a:pt x="201" y="1101"/>
                    </a:lnTo>
                    <a:lnTo>
                      <a:pt x="194" y="1133"/>
                    </a:lnTo>
                    <a:lnTo>
                      <a:pt x="192" y="1166"/>
                    </a:lnTo>
                    <a:lnTo>
                      <a:pt x="196" y="1200"/>
                    </a:lnTo>
                    <a:lnTo>
                      <a:pt x="205" y="1232"/>
                    </a:lnTo>
                    <a:lnTo>
                      <a:pt x="220" y="1262"/>
                    </a:lnTo>
                    <a:lnTo>
                      <a:pt x="238" y="1287"/>
                    </a:lnTo>
                    <a:lnTo>
                      <a:pt x="257" y="1307"/>
                    </a:lnTo>
                    <a:lnTo>
                      <a:pt x="280" y="1325"/>
                    </a:lnTo>
                    <a:lnTo>
                      <a:pt x="304" y="1339"/>
                    </a:lnTo>
                    <a:lnTo>
                      <a:pt x="332" y="1349"/>
                    </a:lnTo>
                    <a:lnTo>
                      <a:pt x="359" y="1355"/>
                    </a:lnTo>
                    <a:lnTo>
                      <a:pt x="389" y="1358"/>
                    </a:lnTo>
                    <a:lnTo>
                      <a:pt x="2270" y="1358"/>
                    </a:lnTo>
                    <a:lnTo>
                      <a:pt x="2299" y="1355"/>
                    </a:lnTo>
                    <a:lnTo>
                      <a:pt x="2327" y="1349"/>
                    </a:lnTo>
                    <a:lnTo>
                      <a:pt x="2354" y="1339"/>
                    </a:lnTo>
                    <a:lnTo>
                      <a:pt x="2379" y="1325"/>
                    </a:lnTo>
                    <a:lnTo>
                      <a:pt x="2402" y="1307"/>
                    </a:lnTo>
                    <a:lnTo>
                      <a:pt x="2421" y="1287"/>
                    </a:lnTo>
                    <a:lnTo>
                      <a:pt x="2439" y="1263"/>
                    </a:lnTo>
                    <a:lnTo>
                      <a:pt x="2454" y="1233"/>
                    </a:lnTo>
                    <a:lnTo>
                      <a:pt x="2463" y="1200"/>
                    </a:lnTo>
                    <a:lnTo>
                      <a:pt x="2467" y="1167"/>
                    </a:lnTo>
                    <a:lnTo>
                      <a:pt x="2465" y="1133"/>
                    </a:lnTo>
                    <a:lnTo>
                      <a:pt x="2458" y="1101"/>
                    </a:lnTo>
                    <a:lnTo>
                      <a:pt x="2445" y="1070"/>
                    </a:lnTo>
                    <a:lnTo>
                      <a:pt x="1984" y="190"/>
                    </a:lnTo>
                    <a:lnTo>
                      <a:pt x="678" y="190"/>
                    </a:lnTo>
                    <a:close/>
                    <a:moveTo>
                      <a:pt x="621" y="0"/>
                    </a:moveTo>
                    <a:lnTo>
                      <a:pt x="2041" y="0"/>
                    </a:lnTo>
                    <a:lnTo>
                      <a:pt x="2063" y="2"/>
                    </a:lnTo>
                    <a:lnTo>
                      <a:pt x="2082" y="8"/>
                    </a:lnTo>
                    <a:lnTo>
                      <a:pt x="2100" y="19"/>
                    </a:lnTo>
                    <a:lnTo>
                      <a:pt x="2115" y="34"/>
                    </a:lnTo>
                    <a:lnTo>
                      <a:pt x="2126" y="51"/>
                    </a:lnTo>
                    <a:lnTo>
                      <a:pt x="2614" y="981"/>
                    </a:lnTo>
                    <a:lnTo>
                      <a:pt x="2632" y="1022"/>
                    </a:lnTo>
                    <a:lnTo>
                      <a:pt x="2647" y="1065"/>
                    </a:lnTo>
                    <a:lnTo>
                      <a:pt x="2655" y="1108"/>
                    </a:lnTo>
                    <a:lnTo>
                      <a:pt x="2659" y="1151"/>
                    </a:lnTo>
                    <a:lnTo>
                      <a:pt x="2657" y="1195"/>
                    </a:lnTo>
                    <a:lnTo>
                      <a:pt x="2651" y="1238"/>
                    </a:lnTo>
                    <a:lnTo>
                      <a:pt x="2639" y="1281"/>
                    </a:lnTo>
                    <a:lnTo>
                      <a:pt x="2623" y="1322"/>
                    </a:lnTo>
                    <a:lnTo>
                      <a:pt x="2601" y="1362"/>
                    </a:lnTo>
                    <a:lnTo>
                      <a:pt x="2577" y="1399"/>
                    </a:lnTo>
                    <a:lnTo>
                      <a:pt x="2547" y="1432"/>
                    </a:lnTo>
                    <a:lnTo>
                      <a:pt x="2514" y="1462"/>
                    </a:lnTo>
                    <a:lnTo>
                      <a:pt x="2480" y="1488"/>
                    </a:lnTo>
                    <a:lnTo>
                      <a:pt x="2442" y="1509"/>
                    </a:lnTo>
                    <a:lnTo>
                      <a:pt x="2401" y="1526"/>
                    </a:lnTo>
                    <a:lnTo>
                      <a:pt x="2359" y="1539"/>
                    </a:lnTo>
                    <a:lnTo>
                      <a:pt x="2315" y="1546"/>
                    </a:lnTo>
                    <a:lnTo>
                      <a:pt x="2270" y="1549"/>
                    </a:lnTo>
                    <a:lnTo>
                      <a:pt x="389" y="1549"/>
                    </a:lnTo>
                    <a:lnTo>
                      <a:pt x="344" y="1546"/>
                    </a:lnTo>
                    <a:lnTo>
                      <a:pt x="300" y="1539"/>
                    </a:lnTo>
                    <a:lnTo>
                      <a:pt x="258" y="1526"/>
                    </a:lnTo>
                    <a:lnTo>
                      <a:pt x="217" y="1509"/>
                    </a:lnTo>
                    <a:lnTo>
                      <a:pt x="179" y="1487"/>
                    </a:lnTo>
                    <a:lnTo>
                      <a:pt x="143" y="1462"/>
                    </a:lnTo>
                    <a:lnTo>
                      <a:pt x="112" y="1432"/>
                    </a:lnTo>
                    <a:lnTo>
                      <a:pt x="82" y="1398"/>
                    </a:lnTo>
                    <a:lnTo>
                      <a:pt x="56" y="1362"/>
                    </a:lnTo>
                    <a:lnTo>
                      <a:pt x="36" y="1322"/>
                    </a:lnTo>
                    <a:lnTo>
                      <a:pt x="19" y="1280"/>
                    </a:lnTo>
                    <a:lnTo>
                      <a:pt x="8" y="1237"/>
                    </a:lnTo>
                    <a:lnTo>
                      <a:pt x="2" y="1194"/>
                    </a:lnTo>
                    <a:lnTo>
                      <a:pt x="0" y="1150"/>
                    </a:lnTo>
                    <a:lnTo>
                      <a:pt x="4" y="1107"/>
                    </a:lnTo>
                    <a:lnTo>
                      <a:pt x="13" y="1064"/>
                    </a:lnTo>
                    <a:lnTo>
                      <a:pt x="27" y="1021"/>
                    </a:lnTo>
                    <a:lnTo>
                      <a:pt x="45" y="980"/>
                    </a:lnTo>
                    <a:lnTo>
                      <a:pt x="537" y="50"/>
                    </a:lnTo>
                    <a:lnTo>
                      <a:pt x="548" y="33"/>
                    </a:lnTo>
                    <a:lnTo>
                      <a:pt x="563" y="19"/>
                    </a:lnTo>
                    <a:lnTo>
                      <a:pt x="581" y="8"/>
                    </a:lnTo>
                    <a:lnTo>
                      <a:pt x="600" y="2"/>
                    </a:lnTo>
                    <a:lnTo>
                      <a:pt x="621"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2" name="Google Shape;419;p33">
                <a:extLst>
                  <a:ext uri="{FF2B5EF4-FFF2-40B4-BE49-F238E27FC236}">
                    <a16:creationId xmlns:a16="http://schemas.microsoft.com/office/drawing/2014/main" id="{700FB3C3-291D-CF4A-BFC4-8EE40EB63972}"/>
                  </a:ext>
                </a:extLst>
              </p:cNvPr>
              <p:cNvSpPr/>
              <p:nvPr/>
            </p:nvSpPr>
            <p:spPr>
              <a:xfrm>
                <a:off x="4118190" y="3151001"/>
                <a:ext cx="19559" cy="19559"/>
              </a:xfrm>
              <a:custGeom>
                <a:avLst/>
                <a:gdLst/>
                <a:ahLst/>
                <a:cxnLst/>
                <a:rect l="l" t="t" r="r" b="b"/>
                <a:pathLst>
                  <a:path w="144" h="144" extrusionOk="0">
                    <a:moveTo>
                      <a:pt x="72" y="0"/>
                    </a:moveTo>
                    <a:lnTo>
                      <a:pt x="91" y="3"/>
                    </a:lnTo>
                    <a:lnTo>
                      <a:pt x="108" y="10"/>
                    </a:lnTo>
                    <a:lnTo>
                      <a:pt x="123" y="22"/>
                    </a:lnTo>
                    <a:lnTo>
                      <a:pt x="134" y="36"/>
                    </a:lnTo>
                    <a:lnTo>
                      <a:pt x="141" y="53"/>
                    </a:lnTo>
                    <a:lnTo>
                      <a:pt x="144" y="72"/>
                    </a:lnTo>
                    <a:lnTo>
                      <a:pt x="141" y="91"/>
                    </a:lnTo>
                    <a:lnTo>
                      <a:pt x="134" y="109"/>
                    </a:lnTo>
                    <a:lnTo>
                      <a:pt x="123" y="123"/>
                    </a:lnTo>
                    <a:lnTo>
                      <a:pt x="108" y="134"/>
                    </a:lnTo>
                    <a:lnTo>
                      <a:pt x="91" y="141"/>
                    </a:lnTo>
                    <a:lnTo>
                      <a:pt x="72" y="144"/>
                    </a:lnTo>
                    <a:lnTo>
                      <a:pt x="53" y="141"/>
                    </a:lnTo>
                    <a:lnTo>
                      <a:pt x="36" y="134"/>
                    </a:lnTo>
                    <a:lnTo>
                      <a:pt x="21" y="123"/>
                    </a:lnTo>
                    <a:lnTo>
                      <a:pt x="10" y="109"/>
                    </a:lnTo>
                    <a:lnTo>
                      <a:pt x="2" y="91"/>
                    </a:lnTo>
                    <a:lnTo>
                      <a:pt x="0" y="72"/>
                    </a:lnTo>
                    <a:lnTo>
                      <a:pt x="2" y="53"/>
                    </a:lnTo>
                    <a:lnTo>
                      <a:pt x="10" y="36"/>
                    </a:lnTo>
                    <a:lnTo>
                      <a:pt x="21" y="22"/>
                    </a:lnTo>
                    <a:lnTo>
                      <a:pt x="36" y="10"/>
                    </a:lnTo>
                    <a:lnTo>
                      <a:pt x="53" y="3"/>
                    </a:lnTo>
                    <a:lnTo>
                      <a:pt x="72"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3" name="Google Shape;420;p33">
                <a:extLst>
                  <a:ext uri="{FF2B5EF4-FFF2-40B4-BE49-F238E27FC236}">
                    <a16:creationId xmlns:a16="http://schemas.microsoft.com/office/drawing/2014/main" id="{06E0C81A-274B-954C-8B21-B08F692ED7DA}"/>
                  </a:ext>
                </a:extLst>
              </p:cNvPr>
              <p:cNvSpPr/>
              <p:nvPr/>
            </p:nvSpPr>
            <p:spPr>
              <a:xfrm>
                <a:off x="4105965" y="3138777"/>
                <a:ext cx="45231" cy="45231"/>
              </a:xfrm>
              <a:custGeom>
                <a:avLst/>
                <a:gdLst/>
                <a:ahLst/>
                <a:cxnLst/>
                <a:rect l="l" t="t" r="r" b="b"/>
                <a:pathLst>
                  <a:path w="335" h="334" extrusionOk="0">
                    <a:moveTo>
                      <a:pt x="167" y="143"/>
                    </a:moveTo>
                    <a:lnTo>
                      <a:pt x="157" y="145"/>
                    </a:lnTo>
                    <a:lnTo>
                      <a:pt x="150" y="150"/>
                    </a:lnTo>
                    <a:lnTo>
                      <a:pt x="145" y="157"/>
                    </a:lnTo>
                    <a:lnTo>
                      <a:pt x="143" y="167"/>
                    </a:lnTo>
                    <a:lnTo>
                      <a:pt x="145" y="176"/>
                    </a:lnTo>
                    <a:lnTo>
                      <a:pt x="150" y="184"/>
                    </a:lnTo>
                    <a:lnTo>
                      <a:pt x="157" y="189"/>
                    </a:lnTo>
                    <a:lnTo>
                      <a:pt x="167" y="190"/>
                    </a:lnTo>
                    <a:lnTo>
                      <a:pt x="176" y="189"/>
                    </a:lnTo>
                    <a:lnTo>
                      <a:pt x="183" y="184"/>
                    </a:lnTo>
                    <a:lnTo>
                      <a:pt x="188" y="176"/>
                    </a:lnTo>
                    <a:lnTo>
                      <a:pt x="190" y="167"/>
                    </a:lnTo>
                    <a:lnTo>
                      <a:pt x="188" y="157"/>
                    </a:lnTo>
                    <a:lnTo>
                      <a:pt x="183" y="150"/>
                    </a:lnTo>
                    <a:lnTo>
                      <a:pt x="176" y="145"/>
                    </a:lnTo>
                    <a:lnTo>
                      <a:pt x="167" y="143"/>
                    </a:lnTo>
                    <a:close/>
                    <a:moveTo>
                      <a:pt x="167" y="0"/>
                    </a:moveTo>
                    <a:lnTo>
                      <a:pt x="197" y="2"/>
                    </a:lnTo>
                    <a:lnTo>
                      <a:pt x="225" y="10"/>
                    </a:lnTo>
                    <a:lnTo>
                      <a:pt x="252" y="22"/>
                    </a:lnTo>
                    <a:lnTo>
                      <a:pt x="275" y="39"/>
                    </a:lnTo>
                    <a:lnTo>
                      <a:pt x="295" y="59"/>
                    </a:lnTo>
                    <a:lnTo>
                      <a:pt x="311" y="83"/>
                    </a:lnTo>
                    <a:lnTo>
                      <a:pt x="324" y="108"/>
                    </a:lnTo>
                    <a:lnTo>
                      <a:pt x="331" y="137"/>
                    </a:lnTo>
                    <a:lnTo>
                      <a:pt x="335" y="167"/>
                    </a:lnTo>
                    <a:lnTo>
                      <a:pt x="331" y="197"/>
                    </a:lnTo>
                    <a:lnTo>
                      <a:pt x="324" y="225"/>
                    </a:lnTo>
                    <a:lnTo>
                      <a:pt x="311" y="252"/>
                    </a:lnTo>
                    <a:lnTo>
                      <a:pt x="295" y="275"/>
                    </a:lnTo>
                    <a:lnTo>
                      <a:pt x="275" y="295"/>
                    </a:lnTo>
                    <a:lnTo>
                      <a:pt x="252" y="312"/>
                    </a:lnTo>
                    <a:lnTo>
                      <a:pt x="225" y="324"/>
                    </a:lnTo>
                    <a:lnTo>
                      <a:pt x="197" y="331"/>
                    </a:lnTo>
                    <a:lnTo>
                      <a:pt x="167" y="334"/>
                    </a:lnTo>
                    <a:lnTo>
                      <a:pt x="137" y="331"/>
                    </a:lnTo>
                    <a:lnTo>
                      <a:pt x="108" y="324"/>
                    </a:lnTo>
                    <a:lnTo>
                      <a:pt x="83" y="312"/>
                    </a:lnTo>
                    <a:lnTo>
                      <a:pt x="59" y="295"/>
                    </a:lnTo>
                    <a:lnTo>
                      <a:pt x="39" y="275"/>
                    </a:lnTo>
                    <a:lnTo>
                      <a:pt x="22" y="252"/>
                    </a:lnTo>
                    <a:lnTo>
                      <a:pt x="10" y="225"/>
                    </a:lnTo>
                    <a:lnTo>
                      <a:pt x="2" y="197"/>
                    </a:lnTo>
                    <a:lnTo>
                      <a:pt x="0" y="167"/>
                    </a:lnTo>
                    <a:lnTo>
                      <a:pt x="2" y="137"/>
                    </a:lnTo>
                    <a:lnTo>
                      <a:pt x="10" y="108"/>
                    </a:lnTo>
                    <a:lnTo>
                      <a:pt x="22" y="83"/>
                    </a:lnTo>
                    <a:lnTo>
                      <a:pt x="39" y="59"/>
                    </a:lnTo>
                    <a:lnTo>
                      <a:pt x="59" y="39"/>
                    </a:lnTo>
                    <a:lnTo>
                      <a:pt x="83" y="22"/>
                    </a:lnTo>
                    <a:lnTo>
                      <a:pt x="108" y="10"/>
                    </a:lnTo>
                    <a:lnTo>
                      <a:pt x="137" y="2"/>
                    </a:lnTo>
                    <a:lnTo>
                      <a:pt x="167"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grpSp>
      <p:grpSp>
        <p:nvGrpSpPr>
          <p:cNvPr id="13" name="Group 12">
            <a:extLst>
              <a:ext uri="{FF2B5EF4-FFF2-40B4-BE49-F238E27FC236}">
                <a16:creationId xmlns:a16="http://schemas.microsoft.com/office/drawing/2014/main" id="{F4F701C5-FD22-1646-921E-DFFA951AC6A3}"/>
              </a:ext>
            </a:extLst>
          </p:cNvPr>
          <p:cNvGrpSpPr>
            <a:grpSpLocks noChangeAspect="1"/>
          </p:cNvGrpSpPr>
          <p:nvPr userDrawn="1"/>
        </p:nvGrpSpPr>
        <p:grpSpPr>
          <a:xfrm>
            <a:off x="9547117" y="180780"/>
            <a:ext cx="731520" cy="731520"/>
            <a:chOff x="6906736" y="3553453"/>
            <a:chExt cx="1000848" cy="1000848"/>
          </a:xfrm>
        </p:grpSpPr>
        <p:sp>
          <p:nvSpPr>
            <p:cNvPr id="14" name="Oval 13">
              <a:extLst>
                <a:ext uri="{FF2B5EF4-FFF2-40B4-BE49-F238E27FC236}">
                  <a16:creationId xmlns:a16="http://schemas.microsoft.com/office/drawing/2014/main" id="{7BD52323-873F-6444-93CA-BFDACCD11F01}"/>
                </a:ext>
              </a:extLst>
            </p:cNvPr>
            <p:cNvSpPr/>
            <p:nvPr/>
          </p:nvSpPr>
          <p:spPr bwMode="auto">
            <a:xfrm>
              <a:off x="6906736" y="3553453"/>
              <a:ext cx="1000848" cy="1000848"/>
            </a:xfrm>
            <a:prstGeom prst="ellipse">
              <a:avLst/>
            </a:prstGeom>
            <a:solidFill>
              <a:srgbClr val="5E8EF7"/>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pic>
          <p:nvPicPr>
            <p:cNvPr id="15" name="Google Shape;421;p33">
              <a:extLst>
                <a:ext uri="{FF2B5EF4-FFF2-40B4-BE49-F238E27FC236}">
                  <a16:creationId xmlns:a16="http://schemas.microsoft.com/office/drawing/2014/main" id="{1D70628E-442E-CE4C-B5C4-995A9DD2DEF3}"/>
                </a:ext>
              </a:extLst>
            </p:cNvPr>
            <p:cNvPicPr preferRelativeResize="0">
              <a:picLocks noChangeAspect="1"/>
            </p:cNvPicPr>
            <p:nvPr/>
          </p:nvPicPr>
          <p:blipFill rotWithShape="1">
            <a:blip r:embed="rId2">
              <a:alphaModFix/>
            </a:blip>
            <a:srcRect/>
            <a:stretch/>
          </p:blipFill>
          <p:spPr>
            <a:xfrm>
              <a:off x="7102360" y="3737339"/>
              <a:ext cx="609600" cy="609600"/>
            </a:xfrm>
            <a:prstGeom prst="rect">
              <a:avLst/>
            </a:prstGeom>
            <a:noFill/>
            <a:ln>
              <a:noFill/>
            </a:ln>
          </p:spPr>
        </p:pic>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80985"/>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72555" y="189338"/>
            <a:ext cx="1576192" cy="738664"/>
          </a:xfrm>
          <a:prstGeom prst="rect">
            <a:avLst/>
          </a:prstGeom>
        </p:spPr>
        <p:txBody>
          <a:bodyPr wrap="square" lIns="0" tIns="0" rIns="0" bIns="0" rtlCol="0">
            <a:spAutoFit/>
          </a:bodyPr>
          <a:lstStyle/>
          <a:p>
            <a:pPr algn="l"/>
            <a:r>
              <a:rPr lang="en-US" sz="1600" b="1" i="0" dirty="0">
                <a:solidFill>
                  <a:srgbClr val="5E8EF7"/>
                </a:solidFill>
                <a:latin typeface="Effra" panose="020B0603020203020204" pitchFamily="34" charset="0"/>
                <a:ea typeface="Verdana" panose="020B0604030504040204" pitchFamily="34" charset="0"/>
                <a:cs typeface="Effra" panose="020B0603020203020204" pitchFamily="34" charset="0"/>
              </a:rPr>
              <a:t>OPTIMIZATION OF CAMPUS RESOURCES</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7" y="914400"/>
            <a:ext cx="1518364" cy="430887"/>
          </a:xfrm>
          <a:prstGeom prst="rect">
            <a:avLst/>
          </a:prstGeom>
        </p:spPr>
        <p:txBody>
          <a:bodyPr wrap="square">
            <a:spAutoFit/>
          </a:bodyPr>
          <a:lstStyle/>
          <a:p>
            <a:pPr algn="l"/>
            <a:r>
              <a:rPr lang="en-US" sz="1100" b="1" i="0" dirty="0">
                <a:solidFill>
                  <a:srgbClr val="5E8EF7"/>
                </a:solidFill>
                <a:latin typeface="Effra" panose="020B0603020203020204" pitchFamily="34" charset="0"/>
                <a:ea typeface="Verdana" panose="020B0604030504040204" pitchFamily="34" charset="0"/>
                <a:cs typeface="Effra" panose="020B0603020203020204" pitchFamily="34" charset="0"/>
              </a:rPr>
              <a:t>Van Sullivan</a:t>
            </a:r>
          </a:p>
          <a:p>
            <a:pPr algn="l"/>
            <a:r>
              <a:rPr lang="en-US" sz="1100" b="1" i="0" dirty="0">
                <a:solidFill>
                  <a:srgbClr val="5E8EF7"/>
                </a:solidFill>
                <a:latin typeface="Effra" panose="020B0603020203020204" pitchFamily="34" charset="0"/>
                <a:ea typeface="Verdana" panose="020B0604030504040204" pitchFamily="34" charset="0"/>
                <a:cs typeface="Effra" panose="020B0603020203020204" pitchFamily="34" charset="0"/>
              </a:rPr>
              <a:t>A.J. Nagaraj</a:t>
            </a:r>
          </a:p>
        </p:txBody>
      </p:sp>
    </p:spTree>
    <p:extLst>
      <p:ext uri="{BB962C8B-B14F-4D97-AF65-F5344CB8AC3E}">
        <p14:creationId xmlns:p14="http://schemas.microsoft.com/office/powerpoint/2010/main" val="1987184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perations Alignm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2E8517F-BD79-9142-BC7B-2DACE791C920}"/>
              </a:ext>
            </a:extLst>
          </p:cNvPr>
          <p:cNvGrpSpPr>
            <a:grpSpLocks noChangeAspect="1"/>
          </p:cNvGrpSpPr>
          <p:nvPr userDrawn="1"/>
        </p:nvGrpSpPr>
        <p:grpSpPr>
          <a:xfrm>
            <a:off x="9547117" y="188921"/>
            <a:ext cx="731520" cy="731520"/>
            <a:chOff x="824917" y="6251636"/>
            <a:chExt cx="1000848" cy="1000848"/>
          </a:xfrm>
        </p:grpSpPr>
        <p:sp>
          <p:nvSpPr>
            <p:cNvPr id="10" name="Oval 9">
              <a:extLst>
                <a:ext uri="{FF2B5EF4-FFF2-40B4-BE49-F238E27FC236}">
                  <a16:creationId xmlns:a16="http://schemas.microsoft.com/office/drawing/2014/main" id="{8365ACC4-E3BC-264D-929B-BB7F6D0E6431}"/>
                </a:ext>
              </a:extLst>
            </p:cNvPr>
            <p:cNvSpPr/>
            <p:nvPr/>
          </p:nvSpPr>
          <p:spPr bwMode="auto">
            <a:xfrm>
              <a:off x="824917" y="6251636"/>
              <a:ext cx="1000848" cy="1000848"/>
            </a:xfrm>
            <a:prstGeom prst="ellipse">
              <a:avLst/>
            </a:prstGeom>
            <a:solidFill>
              <a:srgbClr val="7B7A7B"/>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sp>
          <p:nvSpPr>
            <p:cNvPr id="11" name="Google Shape;426;p33">
              <a:extLst>
                <a:ext uri="{FF2B5EF4-FFF2-40B4-BE49-F238E27FC236}">
                  <a16:creationId xmlns:a16="http://schemas.microsoft.com/office/drawing/2014/main" id="{45AB74BD-7F05-8240-9812-5B910E09F73C}"/>
                </a:ext>
              </a:extLst>
            </p:cNvPr>
            <p:cNvSpPr>
              <a:spLocks noChangeAspect="1"/>
            </p:cNvSpPr>
            <p:nvPr/>
          </p:nvSpPr>
          <p:spPr>
            <a:xfrm>
              <a:off x="1026600" y="6442508"/>
              <a:ext cx="609605" cy="609600"/>
            </a:xfrm>
            <a:custGeom>
              <a:avLst/>
              <a:gdLst/>
              <a:ahLst/>
              <a:cxnLst/>
              <a:rect l="l" t="t" r="r" b="b"/>
              <a:pathLst>
                <a:path w="256" h="256" extrusionOk="0">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406379" y="304985"/>
            <a:ext cx="1576192" cy="492443"/>
          </a:xfrm>
          <a:prstGeom prst="rect">
            <a:avLst/>
          </a:prstGeom>
        </p:spPr>
        <p:txBody>
          <a:bodyPr wrap="square" lIns="0" tIns="0" rIns="0" bIns="0" rtlCol="0">
            <a:spAutoFit/>
          </a:bodyPr>
          <a:lstStyle/>
          <a:p>
            <a:pPr algn="l"/>
            <a:r>
              <a:rPr lang="en-US" sz="1600" b="1" i="0" dirty="0">
                <a:solidFill>
                  <a:srgbClr val="7B7A7B"/>
                </a:solidFill>
                <a:latin typeface="Effra" panose="020B0603020203020204" pitchFamily="34" charset="0"/>
                <a:ea typeface="Verdana" panose="020B0604030504040204" pitchFamily="34" charset="0"/>
                <a:cs typeface="Effra" panose="020B0603020203020204" pitchFamily="34" charset="0"/>
              </a:rPr>
              <a:t>OPERATIONS</a:t>
            </a:r>
          </a:p>
          <a:p>
            <a:pPr algn="l"/>
            <a:r>
              <a:rPr lang="en-US" sz="1600" b="1" i="0" dirty="0">
                <a:solidFill>
                  <a:srgbClr val="7B7A7B"/>
                </a:solidFill>
                <a:latin typeface="Effra" panose="020B0603020203020204" pitchFamily="34" charset="0"/>
                <a:ea typeface="Verdana" panose="020B0604030504040204" pitchFamily="34" charset="0"/>
                <a:cs typeface="Effra" panose="020B0603020203020204" pitchFamily="34" charset="0"/>
              </a:rPr>
              <a:t>ALIGNMENT</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7856" y="914400"/>
            <a:ext cx="1382110" cy="430887"/>
          </a:xfrm>
          <a:prstGeom prst="rect">
            <a:avLst/>
          </a:prstGeom>
        </p:spPr>
        <p:txBody>
          <a:bodyPr wrap="none">
            <a:spAutoFit/>
          </a:bodyPr>
          <a:lstStyle/>
          <a:p>
            <a:pPr algn="l"/>
            <a:r>
              <a:rPr lang="en-US" sz="1100" b="1" i="0" dirty="0">
                <a:solidFill>
                  <a:srgbClr val="7B7A7B"/>
                </a:solidFill>
                <a:latin typeface="Effra" panose="020B0603020203020204" pitchFamily="34" charset="0"/>
                <a:ea typeface="Verdana" panose="020B0604030504040204" pitchFamily="34" charset="0"/>
                <a:cs typeface="Effra" panose="020B0603020203020204" pitchFamily="34" charset="0"/>
              </a:rPr>
              <a:t>Carmen Gonzalez</a:t>
            </a:r>
          </a:p>
          <a:p>
            <a:pPr algn="l"/>
            <a:r>
              <a:rPr lang="en-US" sz="1100" b="1" i="0" dirty="0">
                <a:solidFill>
                  <a:srgbClr val="7B7A7B"/>
                </a:solidFill>
                <a:latin typeface="Effra" panose="020B0603020203020204" pitchFamily="34" charset="0"/>
                <a:ea typeface="Verdana" panose="020B0604030504040204" pitchFamily="34" charset="0"/>
                <a:cs typeface="Effra" panose="020B0603020203020204" pitchFamily="34" charset="0"/>
              </a:rPr>
              <a:t>Michelle Singletary</a:t>
            </a:r>
          </a:p>
        </p:txBody>
      </p:sp>
    </p:spTree>
    <p:extLst>
      <p:ext uri="{BB962C8B-B14F-4D97-AF65-F5344CB8AC3E}">
        <p14:creationId xmlns:p14="http://schemas.microsoft.com/office/powerpoint/2010/main" val="51482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Research &amp; Innova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BDCCC3E-5CBE-054A-91B2-C8D335C72F3F}"/>
              </a:ext>
            </a:extLst>
          </p:cNvPr>
          <p:cNvGrpSpPr>
            <a:grpSpLocks noChangeAspect="1"/>
          </p:cNvGrpSpPr>
          <p:nvPr userDrawn="1"/>
        </p:nvGrpSpPr>
        <p:grpSpPr>
          <a:xfrm>
            <a:off x="9547117" y="180780"/>
            <a:ext cx="731520" cy="731520"/>
            <a:chOff x="4880476" y="3553453"/>
            <a:chExt cx="1000848" cy="1000848"/>
          </a:xfrm>
        </p:grpSpPr>
        <p:sp>
          <p:nvSpPr>
            <p:cNvPr id="17" name="Oval 16">
              <a:extLst>
                <a:ext uri="{FF2B5EF4-FFF2-40B4-BE49-F238E27FC236}">
                  <a16:creationId xmlns:a16="http://schemas.microsoft.com/office/drawing/2014/main" id="{41F181B1-A5E0-824B-9177-210BD1A82C4D}"/>
                </a:ext>
              </a:extLst>
            </p:cNvPr>
            <p:cNvSpPr/>
            <p:nvPr/>
          </p:nvSpPr>
          <p:spPr bwMode="auto">
            <a:xfrm>
              <a:off x="4880476" y="3553453"/>
              <a:ext cx="1000848" cy="1000848"/>
            </a:xfrm>
            <a:prstGeom prst="ellipse">
              <a:avLst/>
            </a:prstGeom>
            <a:solidFill>
              <a:srgbClr val="1D4679"/>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A9E34F5D-11CF-F74E-9346-5FDCAF90A8CF}"/>
                </a:ext>
              </a:extLst>
            </p:cNvPr>
            <p:cNvGrpSpPr>
              <a:grpSpLocks noChangeAspect="1"/>
            </p:cNvGrpSpPr>
            <p:nvPr/>
          </p:nvGrpSpPr>
          <p:grpSpPr>
            <a:xfrm>
              <a:off x="5164524" y="3737339"/>
              <a:ext cx="432752" cy="548640"/>
              <a:chOff x="3855362" y="2776930"/>
              <a:chExt cx="360626" cy="457200"/>
            </a:xfrm>
          </p:grpSpPr>
          <p:sp>
            <p:nvSpPr>
              <p:cNvPr id="19" name="Google Shape;416;p33">
                <a:extLst>
                  <a:ext uri="{FF2B5EF4-FFF2-40B4-BE49-F238E27FC236}">
                    <a16:creationId xmlns:a16="http://schemas.microsoft.com/office/drawing/2014/main" id="{B097C1C9-6EA0-5144-9261-9BBBA82B488B}"/>
                  </a:ext>
                </a:extLst>
              </p:cNvPr>
              <p:cNvSpPr/>
              <p:nvPr/>
            </p:nvSpPr>
            <p:spPr>
              <a:xfrm>
                <a:off x="3855362" y="2829496"/>
                <a:ext cx="360626" cy="404634"/>
              </a:xfrm>
              <a:custGeom>
                <a:avLst/>
                <a:gdLst/>
                <a:ahLst/>
                <a:cxnLst/>
                <a:rect l="l" t="t" r="r" b="b"/>
                <a:pathLst>
                  <a:path w="2659" h="2979" extrusionOk="0">
                    <a:moveTo>
                      <a:pt x="983" y="0"/>
                    </a:moveTo>
                    <a:lnTo>
                      <a:pt x="1006" y="2"/>
                    </a:lnTo>
                    <a:lnTo>
                      <a:pt x="1026" y="9"/>
                    </a:lnTo>
                    <a:lnTo>
                      <a:pt x="1044" y="20"/>
                    </a:lnTo>
                    <a:lnTo>
                      <a:pt x="1058" y="36"/>
                    </a:lnTo>
                    <a:lnTo>
                      <a:pt x="1069" y="53"/>
                    </a:lnTo>
                    <a:lnTo>
                      <a:pt x="1076" y="73"/>
                    </a:lnTo>
                    <a:lnTo>
                      <a:pt x="1080" y="95"/>
                    </a:lnTo>
                    <a:lnTo>
                      <a:pt x="1080" y="738"/>
                    </a:lnTo>
                    <a:lnTo>
                      <a:pt x="1077" y="773"/>
                    </a:lnTo>
                    <a:lnTo>
                      <a:pt x="1072" y="811"/>
                    </a:lnTo>
                    <a:lnTo>
                      <a:pt x="1064" y="850"/>
                    </a:lnTo>
                    <a:lnTo>
                      <a:pt x="1054" y="888"/>
                    </a:lnTo>
                    <a:lnTo>
                      <a:pt x="1042" y="926"/>
                    </a:lnTo>
                    <a:lnTo>
                      <a:pt x="1026" y="960"/>
                    </a:lnTo>
                    <a:lnTo>
                      <a:pt x="1010" y="992"/>
                    </a:lnTo>
                    <a:lnTo>
                      <a:pt x="215" y="2499"/>
                    </a:lnTo>
                    <a:lnTo>
                      <a:pt x="201" y="2531"/>
                    </a:lnTo>
                    <a:lnTo>
                      <a:pt x="194" y="2563"/>
                    </a:lnTo>
                    <a:lnTo>
                      <a:pt x="192" y="2596"/>
                    </a:lnTo>
                    <a:lnTo>
                      <a:pt x="196" y="2630"/>
                    </a:lnTo>
                    <a:lnTo>
                      <a:pt x="205" y="2662"/>
                    </a:lnTo>
                    <a:lnTo>
                      <a:pt x="220" y="2692"/>
                    </a:lnTo>
                    <a:lnTo>
                      <a:pt x="238" y="2717"/>
                    </a:lnTo>
                    <a:lnTo>
                      <a:pt x="257" y="2737"/>
                    </a:lnTo>
                    <a:lnTo>
                      <a:pt x="280" y="2755"/>
                    </a:lnTo>
                    <a:lnTo>
                      <a:pt x="304" y="2769"/>
                    </a:lnTo>
                    <a:lnTo>
                      <a:pt x="332" y="2779"/>
                    </a:lnTo>
                    <a:lnTo>
                      <a:pt x="359" y="2785"/>
                    </a:lnTo>
                    <a:lnTo>
                      <a:pt x="389" y="2788"/>
                    </a:lnTo>
                    <a:lnTo>
                      <a:pt x="2270" y="2788"/>
                    </a:lnTo>
                    <a:lnTo>
                      <a:pt x="2299" y="2785"/>
                    </a:lnTo>
                    <a:lnTo>
                      <a:pt x="2327" y="2779"/>
                    </a:lnTo>
                    <a:lnTo>
                      <a:pt x="2354" y="2769"/>
                    </a:lnTo>
                    <a:lnTo>
                      <a:pt x="2379" y="2755"/>
                    </a:lnTo>
                    <a:lnTo>
                      <a:pt x="2402" y="2737"/>
                    </a:lnTo>
                    <a:lnTo>
                      <a:pt x="2421" y="2717"/>
                    </a:lnTo>
                    <a:lnTo>
                      <a:pt x="2439" y="2693"/>
                    </a:lnTo>
                    <a:lnTo>
                      <a:pt x="2454" y="2663"/>
                    </a:lnTo>
                    <a:lnTo>
                      <a:pt x="2463" y="2630"/>
                    </a:lnTo>
                    <a:lnTo>
                      <a:pt x="2467" y="2597"/>
                    </a:lnTo>
                    <a:lnTo>
                      <a:pt x="2465" y="2563"/>
                    </a:lnTo>
                    <a:lnTo>
                      <a:pt x="2458" y="2531"/>
                    </a:lnTo>
                    <a:lnTo>
                      <a:pt x="2445" y="2500"/>
                    </a:lnTo>
                    <a:lnTo>
                      <a:pt x="1654" y="992"/>
                    </a:lnTo>
                    <a:lnTo>
                      <a:pt x="1639" y="960"/>
                    </a:lnTo>
                    <a:lnTo>
                      <a:pt x="1623" y="926"/>
                    </a:lnTo>
                    <a:lnTo>
                      <a:pt x="1611" y="888"/>
                    </a:lnTo>
                    <a:lnTo>
                      <a:pt x="1601" y="849"/>
                    </a:lnTo>
                    <a:lnTo>
                      <a:pt x="1593" y="811"/>
                    </a:lnTo>
                    <a:lnTo>
                      <a:pt x="1588" y="773"/>
                    </a:lnTo>
                    <a:lnTo>
                      <a:pt x="1586" y="738"/>
                    </a:lnTo>
                    <a:lnTo>
                      <a:pt x="1586" y="95"/>
                    </a:lnTo>
                    <a:lnTo>
                      <a:pt x="1589" y="73"/>
                    </a:lnTo>
                    <a:lnTo>
                      <a:pt x="1596" y="53"/>
                    </a:lnTo>
                    <a:lnTo>
                      <a:pt x="1607" y="36"/>
                    </a:lnTo>
                    <a:lnTo>
                      <a:pt x="1621" y="20"/>
                    </a:lnTo>
                    <a:lnTo>
                      <a:pt x="1640" y="9"/>
                    </a:lnTo>
                    <a:lnTo>
                      <a:pt x="1659" y="2"/>
                    </a:lnTo>
                    <a:lnTo>
                      <a:pt x="1682" y="0"/>
                    </a:lnTo>
                    <a:lnTo>
                      <a:pt x="1703" y="2"/>
                    </a:lnTo>
                    <a:lnTo>
                      <a:pt x="1724" y="9"/>
                    </a:lnTo>
                    <a:lnTo>
                      <a:pt x="1741" y="20"/>
                    </a:lnTo>
                    <a:lnTo>
                      <a:pt x="1757" y="36"/>
                    </a:lnTo>
                    <a:lnTo>
                      <a:pt x="1768" y="53"/>
                    </a:lnTo>
                    <a:lnTo>
                      <a:pt x="1775" y="73"/>
                    </a:lnTo>
                    <a:lnTo>
                      <a:pt x="1777" y="95"/>
                    </a:lnTo>
                    <a:lnTo>
                      <a:pt x="1777" y="738"/>
                    </a:lnTo>
                    <a:lnTo>
                      <a:pt x="1778" y="759"/>
                    </a:lnTo>
                    <a:lnTo>
                      <a:pt x="1782" y="782"/>
                    </a:lnTo>
                    <a:lnTo>
                      <a:pt x="1787" y="807"/>
                    </a:lnTo>
                    <a:lnTo>
                      <a:pt x="1794" y="833"/>
                    </a:lnTo>
                    <a:lnTo>
                      <a:pt x="1803" y="857"/>
                    </a:lnTo>
                    <a:lnTo>
                      <a:pt x="1811" y="879"/>
                    </a:lnTo>
                    <a:lnTo>
                      <a:pt x="1820" y="897"/>
                    </a:lnTo>
                    <a:lnTo>
                      <a:pt x="1823" y="901"/>
                    </a:lnTo>
                    <a:lnTo>
                      <a:pt x="2614" y="2411"/>
                    </a:lnTo>
                    <a:lnTo>
                      <a:pt x="2632" y="2452"/>
                    </a:lnTo>
                    <a:lnTo>
                      <a:pt x="2647" y="2495"/>
                    </a:lnTo>
                    <a:lnTo>
                      <a:pt x="2655" y="2538"/>
                    </a:lnTo>
                    <a:lnTo>
                      <a:pt x="2659" y="2581"/>
                    </a:lnTo>
                    <a:lnTo>
                      <a:pt x="2657" y="2625"/>
                    </a:lnTo>
                    <a:lnTo>
                      <a:pt x="2651" y="2668"/>
                    </a:lnTo>
                    <a:lnTo>
                      <a:pt x="2639" y="2711"/>
                    </a:lnTo>
                    <a:lnTo>
                      <a:pt x="2623" y="2752"/>
                    </a:lnTo>
                    <a:lnTo>
                      <a:pt x="2601" y="2792"/>
                    </a:lnTo>
                    <a:lnTo>
                      <a:pt x="2577" y="2829"/>
                    </a:lnTo>
                    <a:lnTo>
                      <a:pt x="2547" y="2862"/>
                    </a:lnTo>
                    <a:lnTo>
                      <a:pt x="2514" y="2892"/>
                    </a:lnTo>
                    <a:lnTo>
                      <a:pt x="2480" y="2917"/>
                    </a:lnTo>
                    <a:lnTo>
                      <a:pt x="2442" y="2939"/>
                    </a:lnTo>
                    <a:lnTo>
                      <a:pt x="2401" y="2956"/>
                    </a:lnTo>
                    <a:lnTo>
                      <a:pt x="2359" y="2969"/>
                    </a:lnTo>
                    <a:lnTo>
                      <a:pt x="2315" y="2976"/>
                    </a:lnTo>
                    <a:lnTo>
                      <a:pt x="2270" y="2979"/>
                    </a:lnTo>
                    <a:lnTo>
                      <a:pt x="389" y="2979"/>
                    </a:lnTo>
                    <a:lnTo>
                      <a:pt x="344" y="2976"/>
                    </a:lnTo>
                    <a:lnTo>
                      <a:pt x="300" y="2969"/>
                    </a:lnTo>
                    <a:lnTo>
                      <a:pt x="257" y="2956"/>
                    </a:lnTo>
                    <a:lnTo>
                      <a:pt x="217" y="2939"/>
                    </a:lnTo>
                    <a:lnTo>
                      <a:pt x="179" y="2917"/>
                    </a:lnTo>
                    <a:lnTo>
                      <a:pt x="143" y="2892"/>
                    </a:lnTo>
                    <a:lnTo>
                      <a:pt x="112" y="2862"/>
                    </a:lnTo>
                    <a:lnTo>
                      <a:pt x="82" y="2828"/>
                    </a:lnTo>
                    <a:lnTo>
                      <a:pt x="56" y="2792"/>
                    </a:lnTo>
                    <a:lnTo>
                      <a:pt x="36" y="2752"/>
                    </a:lnTo>
                    <a:lnTo>
                      <a:pt x="19" y="2710"/>
                    </a:lnTo>
                    <a:lnTo>
                      <a:pt x="8" y="2667"/>
                    </a:lnTo>
                    <a:lnTo>
                      <a:pt x="2" y="2624"/>
                    </a:lnTo>
                    <a:lnTo>
                      <a:pt x="0" y="2580"/>
                    </a:lnTo>
                    <a:lnTo>
                      <a:pt x="4" y="2537"/>
                    </a:lnTo>
                    <a:lnTo>
                      <a:pt x="13" y="2494"/>
                    </a:lnTo>
                    <a:lnTo>
                      <a:pt x="27" y="2451"/>
                    </a:lnTo>
                    <a:lnTo>
                      <a:pt x="45" y="2410"/>
                    </a:lnTo>
                    <a:lnTo>
                      <a:pt x="842" y="901"/>
                    </a:lnTo>
                    <a:lnTo>
                      <a:pt x="845" y="897"/>
                    </a:lnTo>
                    <a:lnTo>
                      <a:pt x="854" y="879"/>
                    </a:lnTo>
                    <a:lnTo>
                      <a:pt x="863" y="856"/>
                    </a:lnTo>
                    <a:lnTo>
                      <a:pt x="872" y="833"/>
                    </a:lnTo>
                    <a:lnTo>
                      <a:pt x="878" y="807"/>
                    </a:lnTo>
                    <a:lnTo>
                      <a:pt x="884" y="782"/>
                    </a:lnTo>
                    <a:lnTo>
                      <a:pt x="887" y="759"/>
                    </a:lnTo>
                    <a:lnTo>
                      <a:pt x="888" y="738"/>
                    </a:lnTo>
                    <a:lnTo>
                      <a:pt x="888" y="95"/>
                    </a:lnTo>
                    <a:lnTo>
                      <a:pt x="891" y="73"/>
                    </a:lnTo>
                    <a:lnTo>
                      <a:pt x="898" y="53"/>
                    </a:lnTo>
                    <a:lnTo>
                      <a:pt x="909" y="36"/>
                    </a:lnTo>
                    <a:lnTo>
                      <a:pt x="924" y="20"/>
                    </a:lnTo>
                    <a:lnTo>
                      <a:pt x="941" y="9"/>
                    </a:lnTo>
                    <a:lnTo>
                      <a:pt x="962" y="2"/>
                    </a:lnTo>
                    <a:lnTo>
                      <a:pt x="983"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0" name="Google Shape;417;p33">
                <a:extLst>
                  <a:ext uri="{FF2B5EF4-FFF2-40B4-BE49-F238E27FC236}">
                    <a16:creationId xmlns:a16="http://schemas.microsoft.com/office/drawing/2014/main" id="{5F49B4A3-9F27-7D40-B896-C78D1FCC7396}"/>
                  </a:ext>
                </a:extLst>
              </p:cNvPr>
              <p:cNvSpPr/>
              <p:nvPr/>
            </p:nvSpPr>
            <p:spPr>
              <a:xfrm>
                <a:off x="3947045" y="2776930"/>
                <a:ext cx="177257" cy="26894"/>
              </a:xfrm>
              <a:custGeom>
                <a:avLst/>
                <a:gdLst/>
                <a:ahLst/>
                <a:cxnLst/>
                <a:rect l="l" t="t" r="r" b="b"/>
                <a:pathLst>
                  <a:path w="1301" h="191" extrusionOk="0">
                    <a:moveTo>
                      <a:pt x="95" y="0"/>
                    </a:moveTo>
                    <a:lnTo>
                      <a:pt x="1206" y="0"/>
                    </a:lnTo>
                    <a:lnTo>
                      <a:pt x="1227" y="3"/>
                    </a:lnTo>
                    <a:lnTo>
                      <a:pt x="1248" y="10"/>
                    </a:lnTo>
                    <a:lnTo>
                      <a:pt x="1265" y="22"/>
                    </a:lnTo>
                    <a:lnTo>
                      <a:pt x="1279" y="36"/>
                    </a:lnTo>
                    <a:lnTo>
                      <a:pt x="1291" y="53"/>
                    </a:lnTo>
                    <a:lnTo>
                      <a:pt x="1298" y="74"/>
                    </a:lnTo>
                    <a:lnTo>
                      <a:pt x="1301" y="95"/>
                    </a:lnTo>
                    <a:lnTo>
                      <a:pt x="1298" y="118"/>
                    </a:lnTo>
                    <a:lnTo>
                      <a:pt x="1291" y="138"/>
                    </a:lnTo>
                    <a:lnTo>
                      <a:pt x="1279" y="156"/>
                    </a:lnTo>
                    <a:lnTo>
                      <a:pt x="1265" y="170"/>
                    </a:lnTo>
                    <a:lnTo>
                      <a:pt x="1248" y="181"/>
                    </a:lnTo>
                    <a:lnTo>
                      <a:pt x="1227" y="188"/>
                    </a:lnTo>
                    <a:lnTo>
                      <a:pt x="1206" y="191"/>
                    </a:lnTo>
                    <a:lnTo>
                      <a:pt x="95" y="191"/>
                    </a:lnTo>
                    <a:lnTo>
                      <a:pt x="74" y="188"/>
                    </a:lnTo>
                    <a:lnTo>
                      <a:pt x="53" y="181"/>
                    </a:lnTo>
                    <a:lnTo>
                      <a:pt x="36" y="170"/>
                    </a:lnTo>
                    <a:lnTo>
                      <a:pt x="20" y="156"/>
                    </a:lnTo>
                    <a:lnTo>
                      <a:pt x="9" y="138"/>
                    </a:lnTo>
                    <a:lnTo>
                      <a:pt x="2" y="118"/>
                    </a:lnTo>
                    <a:lnTo>
                      <a:pt x="0" y="95"/>
                    </a:lnTo>
                    <a:lnTo>
                      <a:pt x="2" y="74"/>
                    </a:lnTo>
                    <a:lnTo>
                      <a:pt x="9" y="53"/>
                    </a:lnTo>
                    <a:lnTo>
                      <a:pt x="20" y="36"/>
                    </a:lnTo>
                    <a:lnTo>
                      <a:pt x="36" y="22"/>
                    </a:lnTo>
                    <a:lnTo>
                      <a:pt x="53" y="10"/>
                    </a:lnTo>
                    <a:lnTo>
                      <a:pt x="74" y="3"/>
                    </a:lnTo>
                    <a:lnTo>
                      <a:pt x="95"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1" name="Google Shape;418;p33">
                <a:extLst>
                  <a:ext uri="{FF2B5EF4-FFF2-40B4-BE49-F238E27FC236}">
                    <a16:creationId xmlns:a16="http://schemas.microsoft.com/office/drawing/2014/main" id="{22234DAC-E552-6D42-9161-E2A300D5D805}"/>
                  </a:ext>
                </a:extLst>
              </p:cNvPr>
              <p:cNvSpPr/>
              <p:nvPr/>
            </p:nvSpPr>
            <p:spPr>
              <a:xfrm>
                <a:off x="3855362" y="3023867"/>
                <a:ext cx="358471" cy="209006"/>
              </a:xfrm>
              <a:custGeom>
                <a:avLst/>
                <a:gdLst/>
                <a:ahLst/>
                <a:cxnLst/>
                <a:rect l="l" t="t" r="r" b="b"/>
                <a:pathLst>
                  <a:path w="2659" h="1549" extrusionOk="0">
                    <a:moveTo>
                      <a:pt x="1612" y="588"/>
                    </a:moveTo>
                    <a:lnTo>
                      <a:pt x="1594" y="590"/>
                    </a:lnTo>
                    <a:lnTo>
                      <a:pt x="1576" y="597"/>
                    </a:lnTo>
                    <a:lnTo>
                      <a:pt x="1562" y="609"/>
                    </a:lnTo>
                    <a:lnTo>
                      <a:pt x="1551" y="624"/>
                    </a:lnTo>
                    <a:lnTo>
                      <a:pt x="1543" y="641"/>
                    </a:lnTo>
                    <a:lnTo>
                      <a:pt x="1540" y="660"/>
                    </a:lnTo>
                    <a:lnTo>
                      <a:pt x="1543" y="679"/>
                    </a:lnTo>
                    <a:lnTo>
                      <a:pt x="1551" y="697"/>
                    </a:lnTo>
                    <a:lnTo>
                      <a:pt x="1562" y="711"/>
                    </a:lnTo>
                    <a:lnTo>
                      <a:pt x="1576" y="722"/>
                    </a:lnTo>
                    <a:lnTo>
                      <a:pt x="1594" y="729"/>
                    </a:lnTo>
                    <a:lnTo>
                      <a:pt x="1612" y="731"/>
                    </a:lnTo>
                    <a:lnTo>
                      <a:pt x="1632" y="729"/>
                    </a:lnTo>
                    <a:lnTo>
                      <a:pt x="1649" y="722"/>
                    </a:lnTo>
                    <a:lnTo>
                      <a:pt x="1663" y="711"/>
                    </a:lnTo>
                    <a:lnTo>
                      <a:pt x="1675" y="697"/>
                    </a:lnTo>
                    <a:lnTo>
                      <a:pt x="1682" y="679"/>
                    </a:lnTo>
                    <a:lnTo>
                      <a:pt x="1685" y="660"/>
                    </a:lnTo>
                    <a:lnTo>
                      <a:pt x="1682" y="641"/>
                    </a:lnTo>
                    <a:lnTo>
                      <a:pt x="1675" y="624"/>
                    </a:lnTo>
                    <a:lnTo>
                      <a:pt x="1663" y="609"/>
                    </a:lnTo>
                    <a:lnTo>
                      <a:pt x="1649" y="597"/>
                    </a:lnTo>
                    <a:lnTo>
                      <a:pt x="1632" y="590"/>
                    </a:lnTo>
                    <a:lnTo>
                      <a:pt x="1612" y="588"/>
                    </a:lnTo>
                    <a:close/>
                    <a:moveTo>
                      <a:pt x="1612" y="397"/>
                    </a:moveTo>
                    <a:lnTo>
                      <a:pt x="1651" y="400"/>
                    </a:lnTo>
                    <a:lnTo>
                      <a:pt x="1689" y="408"/>
                    </a:lnTo>
                    <a:lnTo>
                      <a:pt x="1724" y="421"/>
                    </a:lnTo>
                    <a:lnTo>
                      <a:pt x="1755" y="440"/>
                    </a:lnTo>
                    <a:lnTo>
                      <a:pt x="1785" y="461"/>
                    </a:lnTo>
                    <a:lnTo>
                      <a:pt x="1811" y="488"/>
                    </a:lnTo>
                    <a:lnTo>
                      <a:pt x="1833" y="517"/>
                    </a:lnTo>
                    <a:lnTo>
                      <a:pt x="1851" y="549"/>
                    </a:lnTo>
                    <a:lnTo>
                      <a:pt x="1864" y="584"/>
                    </a:lnTo>
                    <a:lnTo>
                      <a:pt x="1873" y="621"/>
                    </a:lnTo>
                    <a:lnTo>
                      <a:pt x="1875" y="660"/>
                    </a:lnTo>
                    <a:lnTo>
                      <a:pt x="1873" y="699"/>
                    </a:lnTo>
                    <a:lnTo>
                      <a:pt x="1864" y="736"/>
                    </a:lnTo>
                    <a:lnTo>
                      <a:pt x="1851" y="770"/>
                    </a:lnTo>
                    <a:lnTo>
                      <a:pt x="1833" y="803"/>
                    </a:lnTo>
                    <a:lnTo>
                      <a:pt x="1811" y="833"/>
                    </a:lnTo>
                    <a:lnTo>
                      <a:pt x="1785" y="858"/>
                    </a:lnTo>
                    <a:lnTo>
                      <a:pt x="1755" y="881"/>
                    </a:lnTo>
                    <a:lnTo>
                      <a:pt x="1724" y="898"/>
                    </a:lnTo>
                    <a:lnTo>
                      <a:pt x="1689" y="911"/>
                    </a:lnTo>
                    <a:lnTo>
                      <a:pt x="1651" y="920"/>
                    </a:lnTo>
                    <a:lnTo>
                      <a:pt x="1612" y="923"/>
                    </a:lnTo>
                    <a:lnTo>
                      <a:pt x="1574" y="920"/>
                    </a:lnTo>
                    <a:lnTo>
                      <a:pt x="1536" y="911"/>
                    </a:lnTo>
                    <a:lnTo>
                      <a:pt x="1501" y="898"/>
                    </a:lnTo>
                    <a:lnTo>
                      <a:pt x="1470" y="881"/>
                    </a:lnTo>
                    <a:lnTo>
                      <a:pt x="1440" y="858"/>
                    </a:lnTo>
                    <a:lnTo>
                      <a:pt x="1414" y="833"/>
                    </a:lnTo>
                    <a:lnTo>
                      <a:pt x="1392" y="803"/>
                    </a:lnTo>
                    <a:lnTo>
                      <a:pt x="1373" y="770"/>
                    </a:lnTo>
                    <a:lnTo>
                      <a:pt x="1360" y="736"/>
                    </a:lnTo>
                    <a:lnTo>
                      <a:pt x="1352" y="699"/>
                    </a:lnTo>
                    <a:lnTo>
                      <a:pt x="1350" y="660"/>
                    </a:lnTo>
                    <a:lnTo>
                      <a:pt x="1352" y="621"/>
                    </a:lnTo>
                    <a:lnTo>
                      <a:pt x="1360" y="584"/>
                    </a:lnTo>
                    <a:lnTo>
                      <a:pt x="1373" y="549"/>
                    </a:lnTo>
                    <a:lnTo>
                      <a:pt x="1392" y="517"/>
                    </a:lnTo>
                    <a:lnTo>
                      <a:pt x="1414" y="488"/>
                    </a:lnTo>
                    <a:lnTo>
                      <a:pt x="1440" y="461"/>
                    </a:lnTo>
                    <a:lnTo>
                      <a:pt x="1470" y="440"/>
                    </a:lnTo>
                    <a:lnTo>
                      <a:pt x="1501" y="421"/>
                    </a:lnTo>
                    <a:lnTo>
                      <a:pt x="1536" y="408"/>
                    </a:lnTo>
                    <a:lnTo>
                      <a:pt x="1574" y="400"/>
                    </a:lnTo>
                    <a:lnTo>
                      <a:pt x="1612" y="397"/>
                    </a:lnTo>
                    <a:close/>
                    <a:moveTo>
                      <a:pt x="678" y="190"/>
                    </a:moveTo>
                    <a:lnTo>
                      <a:pt x="215" y="1069"/>
                    </a:lnTo>
                    <a:lnTo>
                      <a:pt x="201" y="1101"/>
                    </a:lnTo>
                    <a:lnTo>
                      <a:pt x="194" y="1133"/>
                    </a:lnTo>
                    <a:lnTo>
                      <a:pt x="192" y="1166"/>
                    </a:lnTo>
                    <a:lnTo>
                      <a:pt x="196" y="1200"/>
                    </a:lnTo>
                    <a:lnTo>
                      <a:pt x="205" y="1232"/>
                    </a:lnTo>
                    <a:lnTo>
                      <a:pt x="220" y="1262"/>
                    </a:lnTo>
                    <a:lnTo>
                      <a:pt x="238" y="1287"/>
                    </a:lnTo>
                    <a:lnTo>
                      <a:pt x="257" y="1307"/>
                    </a:lnTo>
                    <a:lnTo>
                      <a:pt x="280" y="1325"/>
                    </a:lnTo>
                    <a:lnTo>
                      <a:pt x="304" y="1339"/>
                    </a:lnTo>
                    <a:lnTo>
                      <a:pt x="332" y="1349"/>
                    </a:lnTo>
                    <a:lnTo>
                      <a:pt x="359" y="1355"/>
                    </a:lnTo>
                    <a:lnTo>
                      <a:pt x="389" y="1358"/>
                    </a:lnTo>
                    <a:lnTo>
                      <a:pt x="2270" y="1358"/>
                    </a:lnTo>
                    <a:lnTo>
                      <a:pt x="2299" y="1355"/>
                    </a:lnTo>
                    <a:lnTo>
                      <a:pt x="2327" y="1349"/>
                    </a:lnTo>
                    <a:lnTo>
                      <a:pt x="2354" y="1339"/>
                    </a:lnTo>
                    <a:lnTo>
                      <a:pt x="2379" y="1325"/>
                    </a:lnTo>
                    <a:lnTo>
                      <a:pt x="2402" y="1307"/>
                    </a:lnTo>
                    <a:lnTo>
                      <a:pt x="2421" y="1287"/>
                    </a:lnTo>
                    <a:lnTo>
                      <a:pt x="2439" y="1263"/>
                    </a:lnTo>
                    <a:lnTo>
                      <a:pt x="2454" y="1233"/>
                    </a:lnTo>
                    <a:lnTo>
                      <a:pt x="2463" y="1200"/>
                    </a:lnTo>
                    <a:lnTo>
                      <a:pt x="2467" y="1167"/>
                    </a:lnTo>
                    <a:lnTo>
                      <a:pt x="2465" y="1133"/>
                    </a:lnTo>
                    <a:lnTo>
                      <a:pt x="2458" y="1101"/>
                    </a:lnTo>
                    <a:lnTo>
                      <a:pt x="2445" y="1070"/>
                    </a:lnTo>
                    <a:lnTo>
                      <a:pt x="1984" y="190"/>
                    </a:lnTo>
                    <a:lnTo>
                      <a:pt x="678" y="190"/>
                    </a:lnTo>
                    <a:close/>
                    <a:moveTo>
                      <a:pt x="621" y="0"/>
                    </a:moveTo>
                    <a:lnTo>
                      <a:pt x="2041" y="0"/>
                    </a:lnTo>
                    <a:lnTo>
                      <a:pt x="2063" y="2"/>
                    </a:lnTo>
                    <a:lnTo>
                      <a:pt x="2082" y="8"/>
                    </a:lnTo>
                    <a:lnTo>
                      <a:pt x="2100" y="19"/>
                    </a:lnTo>
                    <a:lnTo>
                      <a:pt x="2115" y="34"/>
                    </a:lnTo>
                    <a:lnTo>
                      <a:pt x="2126" y="51"/>
                    </a:lnTo>
                    <a:lnTo>
                      <a:pt x="2614" y="981"/>
                    </a:lnTo>
                    <a:lnTo>
                      <a:pt x="2632" y="1022"/>
                    </a:lnTo>
                    <a:lnTo>
                      <a:pt x="2647" y="1065"/>
                    </a:lnTo>
                    <a:lnTo>
                      <a:pt x="2655" y="1108"/>
                    </a:lnTo>
                    <a:lnTo>
                      <a:pt x="2659" y="1151"/>
                    </a:lnTo>
                    <a:lnTo>
                      <a:pt x="2657" y="1195"/>
                    </a:lnTo>
                    <a:lnTo>
                      <a:pt x="2651" y="1238"/>
                    </a:lnTo>
                    <a:lnTo>
                      <a:pt x="2639" y="1281"/>
                    </a:lnTo>
                    <a:lnTo>
                      <a:pt x="2623" y="1322"/>
                    </a:lnTo>
                    <a:lnTo>
                      <a:pt x="2601" y="1362"/>
                    </a:lnTo>
                    <a:lnTo>
                      <a:pt x="2577" y="1399"/>
                    </a:lnTo>
                    <a:lnTo>
                      <a:pt x="2547" y="1432"/>
                    </a:lnTo>
                    <a:lnTo>
                      <a:pt x="2514" y="1462"/>
                    </a:lnTo>
                    <a:lnTo>
                      <a:pt x="2480" y="1488"/>
                    </a:lnTo>
                    <a:lnTo>
                      <a:pt x="2442" y="1509"/>
                    </a:lnTo>
                    <a:lnTo>
                      <a:pt x="2401" y="1526"/>
                    </a:lnTo>
                    <a:lnTo>
                      <a:pt x="2359" y="1539"/>
                    </a:lnTo>
                    <a:lnTo>
                      <a:pt x="2315" y="1546"/>
                    </a:lnTo>
                    <a:lnTo>
                      <a:pt x="2270" y="1549"/>
                    </a:lnTo>
                    <a:lnTo>
                      <a:pt x="389" y="1549"/>
                    </a:lnTo>
                    <a:lnTo>
                      <a:pt x="344" y="1546"/>
                    </a:lnTo>
                    <a:lnTo>
                      <a:pt x="300" y="1539"/>
                    </a:lnTo>
                    <a:lnTo>
                      <a:pt x="258" y="1526"/>
                    </a:lnTo>
                    <a:lnTo>
                      <a:pt x="217" y="1509"/>
                    </a:lnTo>
                    <a:lnTo>
                      <a:pt x="179" y="1487"/>
                    </a:lnTo>
                    <a:lnTo>
                      <a:pt x="143" y="1462"/>
                    </a:lnTo>
                    <a:lnTo>
                      <a:pt x="112" y="1432"/>
                    </a:lnTo>
                    <a:lnTo>
                      <a:pt x="82" y="1398"/>
                    </a:lnTo>
                    <a:lnTo>
                      <a:pt x="56" y="1362"/>
                    </a:lnTo>
                    <a:lnTo>
                      <a:pt x="36" y="1322"/>
                    </a:lnTo>
                    <a:lnTo>
                      <a:pt x="19" y="1280"/>
                    </a:lnTo>
                    <a:lnTo>
                      <a:pt x="8" y="1237"/>
                    </a:lnTo>
                    <a:lnTo>
                      <a:pt x="2" y="1194"/>
                    </a:lnTo>
                    <a:lnTo>
                      <a:pt x="0" y="1150"/>
                    </a:lnTo>
                    <a:lnTo>
                      <a:pt x="4" y="1107"/>
                    </a:lnTo>
                    <a:lnTo>
                      <a:pt x="13" y="1064"/>
                    </a:lnTo>
                    <a:lnTo>
                      <a:pt x="27" y="1021"/>
                    </a:lnTo>
                    <a:lnTo>
                      <a:pt x="45" y="980"/>
                    </a:lnTo>
                    <a:lnTo>
                      <a:pt x="537" y="50"/>
                    </a:lnTo>
                    <a:lnTo>
                      <a:pt x="548" y="33"/>
                    </a:lnTo>
                    <a:lnTo>
                      <a:pt x="563" y="19"/>
                    </a:lnTo>
                    <a:lnTo>
                      <a:pt x="581" y="8"/>
                    </a:lnTo>
                    <a:lnTo>
                      <a:pt x="600" y="2"/>
                    </a:lnTo>
                    <a:lnTo>
                      <a:pt x="621"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2" name="Google Shape;419;p33">
                <a:extLst>
                  <a:ext uri="{FF2B5EF4-FFF2-40B4-BE49-F238E27FC236}">
                    <a16:creationId xmlns:a16="http://schemas.microsoft.com/office/drawing/2014/main" id="{700FB3C3-291D-CF4A-BFC4-8EE40EB63972}"/>
                  </a:ext>
                </a:extLst>
              </p:cNvPr>
              <p:cNvSpPr/>
              <p:nvPr/>
            </p:nvSpPr>
            <p:spPr>
              <a:xfrm>
                <a:off x="4118190" y="3151001"/>
                <a:ext cx="19559" cy="19559"/>
              </a:xfrm>
              <a:custGeom>
                <a:avLst/>
                <a:gdLst/>
                <a:ahLst/>
                <a:cxnLst/>
                <a:rect l="l" t="t" r="r" b="b"/>
                <a:pathLst>
                  <a:path w="144" h="144" extrusionOk="0">
                    <a:moveTo>
                      <a:pt x="72" y="0"/>
                    </a:moveTo>
                    <a:lnTo>
                      <a:pt x="91" y="3"/>
                    </a:lnTo>
                    <a:lnTo>
                      <a:pt x="108" y="10"/>
                    </a:lnTo>
                    <a:lnTo>
                      <a:pt x="123" y="22"/>
                    </a:lnTo>
                    <a:lnTo>
                      <a:pt x="134" y="36"/>
                    </a:lnTo>
                    <a:lnTo>
                      <a:pt x="141" y="53"/>
                    </a:lnTo>
                    <a:lnTo>
                      <a:pt x="144" y="72"/>
                    </a:lnTo>
                    <a:lnTo>
                      <a:pt x="141" y="91"/>
                    </a:lnTo>
                    <a:lnTo>
                      <a:pt x="134" y="109"/>
                    </a:lnTo>
                    <a:lnTo>
                      <a:pt x="123" y="123"/>
                    </a:lnTo>
                    <a:lnTo>
                      <a:pt x="108" y="134"/>
                    </a:lnTo>
                    <a:lnTo>
                      <a:pt x="91" y="141"/>
                    </a:lnTo>
                    <a:lnTo>
                      <a:pt x="72" y="144"/>
                    </a:lnTo>
                    <a:lnTo>
                      <a:pt x="53" y="141"/>
                    </a:lnTo>
                    <a:lnTo>
                      <a:pt x="36" y="134"/>
                    </a:lnTo>
                    <a:lnTo>
                      <a:pt x="21" y="123"/>
                    </a:lnTo>
                    <a:lnTo>
                      <a:pt x="10" y="109"/>
                    </a:lnTo>
                    <a:lnTo>
                      <a:pt x="2" y="91"/>
                    </a:lnTo>
                    <a:lnTo>
                      <a:pt x="0" y="72"/>
                    </a:lnTo>
                    <a:lnTo>
                      <a:pt x="2" y="53"/>
                    </a:lnTo>
                    <a:lnTo>
                      <a:pt x="10" y="36"/>
                    </a:lnTo>
                    <a:lnTo>
                      <a:pt x="21" y="22"/>
                    </a:lnTo>
                    <a:lnTo>
                      <a:pt x="36" y="10"/>
                    </a:lnTo>
                    <a:lnTo>
                      <a:pt x="53" y="3"/>
                    </a:lnTo>
                    <a:lnTo>
                      <a:pt x="72"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3" name="Google Shape;420;p33">
                <a:extLst>
                  <a:ext uri="{FF2B5EF4-FFF2-40B4-BE49-F238E27FC236}">
                    <a16:creationId xmlns:a16="http://schemas.microsoft.com/office/drawing/2014/main" id="{06E0C81A-274B-954C-8B21-B08F692ED7DA}"/>
                  </a:ext>
                </a:extLst>
              </p:cNvPr>
              <p:cNvSpPr/>
              <p:nvPr/>
            </p:nvSpPr>
            <p:spPr>
              <a:xfrm>
                <a:off x="4105965" y="3138777"/>
                <a:ext cx="45231" cy="45231"/>
              </a:xfrm>
              <a:custGeom>
                <a:avLst/>
                <a:gdLst/>
                <a:ahLst/>
                <a:cxnLst/>
                <a:rect l="l" t="t" r="r" b="b"/>
                <a:pathLst>
                  <a:path w="335" h="334" extrusionOk="0">
                    <a:moveTo>
                      <a:pt x="167" y="143"/>
                    </a:moveTo>
                    <a:lnTo>
                      <a:pt x="157" y="145"/>
                    </a:lnTo>
                    <a:lnTo>
                      <a:pt x="150" y="150"/>
                    </a:lnTo>
                    <a:lnTo>
                      <a:pt x="145" y="157"/>
                    </a:lnTo>
                    <a:lnTo>
                      <a:pt x="143" y="167"/>
                    </a:lnTo>
                    <a:lnTo>
                      <a:pt x="145" y="176"/>
                    </a:lnTo>
                    <a:lnTo>
                      <a:pt x="150" y="184"/>
                    </a:lnTo>
                    <a:lnTo>
                      <a:pt x="157" y="189"/>
                    </a:lnTo>
                    <a:lnTo>
                      <a:pt x="167" y="190"/>
                    </a:lnTo>
                    <a:lnTo>
                      <a:pt x="176" y="189"/>
                    </a:lnTo>
                    <a:lnTo>
                      <a:pt x="183" y="184"/>
                    </a:lnTo>
                    <a:lnTo>
                      <a:pt x="188" y="176"/>
                    </a:lnTo>
                    <a:lnTo>
                      <a:pt x="190" y="167"/>
                    </a:lnTo>
                    <a:lnTo>
                      <a:pt x="188" y="157"/>
                    </a:lnTo>
                    <a:lnTo>
                      <a:pt x="183" y="150"/>
                    </a:lnTo>
                    <a:lnTo>
                      <a:pt x="176" y="145"/>
                    </a:lnTo>
                    <a:lnTo>
                      <a:pt x="167" y="143"/>
                    </a:lnTo>
                    <a:close/>
                    <a:moveTo>
                      <a:pt x="167" y="0"/>
                    </a:moveTo>
                    <a:lnTo>
                      <a:pt x="197" y="2"/>
                    </a:lnTo>
                    <a:lnTo>
                      <a:pt x="225" y="10"/>
                    </a:lnTo>
                    <a:lnTo>
                      <a:pt x="252" y="22"/>
                    </a:lnTo>
                    <a:lnTo>
                      <a:pt x="275" y="39"/>
                    </a:lnTo>
                    <a:lnTo>
                      <a:pt x="295" y="59"/>
                    </a:lnTo>
                    <a:lnTo>
                      <a:pt x="311" y="83"/>
                    </a:lnTo>
                    <a:lnTo>
                      <a:pt x="324" y="108"/>
                    </a:lnTo>
                    <a:lnTo>
                      <a:pt x="331" y="137"/>
                    </a:lnTo>
                    <a:lnTo>
                      <a:pt x="335" y="167"/>
                    </a:lnTo>
                    <a:lnTo>
                      <a:pt x="331" y="197"/>
                    </a:lnTo>
                    <a:lnTo>
                      <a:pt x="324" y="225"/>
                    </a:lnTo>
                    <a:lnTo>
                      <a:pt x="311" y="252"/>
                    </a:lnTo>
                    <a:lnTo>
                      <a:pt x="295" y="275"/>
                    </a:lnTo>
                    <a:lnTo>
                      <a:pt x="275" y="295"/>
                    </a:lnTo>
                    <a:lnTo>
                      <a:pt x="252" y="312"/>
                    </a:lnTo>
                    <a:lnTo>
                      <a:pt x="225" y="324"/>
                    </a:lnTo>
                    <a:lnTo>
                      <a:pt x="197" y="331"/>
                    </a:lnTo>
                    <a:lnTo>
                      <a:pt x="167" y="334"/>
                    </a:lnTo>
                    <a:lnTo>
                      <a:pt x="137" y="331"/>
                    </a:lnTo>
                    <a:lnTo>
                      <a:pt x="108" y="324"/>
                    </a:lnTo>
                    <a:lnTo>
                      <a:pt x="83" y="312"/>
                    </a:lnTo>
                    <a:lnTo>
                      <a:pt x="59" y="295"/>
                    </a:lnTo>
                    <a:lnTo>
                      <a:pt x="39" y="275"/>
                    </a:lnTo>
                    <a:lnTo>
                      <a:pt x="22" y="252"/>
                    </a:lnTo>
                    <a:lnTo>
                      <a:pt x="10" y="225"/>
                    </a:lnTo>
                    <a:lnTo>
                      <a:pt x="2" y="197"/>
                    </a:lnTo>
                    <a:lnTo>
                      <a:pt x="0" y="167"/>
                    </a:lnTo>
                    <a:lnTo>
                      <a:pt x="2" y="137"/>
                    </a:lnTo>
                    <a:lnTo>
                      <a:pt x="10" y="108"/>
                    </a:lnTo>
                    <a:lnTo>
                      <a:pt x="22" y="83"/>
                    </a:lnTo>
                    <a:lnTo>
                      <a:pt x="39" y="59"/>
                    </a:lnTo>
                    <a:lnTo>
                      <a:pt x="59" y="39"/>
                    </a:lnTo>
                    <a:lnTo>
                      <a:pt x="83" y="22"/>
                    </a:lnTo>
                    <a:lnTo>
                      <a:pt x="108" y="10"/>
                    </a:lnTo>
                    <a:lnTo>
                      <a:pt x="137" y="2"/>
                    </a:lnTo>
                    <a:lnTo>
                      <a:pt x="167"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68712" y="308459"/>
            <a:ext cx="1576192" cy="492443"/>
          </a:xfrm>
          <a:prstGeom prst="rect">
            <a:avLst/>
          </a:prstGeom>
        </p:spPr>
        <p:txBody>
          <a:bodyPr wrap="square" lIns="0" tIns="0" rIns="0" bIns="0" rtlCol="0">
            <a:spAutoFit/>
          </a:bodyPr>
          <a:lstStyle/>
          <a:p>
            <a:pPr algn="l"/>
            <a:r>
              <a:rPr lang="en-US" sz="1600" b="1" i="0" dirty="0">
                <a:solidFill>
                  <a:srgbClr val="1D4679"/>
                </a:solidFill>
                <a:latin typeface="Effra" panose="020B0603020203020204" pitchFamily="34" charset="0"/>
                <a:ea typeface="Verdana" panose="020B0604030504040204" pitchFamily="34" charset="0"/>
                <a:cs typeface="Effra" panose="020B0603020203020204" pitchFamily="34" charset="0"/>
              </a:rPr>
              <a:t>RESEARCH &amp;</a:t>
            </a:r>
          </a:p>
          <a:p>
            <a:pPr algn="l"/>
            <a:r>
              <a:rPr lang="en-US" sz="1600" b="1" i="0" dirty="0">
                <a:solidFill>
                  <a:srgbClr val="1D4679"/>
                </a:solidFill>
                <a:latin typeface="Effra" panose="020B0603020203020204" pitchFamily="34" charset="0"/>
                <a:ea typeface="Verdana" panose="020B0604030504040204" pitchFamily="34" charset="0"/>
                <a:cs typeface="Effra" panose="020B0603020203020204" pitchFamily="34" charset="0"/>
              </a:rPr>
              <a:t>INNOVATION</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6" y="914400"/>
            <a:ext cx="1756345" cy="430887"/>
          </a:xfrm>
          <a:prstGeom prst="rect">
            <a:avLst/>
          </a:prstGeom>
        </p:spPr>
        <p:txBody>
          <a:bodyPr wrap="square">
            <a:spAutoFit/>
          </a:bodyPr>
          <a:lstStyle/>
          <a:p>
            <a:pPr algn="l"/>
            <a:r>
              <a:rPr lang="en-US" sz="1100" b="1" i="0" dirty="0">
                <a:solidFill>
                  <a:srgbClr val="1D4679"/>
                </a:solidFill>
                <a:latin typeface="Effra" panose="020B0603020203020204" pitchFamily="34" charset="0"/>
                <a:ea typeface="Verdana" panose="020B0604030504040204" pitchFamily="34" charset="0"/>
                <a:cs typeface="Effra" panose="020B0603020203020204" pitchFamily="34" charset="0"/>
              </a:rPr>
              <a:t>Anissa Abi-Dargham</a:t>
            </a:r>
          </a:p>
          <a:p>
            <a:pPr algn="l"/>
            <a:r>
              <a:rPr lang="en-US" sz="1100" b="1" i="0" dirty="0">
                <a:solidFill>
                  <a:srgbClr val="1D4679"/>
                </a:solidFill>
                <a:latin typeface="Effra" panose="020B0603020203020204" pitchFamily="34" charset="0"/>
                <a:ea typeface="Verdana" panose="020B0604030504040204" pitchFamily="34" charset="0"/>
                <a:cs typeface="Effra" panose="020B0603020203020204" pitchFamily="34" charset="0"/>
              </a:rPr>
              <a:t>Jon Longtin</a:t>
            </a:r>
          </a:p>
        </p:txBody>
      </p:sp>
    </p:spTree>
    <p:extLst>
      <p:ext uri="{BB962C8B-B14F-4D97-AF65-F5344CB8AC3E}">
        <p14:creationId xmlns:p14="http://schemas.microsoft.com/office/powerpoint/2010/main" val="278774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tony Brook Medici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9E6652-B066-D845-84D0-8BE3E24D05EC}"/>
              </a:ext>
            </a:extLst>
          </p:cNvPr>
          <p:cNvGrpSpPr/>
          <p:nvPr userDrawn="1"/>
        </p:nvGrpSpPr>
        <p:grpSpPr>
          <a:xfrm>
            <a:off x="9547117" y="180780"/>
            <a:ext cx="731520" cy="731520"/>
            <a:chOff x="10637822" y="1900426"/>
            <a:chExt cx="731520" cy="731520"/>
          </a:xfrm>
        </p:grpSpPr>
        <p:sp>
          <p:nvSpPr>
            <p:cNvPr id="15" name="Oval 14">
              <a:extLst>
                <a:ext uri="{FF2B5EF4-FFF2-40B4-BE49-F238E27FC236}">
                  <a16:creationId xmlns:a16="http://schemas.microsoft.com/office/drawing/2014/main" id="{F9B5934B-A02D-9140-87CA-13182D6856DB}"/>
                </a:ext>
              </a:extLst>
            </p:cNvPr>
            <p:cNvSpPr/>
            <p:nvPr/>
          </p:nvSpPr>
          <p:spPr bwMode="auto">
            <a:xfrm>
              <a:off x="10637822" y="1900426"/>
              <a:ext cx="731520" cy="731520"/>
            </a:xfrm>
            <a:prstGeom prst="ellipse">
              <a:avLst/>
            </a:prstGeom>
            <a:solidFill>
              <a:schemeClr val="accent5"/>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lvl="0" algn="ctr" defTabSz="609585"/>
              <a:endParaRPr lang="en-US" sz="1200" b="1" dirty="0">
                <a:solidFill>
                  <a:srgbClr val="F1EA86"/>
                </a:solidFill>
                <a:latin typeface="Calibri" panose="020F0502020204030204" pitchFamily="34" charset="0"/>
                <a:cs typeface="Calibri" panose="020F0502020204030204" pitchFamily="34" charset="0"/>
              </a:endParaRPr>
            </a:p>
          </p:txBody>
        </p:sp>
        <p:sp>
          <p:nvSpPr>
            <p:cNvPr id="24" name="Google Shape;424;p33">
              <a:extLst>
                <a:ext uri="{FF2B5EF4-FFF2-40B4-BE49-F238E27FC236}">
                  <a16:creationId xmlns:a16="http://schemas.microsoft.com/office/drawing/2014/main" id="{173B202A-B524-2B48-9290-01F26842EAA0}"/>
                </a:ext>
              </a:extLst>
            </p:cNvPr>
            <p:cNvSpPr>
              <a:spLocks noChangeAspect="1"/>
            </p:cNvSpPr>
            <p:nvPr/>
          </p:nvSpPr>
          <p:spPr>
            <a:xfrm>
              <a:off x="10778589" y="2043408"/>
              <a:ext cx="449985" cy="445557"/>
            </a:xfrm>
            <a:custGeom>
              <a:avLst/>
              <a:gdLst/>
              <a:ahLst/>
              <a:cxnLst/>
              <a:rect l="l" t="t" r="r" b="b"/>
              <a:pathLst>
                <a:path w="3354" h="3322" extrusionOk="0">
                  <a:moveTo>
                    <a:pt x="1677" y="265"/>
                  </a:moveTo>
                  <a:lnTo>
                    <a:pt x="1581" y="268"/>
                  </a:lnTo>
                  <a:lnTo>
                    <a:pt x="1486" y="277"/>
                  </a:lnTo>
                  <a:lnTo>
                    <a:pt x="1394" y="293"/>
                  </a:lnTo>
                  <a:lnTo>
                    <a:pt x="1303" y="315"/>
                  </a:lnTo>
                  <a:lnTo>
                    <a:pt x="1214" y="342"/>
                  </a:lnTo>
                  <a:lnTo>
                    <a:pt x="1129" y="374"/>
                  </a:lnTo>
                  <a:lnTo>
                    <a:pt x="1046" y="412"/>
                  </a:lnTo>
                  <a:lnTo>
                    <a:pt x="966" y="455"/>
                  </a:lnTo>
                  <a:lnTo>
                    <a:pt x="889" y="503"/>
                  </a:lnTo>
                  <a:lnTo>
                    <a:pt x="816" y="556"/>
                  </a:lnTo>
                  <a:lnTo>
                    <a:pt x="746" y="612"/>
                  </a:lnTo>
                  <a:lnTo>
                    <a:pt x="680" y="674"/>
                  </a:lnTo>
                  <a:lnTo>
                    <a:pt x="619" y="739"/>
                  </a:lnTo>
                  <a:lnTo>
                    <a:pt x="561" y="807"/>
                  </a:lnTo>
                  <a:lnTo>
                    <a:pt x="509" y="880"/>
                  </a:lnTo>
                  <a:lnTo>
                    <a:pt x="459" y="957"/>
                  </a:lnTo>
                  <a:lnTo>
                    <a:pt x="417" y="1036"/>
                  </a:lnTo>
                  <a:lnTo>
                    <a:pt x="378" y="1117"/>
                  </a:lnTo>
                  <a:lnTo>
                    <a:pt x="345" y="1203"/>
                  </a:lnTo>
                  <a:lnTo>
                    <a:pt x="317" y="1290"/>
                  </a:lnTo>
                  <a:lnTo>
                    <a:pt x="295" y="1379"/>
                  </a:lnTo>
                  <a:lnTo>
                    <a:pt x="280" y="1472"/>
                  </a:lnTo>
                  <a:lnTo>
                    <a:pt x="270" y="1566"/>
                  </a:lnTo>
                  <a:lnTo>
                    <a:pt x="267" y="1661"/>
                  </a:lnTo>
                  <a:lnTo>
                    <a:pt x="270" y="1756"/>
                  </a:lnTo>
                  <a:lnTo>
                    <a:pt x="280" y="1850"/>
                  </a:lnTo>
                  <a:lnTo>
                    <a:pt x="295" y="1942"/>
                  </a:lnTo>
                  <a:lnTo>
                    <a:pt x="317" y="2032"/>
                  </a:lnTo>
                  <a:lnTo>
                    <a:pt x="345" y="2119"/>
                  </a:lnTo>
                  <a:lnTo>
                    <a:pt x="378" y="2204"/>
                  </a:lnTo>
                  <a:lnTo>
                    <a:pt x="417" y="2286"/>
                  </a:lnTo>
                  <a:lnTo>
                    <a:pt x="459" y="2365"/>
                  </a:lnTo>
                  <a:lnTo>
                    <a:pt x="509" y="2441"/>
                  </a:lnTo>
                  <a:lnTo>
                    <a:pt x="561" y="2514"/>
                  </a:lnTo>
                  <a:lnTo>
                    <a:pt x="619" y="2583"/>
                  </a:lnTo>
                  <a:lnTo>
                    <a:pt x="680" y="2648"/>
                  </a:lnTo>
                  <a:lnTo>
                    <a:pt x="746" y="2709"/>
                  </a:lnTo>
                  <a:lnTo>
                    <a:pt x="816" y="2766"/>
                  </a:lnTo>
                  <a:lnTo>
                    <a:pt x="889" y="2818"/>
                  </a:lnTo>
                  <a:lnTo>
                    <a:pt x="966" y="2867"/>
                  </a:lnTo>
                  <a:lnTo>
                    <a:pt x="1046" y="2909"/>
                  </a:lnTo>
                  <a:lnTo>
                    <a:pt x="1129" y="2947"/>
                  </a:lnTo>
                  <a:lnTo>
                    <a:pt x="1214" y="2981"/>
                  </a:lnTo>
                  <a:lnTo>
                    <a:pt x="1303" y="3008"/>
                  </a:lnTo>
                  <a:lnTo>
                    <a:pt x="1394" y="3029"/>
                  </a:lnTo>
                  <a:lnTo>
                    <a:pt x="1486" y="3045"/>
                  </a:lnTo>
                  <a:lnTo>
                    <a:pt x="1581" y="3054"/>
                  </a:lnTo>
                  <a:lnTo>
                    <a:pt x="1677" y="3058"/>
                  </a:lnTo>
                  <a:lnTo>
                    <a:pt x="1773" y="3054"/>
                  </a:lnTo>
                  <a:lnTo>
                    <a:pt x="1869" y="3045"/>
                  </a:lnTo>
                  <a:lnTo>
                    <a:pt x="1962" y="3029"/>
                  </a:lnTo>
                  <a:lnTo>
                    <a:pt x="2051" y="3008"/>
                  </a:lnTo>
                  <a:lnTo>
                    <a:pt x="2140" y="2981"/>
                  </a:lnTo>
                  <a:lnTo>
                    <a:pt x="2225" y="2947"/>
                  </a:lnTo>
                  <a:lnTo>
                    <a:pt x="2308" y="2909"/>
                  </a:lnTo>
                  <a:lnTo>
                    <a:pt x="2388" y="2867"/>
                  </a:lnTo>
                  <a:lnTo>
                    <a:pt x="2465" y="2818"/>
                  </a:lnTo>
                  <a:lnTo>
                    <a:pt x="2538" y="2766"/>
                  </a:lnTo>
                  <a:lnTo>
                    <a:pt x="2608" y="2709"/>
                  </a:lnTo>
                  <a:lnTo>
                    <a:pt x="2674" y="2648"/>
                  </a:lnTo>
                  <a:lnTo>
                    <a:pt x="2736" y="2583"/>
                  </a:lnTo>
                  <a:lnTo>
                    <a:pt x="2793" y="2514"/>
                  </a:lnTo>
                  <a:lnTo>
                    <a:pt x="2847" y="2441"/>
                  </a:lnTo>
                  <a:lnTo>
                    <a:pt x="2895" y="2365"/>
                  </a:lnTo>
                  <a:lnTo>
                    <a:pt x="2939" y="2286"/>
                  </a:lnTo>
                  <a:lnTo>
                    <a:pt x="2977" y="2204"/>
                  </a:lnTo>
                  <a:lnTo>
                    <a:pt x="3010" y="2119"/>
                  </a:lnTo>
                  <a:lnTo>
                    <a:pt x="3037" y="2032"/>
                  </a:lnTo>
                  <a:lnTo>
                    <a:pt x="3059" y="1942"/>
                  </a:lnTo>
                  <a:lnTo>
                    <a:pt x="3074" y="1850"/>
                  </a:lnTo>
                  <a:lnTo>
                    <a:pt x="3084" y="1756"/>
                  </a:lnTo>
                  <a:lnTo>
                    <a:pt x="3087" y="1661"/>
                  </a:lnTo>
                  <a:lnTo>
                    <a:pt x="3084" y="1566"/>
                  </a:lnTo>
                  <a:lnTo>
                    <a:pt x="3074" y="1472"/>
                  </a:lnTo>
                  <a:lnTo>
                    <a:pt x="3059" y="1379"/>
                  </a:lnTo>
                  <a:lnTo>
                    <a:pt x="3037" y="1290"/>
                  </a:lnTo>
                  <a:lnTo>
                    <a:pt x="3010" y="1203"/>
                  </a:lnTo>
                  <a:lnTo>
                    <a:pt x="2977" y="1117"/>
                  </a:lnTo>
                  <a:lnTo>
                    <a:pt x="2939" y="1036"/>
                  </a:lnTo>
                  <a:lnTo>
                    <a:pt x="2895" y="957"/>
                  </a:lnTo>
                  <a:lnTo>
                    <a:pt x="2847" y="880"/>
                  </a:lnTo>
                  <a:lnTo>
                    <a:pt x="2793" y="807"/>
                  </a:lnTo>
                  <a:lnTo>
                    <a:pt x="2736" y="739"/>
                  </a:lnTo>
                  <a:lnTo>
                    <a:pt x="2674" y="674"/>
                  </a:lnTo>
                  <a:lnTo>
                    <a:pt x="2608" y="612"/>
                  </a:lnTo>
                  <a:lnTo>
                    <a:pt x="2538" y="556"/>
                  </a:lnTo>
                  <a:lnTo>
                    <a:pt x="2465" y="503"/>
                  </a:lnTo>
                  <a:lnTo>
                    <a:pt x="2388" y="455"/>
                  </a:lnTo>
                  <a:lnTo>
                    <a:pt x="2308" y="412"/>
                  </a:lnTo>
                  <a:lnTo>
                    <a:pt x="2225" y="374"/>
                  </a:lnTo>
                  <a:lnTo>
                    <a:pt x="2140" y="342"/>
                  </a:lnTo>
                  <a:lnTo>
                    <a:pt x="2051" y="315"/>
                  </a:lnTo>
                  <a:lnTo>
                    <a:pt x="1962" y="293"/>
                  </a:lnTo>
                  <a:lnTo>
                    <a:pt x="1869" y="277"/>
                  </a:lnTo>
                  <a:lnTo>
                    <a:pt x="1773" y="268"/>
                  </a:lnTo>
                  <a:lnTo>
                    <a:pt x="1677" y="265"/>
                  </a:lnTo>
                  <a:close/>
                  <a:moveTo>
                    <a:pt x="1677" y="0"/>
                  </a:moveTo>
                  <a:lnTo>
                    <a:pt x="1677" y="0"/>
                  </a:lnTo>
                  <a:lnTo>
                    <a:pt x="1783" y="4"/>
                  </a:lnTo>
                  <a:lnTo>
                    <a:pt x="1887" y="13"/>
                  </a:lnTo>
                  <a:lnTo>
                    <a:pt x="1990" y="29"/>
                  </a:lnTo>
                  <a:lnTo>
                    <a:pt x="2090" y="51"/>
                  </a:lnTo>
                  <a:lnTo>
                    <a:pt x="2187" y="78"/>
                  </a:lnTo>
                  <a:lnTo>
                    <a:pt x="2283" y="112"/>
                  </a:lnTo>
                  <a:lnTo>
                    <a:pt x="2375" y="151"/>
                  </a:lnTo>
                  <a:lnTo>
                    <a:pt x="2465" y="195"/>
                  </a:lnTo>
                  <a:lnTo>
                    <a:pt x="2551" y="244"/>
                  </a:lnTo>
                  <a:lnTo>
                    <a:pt x="2635" y="298"/>
                  </a:lnTo>
                  <a:lnTo>
                    <a:pt x="2714" y="357"/>
                  </a:lnTo>
                  <a:lnTo>
                    <a:pt x="2791" y="420"/>
                  </a:lnTo>
                  <a:lnTo>
                    <a:pt x="2863" y="487"/>
                  </a:lnTo>
                  <a:lnTo>
                    <a:pt x="2931" y="558"/>
                  </a:lnTo>
                  <a:lnTo>
                    <a:pt x="2994" y="634"/>
                  </a:lnTo>
                  <a:lnTo>
                    <a:pt x="3054" y="712"/>
                  </a:lnTo>
                  <a:lnTo>
                    <a:pt x="3108" y="794"/>
                  </a:lnTo>
                  <a:lnTo>
                    <a:pt x="3158" y="881"/>
                  </a:lnTo>
                  <a:lnTo>
                    <a:pt x="3202" y="970"/>
                  </a:lnTo>
                  <a:lnTo>
                    <a:pt x="3242" y="1061"/>
                  </a:lnTo>
                  <a:lnTo>
                    <a:pt x="3276" y="1155"/>
                  </a:lnTo>
                  <a:lnTo>
                    <a:pt x="3303" y="1253"/>
                  </a:lnTo>
                  <a:lnTo>
                    <a:pt x="3326" y="1351"/>
                  </a:lnTo>
                  <a:lnTo>
                    <a:pt x="3341" y="1453"/>
                  </a:lnTo>
                  <a:lnTo>
                    <a:pt x="3351" y="1556"/>
                  </a:lnTo>
                  <a:lnTo>
                    <a:pt x="3354" y="1661"/>
                  </a:lnTo>
                  <a:lnTo>
                    <a:pt x="3351" y="1766"/>
                  </a:lnTo>
                  <a:lnTo>
                    <a:pt x="3341" y="1869"/>
                  </a:lnTo>
                  <a:lnTo>
                    <a:pt x="3326" y="1970"/>
                  </a:lnTo>
                  <a:lnTo>
                    <a:pt x="3303" y="2070"/>
                  </a:lnTo>
                  <a:lnTo>
                    <a:pt x="3276" y="2166"/>
                  </a:lnTo>
                  <a:lnTo>
                    <a:pt x="3242" y="2260"/>
                  </a:lnTo>
                  <a:lnTo>
                    <a:pt x="3202" y="2352"/>
                  </a:lnTo>
                  <a:lnTo>
                    <a:pt x="3158" y="2441"/>
                  </a:lnTo>
                  <a:lnTo>
                    <a:pt x="3108" y="2527"/>
                  </a:lnTo>
                  <a:lnTo>
                    <a:pt x="3054" y="2609"/>
                  </a:lnTo>
                  <a:lnTo>
                    <a:pt x="2994" y="2688"/>
                  </a:lnTo>
                  <a:lnTo>
                    <a:pt x="2931" y="2763"/>
                  </a:lnTo>
                  <a:lnTo>
                    <a:pt x="2863" y="2834"/>
                  </a:lnTo>
                  <a:lnTo>
                    <a:pt x="2791" y="2902"/>
                  </a:lnTo>
                  <a:lnTo>
                    <a:pt x="2714" y="2965"/>
                  </a:lnTo>
                  <a:lnTo>
                    <a:pt x="2635" y="3024"/>
                  </a:lnTo>
                  <a:lnTo>
                    <a:pt x="2551" y="3078"/>
                  </a:lnTo>
                  <a:lnTo>
                    <a:pt x="2465" y="3127"/>
                  </a:lnTo>
                  <a:lnTo>
                    <a:pt x="2375" y="3171"/>
                  </a:lnTo>
                  <a:lnTo>
                    <a:pt x="2283" y="3209"/>
                  </a:lnTo>
                  <a:lnTo>
                    <a:pt x="2187" y="3243"/>
                  </a:lnTo>
                  <a:lnTo>
                    <a:pt x="2090" y="3271"/>
                  </a:lnTo>
                  <a:lnTo>
                    <a:pt x="1990" y="3293"/>
                  </a:lnTo>
                  <a:lnTo>
                    <a:pt x="1887" y="3309"/>
                  </a:lnTo>
                  <a:lnTo>
                    <a:pt x="1783" y="3319"/>
                  </a:lnTo>
                  <a:lnTo>
                    <a:pt x="1677" y="3322"/>
                  </a:lnTo>
                  <a:lnTo>
                    <a:pt x="1571" y="3319"/>
                  </a:lnTo>
                  <a:lnTo>
                    <a:pt x="1467" y="3309"/>
                  </a:lnTo>
                  <a:lnTo>
                    <a:pt x="1365" y="3293"/>
                  </a:lnTo>
                  <a:lnTo>
                    <a:pt x="1265" y="3271"/>
                  </a:lnTo>
                  <a:lnTo>
                    <a:pt x="1167" y="3243"/>
                  </a:lnTo>
                  <a:lnTo>
                    <a:pt x="1072" y="3209"/>
                  </a:lnTo>
                  <a:lnTo>
                    <a:pt x="979" y="3171"/>
                  </a:lnTo>
                  <a:lnTo>
                    <a:pt x="889" y="3127"/>
                  </a:lnTo>
                  <a:lnTo>
                    <a:pt x="803" y="3078"/>
                  </a:lnTo>
                  <a:lnTo>
                    <a:pt x="720" y="3024"/>
                  </a:lnTo>
                  <a:lnTo>
                    <a:pt x="640" y="2965"/>
                  </a:lnTo>
                  <a:lnTo>
                    <a:pt x="563" y="2902"/>
                  </a:lnTo>
                  <a:lnTo>
                    <a:pt x="492" y="2834"/>
                  </a:lnTo>
                  <a:lnTo>
                    <a:pt x="423" y="2763"/>
                  </a:lnTo>
                  <a:lnTo>
                    <a:pt x="360" y="2688"/>
                  </a:lnTo>
                  <a:lnTo>
                    <a:pt x="301" y="2609"/>
                  </a:lnTo>
                  <a:lnTo>
                    <a:pt x="246" y="2527"/>
                  </a:lnTo>
                  <a:lnTo>
                    <a:pt x="197" y="2441"/>
                  </a:lnTo>
                  <a:lnTo>
                    <a:pt x="152" y="2352"/>
                  </a:lnTo>
                  <a:lnTo>
                    <a:pt x="113" y="2260"/>
                  </a:lnTo>
                  <a:lnTo>
                    <a:pt x="80" y="2166"/>
                  </a:lnTo>
                  <a:lnTo>
                    <a:pt x="51" y="2070"/>
                  </a:lnTo>
                  <a:lnTo>
                    <a:pt x="29" y="1970"/>
                  </a:lnTo>
                  <a:lnTo>
                    <a:pt x="13" y="1869"/>
                  </a:lnTo>
                  <a:lnTo>
                    <a:pt x="3" y="1766"/>
                  </a:lnTo>
                  <a:lnTo>
                    <a:pt x="0" y="1661"/>
                  </a:lnTo>
                  <a:lnTo>
                    <a:pt x="3" y="1556"/>
                  </a:lnTo>
                  <a:lnTo>
                    <a:pt x="13" y="1453"/>
                  </a:lnTo>
                  <a:lnTo>
                    <a:pt x="29" y="1351"/>
                  </a:lnTo>
                  <a:lnTo>
                    <a:pt x="51" y="1253"/>
                  </a:lnTo>
                  <a:lnTo>
                    <a:pt x="80" y="1155"/>
                  </a:lnTo>
                  <a:lnTo>
                    <a:pt x="113" y="1061"/>
                  </a:lnTo>
                  <a:lnTo>
                    <a:pt x="152" y="970"/>
                  </a:lnTo>
                  <a:lnTo>
                    <a:pt x="197" y="881"/>
                  </a:lnTo>
                  <a:lnTo>
                    <a:pt x="246" y="794"/>
                  </a:lnTo>
                  <a:lnTo>
                    <a:pt x="301" y="712"/>
                  </a:lnTo>
                  <a:lnTo>
                    <a:pt x="360" y="634"/>
                  </a:lnTo>
                  <a:lnTo>
                    <a:pt x="423" y="558"/>
                  </a:lnTo>
                  <a:lnTo>
                    <a:pt x="492" y="487"/>
                  </a:lnTo>
                  <a:lnTo>
                    <a:pt x="563" y="420"/>
                  </a:lnTo>
                  <a:lnTo>
                    <a:pt x="640" y="357"/>
                  </a:lnTo>
                  <a:lnTo>
                    <a:pt x="720" y="298"/>
                  </a:lnTo>
                  <a:lnTo>
                    <a:pt x="803" y="244"/>
                  </a:lnTo>
                  <a:lnTo>
                    <a:pt x="889" y="195"/>
                  </a:lnTo>
                  <a:lnTo>
                    <a:pt x="979" y="151"/>
                  </a:lnTo>
                  <a:lnTo>
                    <a:pt x="1072" y="112"/>
                  </a:lnTo>
                  <a:lnTo>
                    <a:pt x="1167" y="78"/>
                  </a:lnTo>
                  <a:lnTo>
                    <a:pt x="1265" y="51"/>
                  </a:lnTo>
                  <a:lnTo>
                    <a:pt x="1365" y="29"/>
                  </a:lnTo>
                  <a:lnTo>
                    <a:pt x="1467" y="13"/>
                  </a:lnTo>
                  <a:lnTo>
                    <a:pt x="1571" y="4"/>
                  </a:lnTo>
                  <a:lnTo>
                    <a:pt x="1677" y="0"/>
                  </a:lnTo>
                  <a:close/>
                </a:path>
              </a:pathLst>
            </a:custGeom>
            <a:solidFill>
              <a:srgbClr val="A89E13"/>
            </a:solidFill>
            <a:ln>
              <a:noFill/>
            </a:ln>
          </p:spPr>
          <p:txBody>
            <a:bodyPr spcFirstLastPara="1" wrap="square" lIns="121900" tIns="60933" rIns="121900" bIns="60933" anchor="t" anchorCtr="0">
              <a:noAutofit/>
            </a:bodyPr>
            <a:lstStyle/>
            <a:p>
              <a:pPr>
                <a:buSzPts val="1800"/>
                <a:buFont typeface="Calibri"/>
                <a:buNone/>
              </a:pPr>
              <a:endParaRPr sz="2400" dirty="0">
                <a:latin typeface="Calibri"/>
                <a:ea typeface="Calibri"/>
                <a:cs typeface="Calibri"/>
                <a:sym typeface="Calibri"/>
              </a:endParaRPr>
            </a:p>
          </p:txBody>
        </p:sp>
        <p:sp>
          <p:nvSpPr>
            <p:cNvPr id="25" name="Google Shape;425;p33">
              <a:extLst>
                <a:ext uri="{FF2B5EF4-FFF2-40B4-BE49-F238E27FC236}">
                  <a16:creationId xmlns:a16="http://schemas.microsoft.com/office/drawing/2014/main" id="{03E62527-3CDC-684D-BBDF-BC5DDF284F2D}"/>
                </a:ext>
              </a:extLst>
            </p:cNvPr>
            <p:cNvSpPr>
              <a:spLocks noChangeAspect="1"/>
            </p:cNvSpPr>
            <p:nvPr/>
          </p:nvSpPr>
          <p:spPr>
            <a:xfrm>
              <a:off x="10861947" y="2125290"/>
              <a:ext cx="283270" cy="281791"/>
            </a:xfrm>
            <a:custGeom>
              <a:avLst/>
              <a:gdLst/>
              <a:ahLst/>
              <a:cxnLst/>
              <a:rect l="l" t="t" r="r" b="b"/>
              <a:pathLst>
                <a:path w="2114" h="2100" extrusionOk="0">
                  <a:moveTo>
                    <a:pt x="875" y="0"/>
                  </a:moveTo>
                  <a:lnTo>
                    <a:pt x="1239" y="0"/>
                  </a:lnTo>
                  <a:lnTo>
                    <a:pt x="1269" y="4"/>
                  </a:lnTo>
                  <a:lnTo>
                    <a:pt x="1298" y="11"/>
                  </a:lnTo>
                  <a:lnTo>
                    <a:pt x="1324" y="23"/>
                  </a:lnTo>
                  <a:lnTo>
                    <a:pt x="1347" y="39"/>
                  </a:lnTo>
                  <a:lnTo>
                    <a:pt x="1368" y="60"/>
                  </a:lnTo>
                  <a:lnTo>
                    <a:pt x="1384" y="83"/>
                  </a:lnTo>
                  <a:lnTo>
                    <a:pt x="1396" y="109"/>
                  </a:lnTo>
                  <a:lnTo>
                    <a:pt x="1404" y="137"/>
                  </a:lnTo>
                  <a:lnTo>
                    <a:pt x="1407" y="166"/>
                  </a:lnTo>
                  <a:lnTo>
                    <a:pt x="1407" y="700"/>
                  </a:lnTo>
                  <a:lnTo>
                    <a:pt x="1945" y="700"/>
                  </a:lnTo>
                  <a:lnTo>
                    <a:pt x="1979" y="703"/>
                  </a:lnTo>
                  <a:lnTo>
                    <a:pt x="2011" y="713"/>
                  </a:lnTo>
                  <a:lnTo>
                    <a:pt x="2039" y="728"/>
                  </a:lnTo>
                  <a:lnTo>
                    <a:pt x="2065" y="749"/>
                  </a:lnTo>
                  <a:lnTo>
                    <a:pt x="2084" y="774"/>
                  </a:lnTo>
                  <a:lnTo>
                    <a:pt x="2101" y="802"/>
                  </a:lnTo>
                  <a:lnTo>
                    <a:pt x="2111" y="833"/>
                  </a:lnTo>
                  <a:lnTo>
                    <a:pt x="2114" y="867"/>
                  </a:lnTo>
                  <a:lnTo>
                    <a:pt x="2114" y="1234"/>
                  </a:lnTo>
                  <a:lnTo>
                    <a:pt x="2111" y="1268"/>
                  </a:lnTo>
                  <a:lnTo>
                    <a:pt x="2101" y="1298"/>
                  </a:lnTo>
                  <a:lnTo>
                    <a:pt x="2084" y="1326"/>
                  </a:lnTo>
                  <a:lnTo>
                    <a:pt x="2065" y="1351"/>
                  </a:lnTo>
                  <a:lnTo>
                    <a:pt x="2039" y="1372"/>
                  </a:lnTo>
                  <a:lnTo>
                    <a:pt x="2011" y="1387"/>
                  </a:lnTo>
                  <a:lnTo>
                    <a:pt x="1979" y="1397"/>
                  </a:lnTo>
                  <a:lnTo>
                    <a:pt x="1945" y="1400"/>
                  </a:lnTo>
                  <a:lnTo>
                    <a:pt x="1407" y="1400"/>
                  </a:lnTo>
                  <a:lnTo>
                    <a:pt x="1407" y="1934"/>
                  </a:lnTo>
                  <a:lnTo>
                    <a:pt x="1404" y="1968"/>
                  </a:lnTo>
                  <a:lnTo>
                    <a:pt x="1394" y="1999"/>
                  </a:lnTo>
                  <a:lnTo>
                    <a:pt x="1377" y="2027"/>
                  </a:lnTo>
                  <a:lnTo>
                    <a:pt x="1358" y="2051"/>
                  </a:lnTo>
                  <a:lnTo>
                    <a:pt x="1333" y="2072"/>
                  </a:lnTo>
                  <a:lnTo>
                    <a:pt x="1304" y="2087"/>
                  </a:lnTo>
                  <a:lnTo>
                    <a:pt x="1272" y="2097"/>
                  </a:lnTo>
                  <a:lnTo>
                    <a:pt x="1239" y="2100"/>
                  </a:lnTo>
                  <a:lnTo>
                    <a:pt x="875" y="2100"/>
                  </a:lnTo>
                  <a:lnTo>
                    <a:pt x="841" y="2097"/>
                  </a:lnTo>
                  <a:lnTo>
                    <a:pt x="810" y="2087"/>
                  </a:lnTo>
                  <a:lnTo>
                    <a:pt x="781" y="2072"/>
                  </a:lnTo>
                  <a:lnTo>
                    <a:pt x="756" y="2051"/>
                  </a:lnTo>
                  <a:lnTo>
                    <a:pt x="736" y="2027"/>
                  </a:lnTo>
                  <a:lnTo>
                    <a:pt x="720" y="1999"/>
                  </a:lnTo>
                  <a:lnTo>
                    <a:pt x="710" y="1968"/>
                  </a:lnTo>
                  <a:lnTo>
                    <a:pt x="707" y="1934"/>
                  </a:lnTo>
                  <a:lnTo>
                    <a:pt x="707" y="1400"/>
                  </a:lnTo>
                  <a:lnTo>
                    <a:pt x="168" y="1400"/>
                  </a:lnTo>
                  <a:lnTo>
                    <a:pt x="135" y="1397"/>
                  </a:lnTo>
                  <a:lnTo>
                    <a:pt x="103" y="1387"/>
                  </a:lnTo>
                  <a:lnTo>
                    <a:pt x="74" y="1372"/>
                  </a:lnTo>
                  <a:lnTo>
                    <a:pt x="49" y="1351"/>
                  </a:lnTo>
                  <a:lnTo>
                    <a:pt x="30" y="1326"/>
                  </a:lnTo>
                  <a:lnTo>
                    <a:pt x="13" y="1298"/>
                  </a:lnTo>
                  <a:lnTo>
                    <a:pt x="4" y="1268"/>
                  </a:lnTo>
                  <a:lnTo>
                    <a:pt x="0" y="1234"/>
                  </a:lnTo>
                  <a:lnTo>
                    <a:pt x="0" y="867"/>
                  </a:lnTo>
                  <a:lnTo>
                    <a:pt x="4" y="833"/>
                  </a:lnTo>
                  <a:lnTo>
                    <a:pt x="13" y="802"/>
                  </a:lnTo>
                  <a:lnTo>
                    <a:pt x="30" y="774"/>
                  </a:lnTo>
                  <a:lnTo>
                    <a:pt x="49" y="749"/>
                  </a:lnTo>
                  <a:lnTo>
                    <a:pt x="74" y="728"/>
                  </a:lnTo>
                  <a:lnTo>
                    <a:pt x="103" y="713"/>
                  </a:lnTo>
                  <a:lnTo>
                    <a:pt x="135" y="703"/>
                  </a:lnTo>
                  <a:lnTo>
                    <a:pt x="168" y="700"/>
                  </a:lnTo>
                  <a:lnTo>
                    <a:pt x="707" y="700"/>
                  </a:lnTo>
                  <a:lnTo>
                    <a:pt x="707" y="166"/>
                  </a:lnTo>
                  <a:lnTo>
                    <a:pt x="711" y="134"/>
                  </a:lnTo>
                  <a:lnTo>
                    <a:pt x="720" y="102"/>
                  </a:lnTo>
                  <a:lnTo>
                    <a:pt x="736" y="74"/>
                  </a:lnTo>
                  <a:lnTo>
                    <a:pt x="756" y="49"/>
                  </a:lnTo>
                  <a:lnTo>
                    <a:pt x="781" y="28"/>
                  </a:lnTo>
                  <a:lnTo>
                    <a:pt x="810" y="13"/>
                  </a:lnTo>
                  <a:lnTo>
                    <a:pt x="841" y="4"/>
                  </a:lnTo>
                  <a:lnTo>
                    <a:pt x="875" y="0"/>
                  </a:lnTo>
                  <a:close/>
                </a:path>
              </a:pathLst>
            </a:custGeom>
            <a:solidFill>
              <a:srgbClr val="A89E13"/>
            </a:solidFill>
            <a:ln>
              <a:noFill/>
            </a:ln>
          </p:spPr>
          <p:txBody>
            <a:bodyPr spcFirstLastPara="1" wrap="square" lIns="121900" tIns="60933" rIns="121900" bIns="60933" anchor="t" anchorCtr="0">
              <a:noAutofit/>
            </a:bodyPr>
            <a:lstStyle/>
            <a:p>
              <a:pPr>
                <a:buSzPts val="1800"/>
                <a:buFont typeface="Calibri"/>
                <a:buNone/>
              </a:pPr>
              <a:endParaRPr sz="2400" dirty="0">
                <a:latin typeface="Calibri"/>
                <a:ea typeface="Calibri"/>
                <a:cs typeface="Calibri"/>
                <a:sym typeface="Calibri"/>
              </a:endParaRPr>
            </a:p>
          </p:txBody>
        </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68712" y="308459"/>
            <a:ext cx="1576192" cy="492443"/>
          </a:xfrm>
          <a:prstGeom prst="rect">
            <a:avLst/>
          </a:prstGeom>
        </p:spPr>
        <p:txBody>
          <a:bodyPr wrap="square" lIns="0" tIns="0" rIns="0" bIns="0" rtlCol="0">
            <a:spAutoFit/>
          </a:bodyPr>
          <a:lstStyle/>
          <a:p>
            <a:pPr algn="l"/>
            <a:r>
              <a:rPr lang="en-US" sz="16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STONY BROOK</a:t>
            </a:r>
          </a:p>
          <a:p>
            <a:pPr algn="l"/>
            <a:r>
              <a:rPr lang="en-US" sz="16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MEDICINE</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6" y="914400"/>
            <a:ext cx="1756345" cy="430887"/>
          </a:xfrm>
          <a:prstGeom prst="rect">
            <a:avLst/>
          </a:prstGeom>
        </p:spPr>
        <p:txBody>
          <a:bodyPr wrap="square">
            <a:spAutoFit/>
          </a:bodyPr>
          <a:lstStyle/>
          <a:p>
            <a:pPr algn="l"/>
            <a:r>
              <a:rPr lang="en-US" sz="11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David Thanassi</a:t>
            </a:r>
          </a:p>
          <a:p>
            <a:pPr algn="l"/>
            <a:r>
              <a:rPr lang="en-US" sz="11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Aaron Sasson</a:t>
            </a:r>
          </a:p>
        </p:txBody>
      </p:sp>
    </p:spTree>
    <p:extLst>
      <p:ext uri="{BB962C8B-B14F-4D97-AF65-F5344CB8AC3E}">
        <p14:creationId xmlns:p14="http://schemas.microsoft.com/office/powerpoint/2010/main" val="327433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4948" y="0"/>
            <a:ext cx="12201896" cy="6858000"/>
          </a:xfrm>
          <a:prstGeom prst="rect">
            <a:avLst/>
          </a:prstGeom>
        </p:spPr>
      </p:pic>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799" y="650905"/>
            <a:ext cx="3874959" cy="654923"/>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4793201"/>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799" y="1883088"/>
            <a:ext cx="6489977" cy="2388676"/>
          </a:xfrm>
          <a:prstGeom prst="rect">
            <a:avLst/>
          </a:prstGeom>
        </p:spPr>
      </p:pic>
      <p:sp>
        <p:nvSpPr>
          <p:cNvPr id="9" name="Title 2">
            <a:extLst>
              <a:ext uri="{FF2B5EF4-FFF2-40B4-BE49-F238E27FC236}">
                <a16:creationId xmlns:a16="http://schemas.microsoft.com/office/drawing/2014/main" id="{0B790060-3EC8-F04C-B4CE-F2CFF5C3E8DB}"/>
              </a:ext>
            </a:extLst>
          </p:cNvPr>
          <p:cNvSpPr>
            <a:spLocks noGrp="1"/>
          </p:cNvSpPr>
          <p:nvPr>
            <p:ph type="title" hasCustomPrompt="1"/>
          </p:nvPr>
        </p:nvSpPr>
        <p:spPr>
          <a:xfrm>
            <a:off x="1061852" y="5069122"/>
            <a:ext cx="10138504" cy="654924"/>
          </a:xfrm>
          <a:prstGeom prst="rect">
            <a:avLst/>
          </a:prstGeom>
        </p:spPr>
        <p:txBody>
          <a:bodyPr>
            <a:noAutofit/>
          </a:bodyPr>
          <a:lstStyle>
            <a:lvl1pPr>
              <a:defRPr sz="2000" b="1" i="0">
                <a:solidFill>
                  <a:schemeClr val="bg1"/>
                </a:solidFill>
                <a:latin typeface="Museo Slab 700" panose="02000000000000000000" pitchFamily="2" charset="77"/>
              </a:defRPr>
            </a:lvl1pPr>
          </a:lstStyle>
          <a:p>
            <a:r>
              <a:rPr lang="en-US" dirty="0"/>
              <a:t>SUBTITLE OF PRESENTATION • DATE • Presenter Name</a:t>
            </a:r>
          </a:p>
        </p:txBody>
      </p:sp>
    </p:spTree>
    <p:extLst>
      <p:ext uri="{BB962C8B-B14F-4D97-AF65-F5344CB8AC3E}">
        <p14:creationId xmlns:p14="http://schemas.microsoft.com/office/powerpoint/2010/main" val="105618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4948" y="0"/>
            <a:ext cx="12201896" cy="6858000"/>
          </a:xfrm>
          <a:prstGeom prst="rect">
            <a:avLst/>
          </a:prstGeom>
        </p:spPr>
      </p:pic>
      <p:sp>
        <p:nvSpPr>
          <p:cNvPr id="2" name="Title 1">
            <a:extLst>
              <a:ext uri="{FF2B5EF4-FFF2-40B4-BE49-F238E27FC236}">
                <a16:creationId xmlns:a16="http://schemas.microsoft.com/office/drawing/2014/main" id="{20C54579-7F16-DC40-991D-71D97A52E1EB}"/>
              </a:ext>
            </a:extLst>
          </p:cNvPr>
          <p:cNvSpPr>
            <a:spLocks noGrp="1"/>
          </p:cNvSpPr>
          <p:nvPr>
            <p:ph type="ctrTitle" hasCustomPrompt="1"/>
          </p:nvPr>
        </p:nvSpPr>
        <p:spPr>
          <a:xfrm>
            <a:off x="1029222" y="1473013"/>
            <a:ext cx="6962384" cy="2964689"/>
          </a:xfrm>
          <a:prstGeom prst="rect">
            <a:avLst/>
          </a:prstGeom>
        </p:spPr>
        <p:txBody>
          <a:bodyPr lIns="0" tIns="0" rIns="0" bIns="0" anchor="t"/>
          <a:lstStyle>
            <a:lvl1pPr algn="l">
              <a:lnSpc>
                <a:spcPts val="5500"/>
              </a:lnSpc>
              <a:defRPr sz="7000" b="1" i="0">
                <a:solidFill>
                  <a:schemeClr val="bg1"/>
                </a:solidFill>
                <a:latin typeface="Effra Heavy" panose="020B0603020203020204" pitchFamily="34" charset="0"/>
              </a:defRPr>
            </a:lvl1pPr>
          </a:lstStyle>
          <a:p>
            <a:r>
              <a:rPr lang="en-US" dirty="0"/>
              <a:t>PLACE</a:t>
            </a:r>
            <a:br>
              <a:rPr lang="en-US" dirty="0"/>
            </a:br>
            <a:r>
              <a:rPr lang="en-US" dirty="0"/>
              <a:t>YOUR PRESENTATION NAME HERE</a:t>
            </a:r>
          </a:p>
        </p:txBody>
      </p:sp>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4655811"/>
            <a:ext cx="9144000" cy="982555"/>
          </a:xfrm>
          <a:prstGeom prst="rect">
            <a:avLst/>
          </a:prstGeom>
        </p:spPr>
        <p:txBody>
          <a:bodyPr lIns="0" tIns="0" rIns="0" bIns="0"/>
          <a:lstStyle>
            <a:lvl1pPr marL="0" indent="0" algn="l">
              <a:lnSpc>
                <a:spcPts val="3000"/>
              </a:lnSpc>
              <a:buNone/>
              <a:defRPr sz="20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 • DATE</a:t>
            </a:r>
            <a:br>
              <a:rPr lang="en-US" dirty="0"/>
            </a:br>
            <a:r>
              <a:rPr lang="en-US" dirty="0"/>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Tree>
    <p:extLst>
      <p:ext uri="{BB962C8B-B14F-4D97-AF65-F5344CB8AC3E}">
        <p14:creationId xmlns:p14="http://schemas.microsoft.com/office/powerpoint/2010/main" val="2286521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Line Hed &amp;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190127"/>
            <a:ext cx="10058400" cy="2618859"/>
          </a:xfrm>
          <a:prstGeom prst="rect">
            <a:avLst/>
          </a:prstGeom>
        </p:spPr>
        <p:txBody>
          <a:bodyPr lIns="0" tIns="0" rIns="0" bIns="0"/>
          <a:lstStyle>
            <a:lvl1pPr marL="0" indent="0">
              <a:lnSpc>
                <a:spcPct val="100000"/>
              </a:lnSpc>
              <a:buNone/>
              <a:defRPr sz="2000" b="0" i="0">
                <a:solidFill>
                  <a:schemeClr val="tx1"/>
                </a:solidFill>
                <a:latin typeface="Museo Slab 300"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4" name="Slide Number Placeholder 3">
            <a:extLst>
              <a:ext uri="{FF2B5EF4-FFF2-40B4-BE49-F238E27FC236}">
                <a16:creationId xmlns:a16="http://schemas.microsoft.com/office/drawing/2014/main" id="{7BEAAA66-D45D-F344-B196-AC141CC3F799}"/>
              </a:ext>
            </a:extLst>
          </p:cNvPr>
          <p:cNvSpPr>
            <a:spLocks noGrp="1"/>
          </p:cNvSpPr>
          <p:nvPr>
            <p:ph type="sldNum" sz="quarter" idx="10"/>
          </p:nvPr>
        </p:nvSpPr>
        <p:spPr/>
        <p:txBody>
          <a:bodyPr/>
          <a:lstStyle/>
          <a:p>
            <a:fld id="{88AEDF26-E5C1-7243-A0E0-6304CF8365AC}" type="slidenum">
              <a:rPr lang="en-US" smtClean="0"/>
              <a:pPr/>
              <a:t>‹#›</a:t>
            </a:fld>
            <a:endParaRPr lang="en-US" dirty="0"/>
          </a:p>
        </p:txBody>
      </p:sp>
    </p:spTree>
    <p:extLst>
      <p:ext uri="{BB962C8B-B14F-4D97-AF65-F5344CB8AC3E}">
        <p14:creationId xmlns:p14="http://schemas.microsoft.com/office/powerpoint/2010/main" val="340532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Line Hed &amp; 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Text Placeholder 2">
            <a:extLst>
              <a:ext uri="{FF2B5EF4-FFF2-40B4-BE49-F238E27FC236}">
                <a16:creationId xmlns:a16="http://schemas.microsoft.com/office/drawing/2014/main" id="{3922C38A-E007-7044-A3C4-89DAFBD2AF45}"/>
              </a:ext>
            </a:extLst>
          </p:cNvPr>
          <p:cNvSpPr>
            <a:spLocks noGrp="1"/>
          </p:cNvSpPr>
          <p:nvPr>
            <p:ph type="body" idx="1" hasCustomPrompt="1"/>
          </p:nvPr>
        </p:nvSpPr>
        <p:spPr>
          <a:xfrm>
            <a:off x="1066800" y="2220607"/>
            <a:ext cx="10058400"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9" name="Title 1">
            <a:extLst>
              <a:ext uri="{FF2B5EF4-FFF2-40B4-BE49-F238E27FC236}">
                <a16:creationId xmlns:a16="http://schemas.microsoft.com/office/drawing/2014/main" id="{F37660A8-5A24-9242-8993-914FC07FC32A}"/>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Tree>
    <p:extLst>
      <p:ext uri="{BB962C8B-B14F-4D97-AF65-F5344CB8AC3E}">
        <p14:creationId xmlns:p14="http://schemas.microsoft.com/office/powerpoint/2010/main" val="3829835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Line Hed &amp; Paragrap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26581"/>
            <a:ext cx="10058400" cy="2618859"/>
          </a:xfrm>
          <a:prstGeom prst="rect">
            <a:avLst/>
          </a:prstGeom>
        </p:spPr>
        <p:txBody>
          <a:bodyPr lIns="0" tIns="0" rIns="0" bIns="0"/>
          <a:lstStyle>
            <a:lvl1pPr marL="0" indent="0">
              <a:lnSpc>
                <a:spcPct val="100000"/>
              </a:lnSpc>
              <a:buNone/>
              <a:defRPr sz="2000" b="0" i="0">
                <a:solidFill>
                  <a:schemeClr val="tx1"/>
                </a:solidFill>
                <a:latin typeface="Museo Slab 300"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Title 1">
            <a:extLst>
              <a:ext uri="{FF2B5EF4-FFF2-40B4-BE49-F238E27FC236}">
                <a16:creationId xmlns:a16="http://schemas.microsoft.com/office/drawing/2014/main" id="{54226C5F-8B57-A24B-B185-22B41FDD49A7}"/>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249192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Line Hed &amp;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10058400" cy="3884427"/>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4" name="Slide Number Placeholder 1">
            <a:extLst>
              <a:ext uri="{FF2B5EF4-FFF2-40B4-BE49-F238E27FC236}">
                <a16:creationId xmlns:a16="http://schemas.microsoft.com/office/drawing/2014/main" id="{BFCF115E-3618-4337-AC5B-1DC8EBB0C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E8869-C34C-43FE-A95C-757D91801CC4}" type="slidenum">
              <a:rPr lang="en-US" smtClean="0"/>
              <a:t>‹#›</a:t>
            </a:fld>
            <a:endParaRPr lang="en-US" dirty="0"/>
          </a:p>
        </p:txBody>
      </p:sp>
    </p:spTree>
    <p:extLst>
      <p:ext uri="{BB962C8B-B14F-4D97-AF65-F5344CB8AC3E}">
        <p14:creationId xmlns:p14="http://schemas.microsoft.com/office/powerpoint/2010/main" val="1230828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ine Hed &amp;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57061"/>
            <a:ext cx="10058400"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Title 1">
            <a:extLst>
              <a:ext uri="{FF2B5EF4-FFF2-40B4-BE49-F238E27FC236}">
                <a16:creationId xmlns:a16="http://schemas.microsoft.com/office/drawing/2014/main" id="{8043F018-346F-8048-9611-88C8A9C8012A}"/>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124840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Line Hed, Bullets, Phot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73410"/>
            <a:ext cx="4533900" cy="2776206"/>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F4250903-B030-CF43-AE7E-EE2BBCEB42E0}"/>
              </a:ext>
            </a:extLst>
          </p:cNvPr>
          <p:cNvSpPr>
            <a:spLocks noGrp="1" noChangeAspect="1"/>
          </p:cNvSpPr>
          <p:nvPr>
            <p:ph type="pic" idx="13"/>
          </p:nvPr>
        </p:nvSpPr>
        <p:spPr>
          <a:xfrm>
            <a:off x="5854149" y="2673410"/>
            <a:ext cx="5271052" cy="299078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90B192BA-045B-C84C-A282-DFA15F466CA7}"/>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68946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d, Bullets, Phot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00971"/>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02ACA7CA-9F25-CF44-B760-F691AC4EA8BD}"/>
              </a:ext>
            </a:extLst>
          </p:cNvPr>
          <p:cNvSpPr>
            <a:spLocks noGrp="1" noChangeAspect="1"/>
          </p:cNvSpPr>
          <p:nvPr>
            <p:ph type="pic" idx="13"/>
          </p:nvPr>
        </p:nvSpPr>
        <p:spPr>
          <a:xfrm>
            <a:off x="5854148" y="1320800"/>
            <a:ext cx="5271052"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90EBC2C5-6FE6-D04D-B1F3-21C30C798A28}"/>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92639401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d, Bullets, 2 Photo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41611"/>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02ACA7CA-9F25-CF44-B760-F691AC4EA8BD}"/>
              </a:ext>
            </a:extLst>
          </p:cNvPr>
          <p:cNvSpPr>
            <a:spLocks noGrp="1" noChangeAspect="1"/>
          </p:cNvSpPr>
          <p:nvPr>
            <p:ph type="pic" idx="13"/>
          </p:nvPr>
        </p:nvSpPr>
        <p:spPr>
          <a:xfrm>
            <a:off x="8537712" y="1320800"/>
            <a:ext cx="2587487"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5854148" y="1320800"/>
            <a:ext cx="2589575"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06482A70-B2D2-524C-9B65-16C829D5BCDF}"/>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3952858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d, Bullets, 3 Photo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25715"/>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5854148" y="1320800"/>
            <a:ext cx="2603008"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Picture Placeholder 2">
            <a:extLst>
              <a:ext uri="{FF2B5EF4-FFF2-40B4-BE49-F238E27FC236}">
                <a16:creationId xmlns:a16="http://schemas.microsoft.com/office/drawing/2014/main" id="{4D28B0AA-D819-554A-B331-0F72C78849D5}"/>
              </a:ext>
            </a:extLst>
          </p:cNvPr>
          <p:cNvSpPr>
            <a:spLocks noGrp="1" noChangeAspect="1"/>
          </p:cNvSpPr>
          <p:nvPr>
            <p:ph type="pic" idx="15"/>
          </p:nvPr>
        </p:nvSpPr>
        <p:spPr>
          <a:xfrm>
            <a:off x="8537713" y="1320800"/>
            <a:ext cx="2587487" cy="211274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4" name="Picture Placeholder 2">
            <a:extLst>
              <a:ext uri="{FF2B5EF4-FFF2-40B4-BE49-F238E27FC236}">
                <a16:creationId xmlns:a16="http://schemas.microsoft.com/office/drawing/2014/main" id="{828A1CAF-A569-4347-A007-3D6D57007AB9}"/>
              </a:ext>
            </a:extLst>
          </p:cNvPr>
          <p:cNvSpPr>
            <a:spLocks noGrp="1" noChangeAspect="1"/>
          </p:cNvSpPr>
          <p:nvPr>
            <p:ph type="pic" idx="16"/>
          </p:nvPr>
        </p:nvSpPr>
        <p:spPr>
          <a:xfrm>
            <a:off x="8537713" y="3529726"/>
            <a:ext cx="2587487" cy="2134474"/>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Title 1">
            <a:extLst>
              <a:ext uri="{FF2B5EF4-FFF2-40B4-BE49-F238E27FC236}">
                <a16:creationId xmlns:a16="http://schemas.microsoft.com/office/drawing/2014/main" id="{193B1A83-7D9A-E342-9B99-D348B96AC84D}"/>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2154808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d &amp; Headshot Photos With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4778901"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Picture Placeholder 2">
            <a:extLst>
              <a:ext uri="{FF2B5EF4-FFF2-40B4-BE49-F238E27FC236}">
                <a16:creationId xmlns:a16="http://schemas.microsoft.com/office/drawing/2014/main" id="{D3946972-D9BC-6947-83DC-1E81FA9AE611}"/>
              </a:ext>
            </a:extLst>
          </p:cNvPr>
          <p:cNvSpPr>
            <a:spLocks noGrp="1" noChangeAspect="1"/>
          </p:cNvSpPr>
          <p:nvPr>
            <p:ph type="pic" idx="15"/>
          </p:nvPr>
        </p:nvSpPr>
        <p:spPr>
          <a:xfrm>
            <a:off x="1919222"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Picture Placeholder 2">
            <a:extLst>
              <a:ext uri="{FF2B5EF4-FFF2-40B4-BE49-F238E27FC236}">
                <a16:creationId xmlns:a16="http://schemas.microsoft.com/office/drawing/2014/main" id="{8AE7E2C5-6E3C-204A-9FB6-8DE59945F4BF}"/>
              </a:ext>
            </a:extLst>
          </p:cNvPr>
          <p:cNvSpPr>
            <a:spLocks noGrp="1" noChangeAspect="1"/>
          </p:cNvSpPr>
          <p:nvPr>
            <p:ph type="pic" idx="16"/>
          </p:nvPr>
        </p:nvSpPr>
        <p:spPr>
          <a:xfrm>
            <a:off x="7595164"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Text Placeholder 2">
            <a:extLst>
              <a:ext uri="{FF2B5EF4-FFF2-40B4-BE49-F238E27FC236}">
                <a16:creationId xmlns:a16="http://schemas.microsoft.com/office/drawing/2014/main" id="{89627001-6303-744A-99BD-45BDA9C0FE0E}"/>
              </a:ext>
            </a:extLst>
          </p:cNvPr>
          <p:cNvSpPr>
            <a:spLocks noGrp="1"/>
          </p:cNvSpPr>
          <p:nvPr>
            <p:ph type="body" idx="1" hasCustomPrompt="1"/>
          </p:nvPr>
        </p:nvSpPr>
        <p:spPr>
          <a:xfrm>
            <a:off x="1919222"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5" name="Text Placeholder 2">
            <a:extLst>
              <a:ext uri="{FF2B5EF4-FFF2-40B4-BE49-F238E27FC236}">
                <a16:creationId xmlns:a16="http://schemas.microsoft.com/office/drawing/2014/main" id="{D40375D4-0094-7A46-99AA-81B1D929311A}"/>
              </a:ext>
            </a:extLst>
          </p:cNvPr>
          <p:cNvSpPr>
            <a:spLocks noGrp="1"/>
          </p:cNvSpPr>
          <p:nvPr>
            <p:ph type="body" idx="17" hasCustomPrompt="1"/>
          </p:nvPr>
        </p:nvSpPr>
        <p:spPr>
          <a:xfrm>
            <a:off x="4777925"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6" name="Text Placeholder 2">
            <a:extLst>
              <a:ext uri="{FF2B5EF4-FFF2-40B4-BE49-F238E27FC236}">
                <a16:creationId xmlns:a16="http://schemas.microsoft.com/office/drawing/2014/main" id="{9F8FAB14-FAEB-5547-A79E-FCEEB1697778}"/>
              </a:ext>
            </a:extLst>
          </p:cNvPr>
          <p:cNvSpPr>
            <a:spLocks noGrp="1"/>
          </p:cNvSpPr>
          <p:nvPr>
            <p:ph type="body" idx="18" hasCustomPrompt="1"/>
          </p:nvPr>
        </p:nvSpPr>
        <p:spPr>
          <a:xfrm>
            <a:off x="7598127"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2" name="Title 1">
            <a:extLst>
              <a:ext uri="{FF2B5EF4-FFF2-40B4-BE49-F238E27FC236}">
                <a16:creationId xmlns:a16="http://schemas.microsoft.com/office/drawing/2014/main" id="{EEA90A10-C49B-A54A-9F09-E8AC9256E110}"/>
              </a:ext>
            </a:extLst>
          </p:cNvPr>
          <p:cNvSpPr>
            <a:spLocks noGrp="1"/>
          </p:cNvSpPr>
          <p:nvPr>
            <p:ph type="title" hasCustomPrompt="1"/>
          </p:nvPr>
        </p:nvSpPr>
        <p:spPr>
          <a:xfrm>
            <a:off x="1066800" y="1371601"/>
            <a:ext cx="10058400" cy="571500"/>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Tree>
    <p:extLst>
      <p:ext uri="{BB962C8B-B14F-4D97-AF65-F5344CB8AC3E}">
        <p14:creationId xmlns:p14="http://schemas.microsoft.com/office/powerpoint/2010/main" val="2177296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01D404-17C7-6C4D-88CA-3C7C83F5CEB0}"/>
              </a:ext>
            </a:extLst>
          </p:cNvPr>
          <p:cNvSpPr>
            <a:spLocks noGrp="1" noChangeAspect="1"/>
          </p:cNvSpPr>
          <p:nvPr>
            <p:ph type="pic" idx="13"/>
          </p:nvPr>
        </p:nvSpPr>
        <p:spPr>
          <a:xfrm>
            <a:off x="212245" y="0"/>
            <a:ext cx="11758083" cy="68580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2320271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Photo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5493335"/>
            <a:ext cx="10058400" cy="616649"/>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Photo Caption Here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
        <p:nvSpPr>
          <p:cNvPr id="9" name="Picture Placeholder 2">
            <a:extLst>
              <a:ext uri="{FF2B5EF4-FFF2-40B4-BE49-F238E27FC236}">
                <a16:creationId xmlns:a16="http://schemas.microsoft.com/office/drawing/2014/main" id="{895E6CB4-D81F-844A-BCF0-74A01999686A}"/>
              </a:ext>
            </a:extLst>
          </p:cNvPr>
          <p:cNvSpPr>
            <a:spLocks noGrp="1" noChangeAspect="1"/>
          </p:cNvSpPr>
          <p:nvPr>
            <p:ph type="pic" idx="13"/>
          </p:nvPr>
        </p:nvSpPr>
        <p:spPr>
          <a:xfrm>
            <a:off x="1087120" y="1320800"/>
            <a:ext cx="10038080"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2748014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hotos With Cap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5493336"/>
            <a:ext cx="4926496" cy="372972"/>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Short Caption Here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
        <p:nvSpPr>
          <p:cNvPr id="9" name="Picture Placeholder 2">
            <a:extLst>
              <a:ext uri="{FF2B5EF4-FFF2-40B4-BE49-F238E27FC236}">
                <a16:creationId xmlns:a16="http://schemas.microsoft.com/office/drawing/2014/main" id="{895E6CB4-D81F-844A-BCF0-74A01999686A}"/>
              </a:ext>
            </a:extLst>
          </p:cNvPr>
          <p:cNvSpPr>
            <a:spLocks noGrp="1" noChangeAspect="1"/>
          </p:cNvSpPr>
          <p:nvPr>
            <p:ph type="pic" idx="13"/>
          </p:nvPr>
        </p:nvSpPr>
        <p:spPr>
          <a:xfrm>
            <a:off x="1087120" y="1315720"/>
            <a:ext cx="4926496"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Picture Placeholder 2">
            <a:extLst>
              <a:ext uri="{FF2B5EF4-FFF2-40B4-BE49-F238E27FC236}">
                <a16:creationId xmlns:a16="http://schemas.microsoft.com/office/drawing/2014/main" id="{1C417649-2551-0F49-BB28-B6B91E621810}"/>
              </a:ext>
            </a:extLst>
          </p:cNvPr>
          <p:cNvSpPr>
            <a:spLocks noGrp="1" noChangeAspect="1"/>
          </p:cNvSpPr>
          <p:nvPr>
            <p:ph type="pic" idx="14"/>
          </p:nvPr>
        </p:nvSpPr>
        <p:spPr>
          <a:xfrm>
            <a:off x="6195833" y="1315720"/>
            <a:ext cx="4926496"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7" name="Text Placeholder 2">
            <a:extLst>
              <a:ext uri="{FF2B5EF4-FFF2-40B4-BE49-F238E27FC236}">
                <a16:creationId xmlns:a16="http://schemas.microsoft.com/office/drawing/2014/main" id="{3F3B1665-3B35-5443-BC76-04114799C49E}"/>
              </a:ext>
            </a:extLst>
          </p:cNvPr>
          <p:cNvSpPr>
            <a:spLocks noGrp="1"/>
          </p:cNvSpPr>
          <p:nvPr>
            <p:ph type="body" idx="15" hasCustomPrompt="1"/>
          </p:nvPr>
        </p:nvSpPr>
        <p:spPr>
          <a:xfrm>
            <a:off x="6195832" y="5493336"/>
            <a:ext cx="4949687" cy="350113"/>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Short Caption Here</a:t>
            </a:r>
          </a:p>
        </p:txBody>
      </p:sp>
    </p:spTree>
    <p:extLst>
      <p:ext uri="{BB962C8B-B14F-4D97-AF65-F5344CB8AC3E}">
        <p14:creationId xmlns:p14="http://schemas.microsoft.com/office/powerpoint/2010/main" val="3584898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6/22/21</a:t>
            </a:fld>
            <a:endParaRPr lang="en-US" dirty="0"/>
          </a:p>
        </p:txBody>
      </p:sp>
      <p:sp>
        <p:nvSpPr>
          <p:cNvPr id="4" name="Holder 4"/>
          <p:cNvSpPr>
            <a:spLocks noGrp="1"/>
          </p:cNvSpPr>
          <p:nvPr>
            <p:ph type="sldNum" sz="quarter" idx="7"/>
          </p:nvPr>
        </p:nvSpPr>
        <p:spPr/>
        <p:txBody>
          <a:bodyPr lIns="0" tIns="0" rIns="0" bIns="0"/>
          <a:lstStyle>
            <a:lvl1pPr>
              <a:defRPr sz="1000" b="1" i="0">
                <a:solidFill>
                  <a:srgbClr val="8A8A8A"/>
                </a:solidFill>
                <a:latin typeface="Georgia"/>
                <a:cs typeface="Georgia"/>
              </a:defRPr>
            </a:lvl1pPr>
          </a:lstStyle>
          <a:p>
            <a:pPr marL="38100">
              <a:lnSpc>
                <a:spcPct val="100000"/>
              </a:lnSpc>
              <a:spcBef>
                <a:spcPts val="10"/>
              </a:spcBef>
            </a:pPr>
            <a:fld id="{81D60167-4931-47E6-BA6A-407CBD079E47}" type="slidenum">
              <a:rPr spc="-5" dirty="0"/>
              <a:t>‹#›</a:t>
            </a:fld>
            <a:endParaRPr spc="-5" dirty="0"/>
          </a:p>
        </p:txBody>
      </p:sp>
    </p:spTree>
    <p:extLst>
      <p:ext uri="{BB962C8B-B14F-4D97-AF65-F5344CB8AC3E}">
        <p14:creationId xmlns:p14="http://schemas.microsoft.com/office/powerpoint/2010/main" val="166682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cademic Portfoli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6045A1-84C6-B346-AEA2-FD4D1960A1E1}"/>
              </a:ext>
            </a:extLst>
          </p:cNvPr>
          <p:cNvSpPr/>
          <p:nvPr userDrawn="1"/>
        </p:nvSpPr>
        <p:spPr>
          <a:xfrm>
            <a:off x="10275207" y="914400"/>
            <a:ext cx="1051891" cy="430887"/>
          </a:xfrm>
          <a:prstGeom prst="rect">
            <a:avLst/>
          </a:prstGeom>
        </p:spPr>
        <p:txBody>
          <a:bodyPr wrap="none">
            <a:spAutoFit/>
          </a:bodyPr>
          <a:lstStyle/>
          <a:p>
            <a:pPr algn="l"/>
            <a:r>
              <a:rPr lang="en-US" sz="11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Axel Drees</a:t>
            </a:r>
          </a:p>
          <a:p>
            <a:pPr algn="l"/>
            <a:r>
              <a:rPr lang="en-US" sz="11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Leonie Huddy</a:t>
            </a:r>
          </a:p>
        </p:txBody>
      </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94587"/>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grpSp>
        <p:nvGrpSpPr>
          <p:cNvPr id="4" name="Group 3">
            <a:extLst>
              <a:ext uri="{FF2B5EF4-FFF2-40B4-BE49-F238E27FC236}">
                <a16:creationId xmlns:a16="http://schemas.microsoft.com/office/drawing/2014/main" id="{0C7F751B-2CA0-2648-B958-66754BC420FE}"/>
              </a:ext>
            </a:extLst>
          </p:cNvPr>
          <p:cNvGrpSpPr>
            <a:grpSpLocks noChangeAspect="1"/>
          </p:cNvGrpSpPr>
          <p:nvPr userDrawn="1"/>
        </p:nvGrpSpPr>
        <p:grpSpPr>
          <a:xfrm>
            <a:off x="9547117" y="188921"/>
            <a:ext cx="731520" cy="731520"/>
            <a:chOff x="2854215" y="3553453"/>
            <a:chExt cx="1100529" cy="991842"/>
          </a:xfrm>
        </p:grpSpPr>
        <p:sp>
          <p:nvSpPr>
            <p:cNvPr id="5" name="Oval 4">
              <a:extLst>
                <a:ext uri="{FF2B5EF4-FFF2-40B4-BE49-F238E27FC236}">
                  <a16:creationId xmlns:a16="http://schemas.microsoft.com/office/drawing/2014/main" id="{3BB6517A-E529-3043-BBCA-355D287B5282}"/>
                </a:ext>
              </a:extLst>
            </p:cNvPr>
            <p:cNvSpPr/>
            <p:nvPr/>
          </p:nvSpPr>
          <p:spPr bwMode="auto">
            <a:xfrm>
              <a:off x="2854215" y="3553453"/>
              <a:ext cx="1100529" cy="991842"/>
            </a:xfrm>
            <a:prstGeom prst="ellipse">
              <a:avLst/>
            </a:prstGeom>
            <a:solidFill>
              <a:srgbClr val="BDCF9D"/>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0DADF37-AA4A-8649-8C19-A1A1E5F6AC03}"/>
                </a:ext>
              </a:extLst>
            </p:cNvPr>
            <p:cNvPicPr>
              <a:picLocks noChangeAspect="1"/>
            </p:cNvPicPr>
            <p:nvPr/>
          </p:nvPicPr>
          <p:blipFill>
            <a:blip r:embed="rId2"/>
            <a:stretch>
              <a:fillRect/>
            </a:stretch>
          </p:blipFill>
          <p:spPr>
            <a:xfrm>
              <a:off x="3026528" y="3866494"/>
              <a:ext cx="755904" cy="365759"/>
            </a:xfrm>
            <a:prstGeom prst="rect">
              <a:avLst/>
            </a:prstGeom>
          </p:spPr>
        </p:pic>
      </p:grpSp>
      <p:sp>
        <p:nvSpPr>
          <p:cNvPr id="7" name="TextBox 6">
            <a:extLst>
              <a:ext uri="{FF2B5EF4-FFF2-40B4-BE49-F238E27FC236}">
                <a16:creationId xmlns:a16="http://schemas.microsoft.com/office/drawing/2014/main" id="{9F372579-0667-DE42-BE57-479EA40A2B83}"/>
              </a:ext>
            </a:extLst>
          </p:cNvPr>
          <p:cNvSpPr txBox="1"/>
          <p:nvPr userDrawn="1"/>
        </p:nvSpPr>
        <p:spPr>
          <a:xfrm>
            <a:off x="10393173" y="308458"/>
            <a:ext cx="1576192" cy="492443"/>
          </a:xfrm>
          <a:prstGeom prst="rect">
            <a:avLst/>
          </a:prstGeom>
        </p:spPr>
        <p:txBody>
          <a:bodyPr wrap="square" lIns="0" tIns="0" rIns="0" bIns="0" rtlCol="0">
            <a:spAutoFit/>
          </a:bodyPr>
          <a:lstStyle/>
          <a:p>
            <a:pPr algn="l"/>
            <a:r>
              <a:rPr lang="en-US" sz="16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ACADEMIC PORTFOLIO</a:t>
            </a:r>
          </a:p>
        </p:txBody>
      </p:sp>
    </p:spTree>
    <p:extLst>
      <p:ext uri="{BB962C8B-B14F-4D97-AF65-F5344CB8AC3E}">
        <p14:creationId xmlns:p14="http://schemas.microsoft.com/office/powerpoint/2010/main" val="3481198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2" name="Title 1">
            <a:extLst>
              <a:ext uri="{FF2B5EF4-FFF2-40B4-BE49-F238E27FC236}">
                <a16:creationId xmlns:a16="http://schemas.microsoft.com/office/drawing/2014/main" id="{20C54579-7F16-DC40-991D-71D97A52E1EB}"/>
              </a:ext>
            </a:extLst>
          </p:cNvPr>
          <p:cNvSpPr>
            <a:spLocks noGrp="1"/>
          </p:cNvSpPr>
          <p:nvPr>
            <p:ph type="ctrTitle" hasCustomPrompt="1"/>
          </p:nvPr>
        </p:nvSpPr>
        <p:spPr>
          <a:xfrm>
            <a:off x="1029222" y="1383120"/>
            <a:ext cx="9181578" cy="2964689"/>
          </a:xfrm>
          <a:prstGeom prst="rect">
            <a:avLst/>
          </a:prstGeom>
        </p:spPr>
        <p:txBody>
          <a:bodyPr lIns="0" tIns="0" rIns="0" bIns="0" anchor="t"/>
          <a:lstStyle>
            <a:lvl1pPr algn="l">
              <a:lnSpc>
                <a:spcPts val="5500"/>
              </a:lnSpc>
              <a:defRPr sz="6500" b="1" i="0">
                <a:solidFill>
                  <a:schemeClr val="bg1"/>
                </a:solidFill>
                <a:latin typeface="Effra" panose="020B0603020203020204" pitchFamily="34" charset="0"/>
              </a:defRPr>
            </a:lvl1pPr>
          </a:lstStyle>
          <a:p>
            <a:r>
              <a:rPr lang="en-US" dirty="0"/>
              <a:t>PLACE</a:t>
            </a:r>
            <a:br>
              <a:rPr lang="en-US" dirty="0"/>
            </a:br>
            <a:r>
              <a:rPr lang="en-US" dirty="0"/>
              <a:t>YOUR PRESENTATION NAME HERE</a:t>
            </a:r>
          </a:p>
        </p:txBody>
      </p:sp>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4655811"/>
            <a:ext cx="9144000" cy="982555"/>
          </a:xfrm>
          <a:prstGeom prst="rect">
            <a:avLst/>
          </a:prstGeom>
        </p:spPr>
        <p:txBody>
          <a:bodyPr lIns="0" tIns="0" rIns="0" bIns="0"/>
          <a:lstStyle>
            <a:lvl1pPr marL="0" indent="0" algn="l">
              <a:lnSpc>
                <a:spcPts val="3000"/>
              </a:lnSpc>
              <a:buNone/>
              <a:defRPr sz="2000" b="1" i="0">
                <a:solidFill>
                  <a:schemeClr val="bg1"/>
                </a:solidFill>
                <a:latin typeface="Georgia Bold"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OF PRESENTATION • DATE</a:t>
            </a:r>
            <a:br>
              <a:rPr lang="en-US"/>
            </a:br>
            <a:r>
              <a:rPr lang="en-US"/>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a:xfrm>
            <a:off x="8457156" y="6286521"/>
            <a:ext cx="2743200" cy="365125"/>
          </a:xfrm>
          <a:prstGeom prst="rect">
            <a:avLst/>
          </a:prstGeom>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Tree>
    <p:extLst>
      <p:ext uri="{BB962C8B-B14F-4D97-AF65-F5344CB8AC3E}">
        <p14:creationId xmlns:p14="http://schemas.microsoft.com/office/powerpoint/2010/main" val="2925724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Line Hed &amp;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10058400" cy="3884427"/>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eros,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Sed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vel ante </a:t>
            </a:r>
            <a:r>
              <a:rPr lang="en-US" dirty="0" err="1"/>
              <a:t>luctus</a:t>
            </a:r>
            <a:r>
              <a:rPr lang="en-US" dirty="0"/>
              <a:t> </a:t>
            </a:r>
            <a:r>
              <a:rPr lang="en-US" dirty="0" err="1"/>
              <a:t>condimentum</a:t>
            </a:r>
            <a:r>
              <a:rPr lang="en-US" dirty="0"/>
              <a:t>. </a:t>
            </a:r>
          </a:p>
        </p:txBody>
      </p:sp>
      <p:sp>
        <p:nvSpPr>
          <p:cNvPr id="6" name="Slide Number Placeholder 5">
            <a:extLst>
              <a:ext uri="{FF2B5EF4-FFF2-40B4-BE49-F238E27FC236}">
                <a16:creationId xmlns:a16="http://schemas.microsoft.com/office/drawing/2014/main" id="{525582CF-C74A-4D40-B335-0AB2BAEC9270}"/>
              </a:ext>
            </a:extLst>
          </p:cNvPr>
          <p:cNvSpPr>
            <a:spLocks noGrp="1"/>
          </p:cNvSpPr>
          <p:nvPr>
            <p:ph type="sldNum" sz="quarter" idx="10"/>
          </p:nvPr>
        </p:nvSpPr>
        <p:spPr>
          <a:xfrm>
            <a:off x="8889381" y="6218555"/>
            <a:ext cx="2743200" cy="365125"/>
          </a:xfrm>
        </p:spPr>
        <p:txBody>
          <a:bodyPr/>
          <a:lstStyle/>
          <a:p>
            <a:fld id="{CDD87458-5D1E-41A5-B3E5-A171A2D0E489}" type="slidenum">
              <a:rPr lang="en-US" smtClean="0"/>
              <a:t>‹#›</a:t>
            </a:fld>
            <a:endParaRPr lang="en-US" dirty="0"/>
          </a:p>
        </p:txBody>
      </p:sp>
    </p:spTree>
    <p:extLst>
      <p:ext uri="{BB962C8B-B14F-4D97-AF65-F5344CB8AC3E}">
        <p14:creationId xmlns:p14="http://schemas.microsoft.com/office/powerpoint/2010/main" val="355427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cademic Portfoli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6045A1-84C6-B346-AEA2-FD4D1960A1E1}"/>
              </a:ext>
            </a:extLst>
          </p:cNvPr>
          <p:cNvSpPr/>
          <p:nvPr userDrawn="1"/>
        </p:nvSpPr>
        <p:spPr>
          <a:xfrm>
            <a:off x="10275207" y="914400"/>
            <a:ext cx="1051891" cy="430887"/>
          </a:xfrm>
          <a:prstGeom prst="rect">
            <a:avLst/>
          </a:prstGeom>
        </p:spPr>
        <p:txBody>
          <a:bodyPr wrap="none">
            <a:spAutoFit/>
          </a:bodyPr>
          <a:lstStyle/>
          <a:p>
            <a:pPr algn="l"/>
            <a:r>
              <a:rPr lang="en-US" sz="11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Axel Drees</a:t>
            </a:r>
          </a:p>
          <a:p>
            <a:pPr algn="l"/>
            <a:r>
              <a:rPr lang="en-US" sz="11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Leonie Huddy</a:t>
            </a:r>
          </a:p>
        </p:txBody>
      </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94587"/>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eros,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Sed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vel ante </a:t>
            </a:r>
            <a:r>
              <a:rPr lang="en-US" dirty="0" err="1"/>
              <a:t>luctus</a:t>
            </a:r>
            <a:r>
              <a:rPr lang="en-US" dirty="0"/>
              <a:t> </a:t>
            </a:r>
            <a:r>
              <a:rPr lang="en-US" dirty="0" err="1"/>
              <a:t>condimentum</a:t>
            </a:r>
            <a:r>
              <a:rPr lang="en-US" dirty="0"/>
              <a:t>. </a:t>
            </a:r>
          </a:p>
        </p:txBody>
      </p:sp>
      <p:grpSp>
        <p:nvGrpSpPr>
          <p:cNvPr id="4" name="Group 3">
            <a:extLst>
              <a:ext uri="{FF2B5EF4-FFF2-40B4-BE49-F238E27FC236}">
                <a16:creationId xmlns:a16="http://schemas.microsoft.com/office/drawing/2014/main" id="{0C7F751B-2CA0-2648-B958-66754BC420FE}"/>
              </a:ext>
            </a:extLst>
          </p:cNvPr>
          <p:cNvGrpSpPr>
            <a:grpSpLocks noChangeAspect="1"/>
          </p:cNvGrpSpPr>
          <p:nvPr userDrawn="1"/>
        </p:nvGrpSpPr>
        <p:grpSpPr>
          <a:xfrm>
            <a:off x="9547117" y="188921"/>
            <a:ext cx="731520" cy="731520"/>
            <a:chOff x="2854215" y="3553453"/>
            <a:chExt cx="1100529" cy="991842"/>
          </a:xfrm>
        </p:grpSpPr>
        <p:sp>
          <p:nvSpPr>
            <p:cNvPr id="5" name="Oval 4">
              <a:extLst>
                <a:ext uri="{FF2B5EF4-FFF2-40B4-BE49-F238E27FC236}">
                  <a16:creationId xmlns:a16="http://schemas.microsoft.com/office/drawing/2014/main" id="{3BB6517A-E529-3043-BBCA-355D287B5282}"/>
                </a:ext>
              </a:extLst>
            </p:cNvPr>
            <p:cNvSpPr/>
            <p:nvPr/>
          </p:nvSpPr>
          <p:spPr bwMode="auto">
            <a:xfrm>
              <a:off x="2854215" y="3553453"/>
              <a:ext cx="1100529" cy="991842"/>
            </a:xfrm>
            <a:prstGeom prst="ellipse">
              <a:avLst/>
            </a:prstGeom>
            <a:solidFill>
              <a:srgbClr val="BDCF9D"/>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0DADF37-AA4A-8649-8C19-A1A1E5F6AC03}"/>
                </a:ext>
              </a:extLst>
            </p:cNvPr>
            <p:cNvPicPr>
              <a:picLocks noChangeAspect="1"/>
            </p:cNvPicPr>
            <p:nvPr/>
          </p:nvPicPr>
          <p:blipFill>
            <a:blip r:embed="rId2"/>
            <a:stretch>
              <a:fillRect/>
            </a:stretch>
          </p:blipFill>
          <p:spPr>
            <a:xfrm>
              <a:off x="3026528" y="3866494"/>
              <a:ext cx="755904" cy="365759"/>
            </a:xfrm>
            <a:prstGeom prst="rect">
              <a:avLst/>
            </a:prstGeom>
          </p:spPr>
        </p:pic>
      </p:grpSp>
      <p:sp>
        <p:nvSpPr>
          <p:cNvPr id="7" name="TextBox 6">
            <a:extLst>
              <a:ext uri="{FF2B5EF4-FFF2-40B4-BE49-F238E27FC236}">
                <a16:creationId xmlns:a16="http://schemas.microsoft.com/office/drawing/2014/main" id="{9F372579-0667-DE42-BE57-479EA40A2B83}"/>
              </a:ext>
            </a:extLst>
          </p:cNvPr>
          <p:cNvSpPr txBox="1"/>
          <p:nvPr userDrawn="1"/>
        </p:nvSpPr>
        <p:spPr>
          <a:xfrm>
            <a:off x="10393173" y="308458"/>
            <a:ext cx="1576192" cy="492443"/>
          </a:xfrm>
          <a:prstGeom prst="rect">
            <a:avLst/>
          </a:prstGeom>
        </p:spPr>
        <p:txBody>
          <a:bodyPr wrap="square" lIns="0" tIns="0" rIns="0" bIns="0" rtlCol="0">
            <a:spAutoFit/>
          </a:bodyPr>
          <a:lstStyle/>
          <a:p>
            <a:pPr algn="l"/>
            <a:r>
              <a:rPr lang="en-US" sz="1600" b="1" i="0" dirty="0">
                <a:solidFill>
                  <a:schemeClr val="accent4">
                    <a:lumMod val="50000"/>
                  </a:schemeClr>
                </a:solidFill>
                <a:latin typeface="Effra" panose="020B0603020203020204" pitchFamily="34" charset="0"/>
                <a:ea typeface="Verdana" panose="020B0604030504040204" pitchFamily="34" charset="0"/>
                <a:cs typeface="Effra" panose="020B0603020203020204" pitchFamily="34" charset="0"/>
              </a:rPr>
              <a:t>ACADEMIC PORTFOLIO</a:t>
            </a:r>
          </a:p>
        </p:txBody>
      </p:sp>
    </p:spTree>
    <p:extLst>
      <p:ext uri="{BB962C8B-B14F-4D97-AF65-F5344CB8AC3E}">
        <p14:creationId xmlns:p14="http://schemas.microsoft.com/office/powerpoint/2010/main" val="2299065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Campus Resources">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BDCCC3E-5CBE-054A-91B2-C8D335C72F3F}"/>
              </a:ext>
            </a:extLst>
          </p:cNvPr>
          <p:cNvGrpSpPr>
            <a:grpSpLocks noChangeAspect="1"/>
          </p:cNvGrpSpPr>
          <p:nvPr userDrawn="1"/>
        </p:nvGrpSpPr>
        <p:grpSpPr>
          <a:xfrm>
            <a:off x="9547117" y="180780"/>
            <a:ext cx="731520" cy="731520"/>
            <a:chOff x="4880476" y="3553453"/>
            <a:chExt cx="1000848" cy="1000848"/>
          </a:xfrm>
        </p:grpSpPr>
        <p:sp>
          <p:nvSpPr>
            <p:cNvPr id="17" name="Oval 16">
              <a:extLst>
                <a:ext uri="{FF2B5EF4-FFF2-40B4-BE49-F238E27FC236}">
                  <a16:creationId xmlns:a16="http://schemas.microsoft.com/office/drawing/2014/main" id="{41F181B1-A5E0-824B-9177-210BD1A82C4D}"/>
                </a:ext>
              </a:extLst>
            </p:cNvPr>
            <p:cNvSpPr/>
            <p:nvPr/>
          </p:nvSpPr>
          <p:spPr bwMode="auto">
            <a:xfrm>
              <a:off x="4880476" y="3553453"/>
              <a:ext cx="1000848" cy="1000848"/>
            </a:xfrm>
            <a:prstGeom prst="ellipse">
              <a:avLst/>
            </a:prstGeom>
            <a:solidFill>
              <a:srgbClr val="1D4679"/>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A9E34F5D-11CF-F74E-9346-5FDCAF90A8CF}"/>
                </a:ext>
              </a:extLst>
            </p:cNvPr>
            <p:cNvGrpSpPr>
              <a:grpSpLocks noChangeAspect="1"/>
            </p:cNvGrpSpPr>
            <p:nvPr/>
          </p:nvGrpSpPr>
          <p:grpSpPr>
            <a:xfrm>
              <a:off x="5164524" y="3737339"/>
              <a:ext cx="432752" cy="548640"/>
              <a:chOff x="3855362" y="2776930"/>
              <a:chExt cx="360626" cy="457200"/>
            </a:xfrm>
          </p:grpSpPr>
          <p:sp>
            <p:nvSpPr>
              <p:cNvPr id="19" name="Google Shape;416;p33">
                <a:extLst>
                  <a:ext uri="{FF2B5EF4-FFF2-40B4-BE49-F238E27FC236}">
                    <a16:creationId xmlns:a16="http://schemas.microsoft.com/office/drawing/2014/main" id="{B097C1C9-6EA0-5144-9261-9BBBA82B488B}"/>
                  </a:ext>
                </a:extLst>
              </p:cNvPr>
              <p:cNvSpPr/>
              <p:nvPr/>
            </p:nvSpPr>
            <p:spPr>
              <a:xfrm>
                <a:off x="3855362" y="2829496"/>
                <a:ext cx="360626" cy="404634"/>
              </a:xfrm>
              <a:custGeom>
                <a:avLst/>
                <a:gdLst/>
                <a:ahLst/>
                <a:cxnLst/>
                <a:rect l="l" t="t" r="r" b="b"/>
                <a:pathLst>
                  <a:path w="2659" h="2979" extrusionOk="0">
                    <a:moveTo>
                      <a:pt x="983" y="0"/>
                    </a:moveTo>
                    <a:lnTo>
                      <a:pt x="1006" y="2"/>
                    </a:lnTo>
                    <a:lnTo>
                      <a:pt x="1026" y="9"/>
                    </a:lnTo>
                    <a:lnTo>
                      <a:pt x="1044" y="20"/>
                    </a:lnTo>
                    <a:lnTo>
                      <a:pt x="1058" y="36"/>
                    </a:lnTo>
                    <a:lnTo>
                      <a:pt x="1069" y="53"/>
                    </a:lnTo>
                    <a:lnTo>
                      <a:pt x="1076" y="73"/>
                    </a:lnTo>
                    <a:lnTo>
                      <a:pt x="1080" y="95"/>
                    </a:lnTo>
                    <a:lnTo>
                      <a:pt x="1080" y="738"/>
                    </a:lnTo>
                    <a:lnTo>
                      <a:pt x="1077" y="773"/>
                    </a:lnTo>
                    <a:lnTo>
                      <a:pt x="1072" y="811"/>
                    </a:lnTo>
                    <a:lnTo>
                      <a:pt x="1064" y="850"/>
                    </a:lnTo>
                    <a:lnTo>
                      <a:pt x="1054" y="888"/>
                    </a:lnTo>
                    <a:lnTo>
                      <a:pt x="1042" y="926"/>
                    </a:lnTo>
                    <a:lnTo>
                      <a:pt x="1026" y="960"/>
                    </a:lnTo>
                    <a:lnTo>
                      <a:pt x="1010" y="992"/>
                    </a:lnTo>
                    <a:lnTo>
                      <a:pt x="215" y="2499"/>
                    </a:lnTo>
                    <a:lnTo>
                      <a:pt x="201" y="2531"/>
                    </a:lnTo>
                    <a:lnTo>
                      <a:pt x="194" y="2563"/>
                    </a:lnTo>
                    <a:lnTo>
                      <a:pt x="192" y="2596"/>
                    </a:lnTo>
                    <a:lnTo>
                      <a:pt x="196" y="2630"/>
                    </a:lnTo>
                    <a:lnTo>
                      <a:pt x="205" y="2662"/>
                    </a:lnTo>
                    <a:lnTo>
                      <a:pt x="220" y="2692"/>
                    </a:lnTo>
                    <a:lnTo>
                      <a:pt x="238" y="2717"/>
                    </a:lnTo>
                    <a:lnTo>
                      <a:pt x="257" y="2737"/>
                    </a:lnTo>
                    <a:lnTo>
                      <a:pt x="280" y="2755"/>
                    </a:lnTo>
                    <a:lnTo>
                      <a:pt x="304" y="2769"/>
                    </a:lnTo>
                    <a:lnTo>
                      <a:pt x="332" y="2779"/>
                    </a:lnTo>
                    <a:lnTo>
                      <a:pt x="359" y="2785"/>
                    </a:lnTo>
                    <a:lnTo>
                      <a:pt x="389" y="2788"/>
                    </a:lnTo>
                    <a:lnTo>
                      <a:pt x="2270" y="2788"/>
                    </a:lnTo>
                    <a:lnTo>
                      <a:pt x="2299" y="2785"/>
                    </a:lnTo>
                    <a:lnTo>
                      <a:pt x="2327" y="2779"/>
                    </a:lnTo>
                    <a:lnTo>
                      <a:pt x="2354" y="2769"/>
                    </a:lnTo>
                    <a:lnTo>
                      <a:pt x="2379" y="2755"/>
                    </a:lnTo>
                    <a:lnTo>
                      <a:pt x="2402" y="2737"/>
                    </a:lnTo>
                    <a:lnTo>
                      <a:pt x="2421" y="2717"/>
                    </a:lnTo>
                    <a:lnTo>
                      <a:pt x="2439" y="2693"/>
                    </a:lnTo>
                    <a:lnTo>
                      <a:pt x="2454" y="2663"/>
                    </a:lnTo>
                    <a:lnTo>
                      <a:pt x="2463" y="2630"/>
                    </a:lnTo>
                    <a:lnTo>
                      <a:pt x="2467" y="2597"/>
                    </a:lnTo>
                    <a:lnTo>
                      <a:pt x="2465" y="2563"/>
                    </a:lnTo>
                    <a:lnTo>
                      <a:pt x="2458" y="2531"/>
                    </a:lnTo>
                    <a:lnTo>
                      <a:pt x="2445" y="2500"/>
                    </a:lnTo>
                    <a:lnTo>
                      <a:pt x="1654" y="992"/>
                    </a:lnTo>
                    <a:lnTo>
                      <a:pt x="1639" y="960"/>
                    </a:lnTo>
                    <a:lnTo>
                      <a:pt x="1623" y="926"/>
                    </a:lnTo>
                    <a:lnTo>
                      <a:pt x="1611" y="888"/>
                    </a:lnTo>
                    <a:lnTo>
                      <a:pt x="1601" y="849"/>
                    </a:lnTo>
                    <a:lnTo>
                      <a:pt x="1593" y="811"/>
                    </a:lnTo>
                    <a:lnTo>
                      <a:pt x="1588" y="773"/>
                    </a:lnTo>
                    <a:lnTo>
                      <a:pt x="1586" y="738"/>
                    </a:lnTo>
                    <a:lnTo>
                      <a:pt x="1586" y="95"/>
                    </a:lnTo>
                    <a:lnTo>
                      <a:pt x="1589" y="73"/>
                    </a:lnTo>
                    <a:lnTo>
                      <a:pt x="1596" y="53"/>
                    </a:lnTo>
                    <a:lnTo>
                      <a:pt x="1607" y="36"/>
                    </a:lnTo>
                    <a:lnTo>
                      <a:pt x="1621" y="20"/>
                    </a:lnTo>
                    <a:lnTo>
                      <a:pt x="1640" y="9"/>
                    </a:lnTo>
                    <a:lnTo>
                      <a:pt x="1659" y="2"/>
                    </a:lnTo>
                    <a:lnTo>
                      <a:pt x="1682" y="0"/>
                    </a:lnTo>
                    <a:lnTo>
                      <a:pt x="1703" y="2"/>
                    </a:lnTo>
                    <a:lnTo>
                      <a:pt x="1724" y="9"/>
                    </a:lnTo>
                    <a:lnTo>
                      <a:pt x="1741" y="20"/>
                    </a:lnTo>
                    <a:lnTo>
                      <a:pt x="1757" y="36"/>
                    </a:lnTo>
                    <a:lnTo>
                      <a:pt x="1768" y="53"/>
                    </a:lnTo>
                    <a:lnTo>
                      <a:pt x="1775" y="73"/>
                    </a:lnTo>
                    <a:lnTo>
                      <a:pt x="1777" y="95"/>
                    </a:lnTo>
                    <a:lnTo>
                      <a:pt x="1777" y="738"/>
                    </a:lnTo>
                    <a:lnTo>
                      <a:pt x="1778" y="759"/>
                    </a:lnTo>
                    <a:lnTo>
                      <a:pt x="1782" y="782"/>
                    </a:lnTo>
                    <a:lnTo>
                      <a:pt x="1787" y="807"/>
                    </a:lnTo>
                    <a:lnTo>
                      <a:pt x="1794" y="833"/>
                    </a:lnTo>
                    <a:lnTo>
                      <a:pt x="1803" y="857"/>
                    </a:lnTo>
                    <a:lnTo>
                      <a:pt x="1811" y="879"/>
                    </a:lnTo>
                    <a:lnTo>
                      <a:pt x="1820" y="897"/>
                    </a:lnTo>
                    <a:lnTo>
                      <a:pt x="1823" y="901"/>
                    </a:lnTo>
                    <a:lnTo>
                      <a:pt x="2614" y="2411"/>
                    </a:lnTo>
                    <a:lnTo>
                      <a:pt x="2632" y="2452"/>
                    </a:lnTo>
                    <a:lnTo>
                      <a:pt x="2647" y="2495"/>
                    </a:lnTo>
                    <a:lnTo>
                      <a:pt x="2655" y="2538"/>
                    </a:lnTo>
                    <a:lnTo>
                      <a:pt x="2659" y="2581"/>
                    </a:lnTo>
                    <a:lnTo>
                      <a:pt x="2657" y="2625"/>
                    </a:lnTo>
                    <a:lnTo>
                      <a:pt x="2651" y="2668"/>
                    </a:lnTo>
                    <a:lnTo>
                      <a:pt x="2639" y="2711"/>
                    </a:lnTo>
                    <a:lnTo>
                      <a:pt x="2623" y="2752"/>
                    </a:lnTo>
                    <a:lnTo>
                      <a:pt x="2601" y="2792"/>
                    </a:lnTo>
                    <a:lnTo>
                      <a:pt x="2577" y="2829"/>
                    </a:lnTo>
                    <a:lnTo>
                      <a:pt x="2547" y="2862"/>
                    </a:lnTo>
                    <a:lnTo>
                      <a:pt x="2514" y="2892"/>
                    </a:lnTo>
                    <a:lnTo>
                      <a:pt x="2480" y="2917"/>
                    </a:lnTo>
                    <a:lnTo>
                      <a:pt x="2442" y="2939"/>
                    </a:lnTo>
                    <a:lnTo>
                      <a:pt x="2401" y="2956"/>
                    </a:lnTo>
                    <a:lnTo>
                      <a:pt x="2359" y="2969"/>
                    </a:lnTo>
                    <a:lnTo>
                      <a:pt x="2315" y="2976"/>
                    </a:lnTo>
                    <a:lnTo>
                      <a:pt x="2270" y="2979"/>
                    </a:lnTo>
                    <a:lnTo>
                      <a:pt x="389" y="2979"/>
                    </a:lnTo>
                    <a:lnTo>
                      <a:pt x="344" y="2976"/>
                    </a:lnTo>
                    <a:lnTo>
                      <a:pt x="300" y="2969"/>
                    </a:lnTo>
                    <a:lnTo>
                      <a:pt x="257" y="2956"/>
                    </a:lnTo>
                    <a:lnTo>
                      <a:pt x="217" y="2939"/>
                    </a:lnTo>
                    <a:lnTo>
                      <a:pt x="179" y="2917"/>
                    </a:lnTo>
                    <a:lnTo>
                      <a:pt x="143" y="2892"/>
                    </a:lnTo>
                    <a:lnTo>
                      <a:pt x="112" y="2862"/>
                    </a:lnTo>
                    <a:lnTo>
                      <a:pt x="82" y="2828"/>
                    </a:lnTo>
                    <a:lnTo>
                      <a:pt x="56" y="2792"/>
                    </a:lnTo>
                    <a:lnTo>
                      <a:pt x="36" y="2752"/>
                    </a:lnTo>
                    <a:lnTo>
                      <a:pt x="19" y="2710"/>
                    </a:lnTo>
                    <a:lnTo>
                      <a:pt x="8" y="2667"/>
                    </a:lnTo>
                    <a:lnTo>
                      <a:pt x="2" y="2624"/>
                    </a:lnTo>
                    <a:lnTo>
                      <a:pt x="0" y="2580"/>
                    </a:lnTo>
                    <a:lnTo>
                      <a:pt x="4" y="2537"/>
                    </a:lnTo>
                    <a:lnTo>
                      <a:pt x="13" y="2494"/>
                    </a:lnTo>
                    <a:lnTo>
                      <a:pt x="27" y="2451"/>
                    </a:lnTo>
                    <a:lnTo>
                      <a:pt x="45" y="2410"/>
                    </a:lnTo>
                    <a:lnTo>
                      <a:pt x="842" y="901"/>
                    </a:lnTo>
                    <a:lnTo>
                      <a:pt x="845" y="897"/>
                    </a:lnTo>
                    <a:lnTo>
                      <a:pt x="854" y="879"/>
                    </a:lnTo>
                    <a:lnTo>
                      <a:pt x="863" y="856"/>
                    </a:lnTo>
                    <a:lnTo>
                      <a:pt x="872" y="833"/>
                    </a:lnTo>
                    <a:lnTo>
                      <a:pt x="878" y="807"/>
                    </a:lnTo>
                    <a:lnTo>
                      <a:pt x="884" y="782"/>
                    </a:lnTo>
                    <a:lnTo>
                      <a:pt x="887" y="759"/>
                    </a:lnTo>
                    <a:lnTo>
                      <a:pt x="888" y="738"/>
                    </a:lnTo>
                    <a:lnTo>
                      <a:pt x="888" y="95"/>
                    </a:lnTo>
                    <a:lnTo>
                      <a:pt x="891" y="73"/>
                    </a:lnTo>
                    <a:lnTo>
                      <a:pt x="898" y="53"/>
                    </a:lnTo>
                    <a:lnTo>
                      <a:pt x="909" y="36"/>
                    </a:lnTo>
                    <a:lnTo>
                      <a:pt x="924" y="20"/>
                    </a:lnTo>
                    <a:lnTo>
                      <a:pt x="941" y="9"/>
                    </a:lnTo>
                    <a:lnTo>
                      <a:pt x="962" y="2"/>
                    </a:lnTo>
                    <a:lnTo>
                      <a:pt x="983"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0" name="Google Shape;417;p33">
                <a:extLst>
                  <a:ext uri="{FF2B5EF4-FFF2-40B4-BE49-F238E27FC236}">
                    <a16:creationId xmlns:a16="http://schemas.microsoft.com/office/drawing/2014/main" id="{5F49B4A3-9F27-7D40-B896-C78D1FCC7396}"/>
                  </a:ext>
                </a:extLst>
              </p:cNvPr>
              <p:cNvSpPr/>
              <p:nvPr/>
            </p:nvSpPr>
            <p:spPr>
              <a:xfrm>
                <a:off x="3947045" y="2776930"/>
                <a:ext cx="177257" cy="26894"/>
              </a:xfrm>
              <a:custGeom>
                <a:avLst/>
                <a:gdLst/>
                <a:ahLst/>
                <a:cxnLst/>
                <a:rect l="l" t="t" r="r" b="b"/>
                <a:pathLst>
                  <a:path w="1301" h="191" extrusionOk="0">
                    <a:moveTo>
                      <a:pt x="95" y="0"/>
                    </a:moveTo>
                    <a:lnTo>
                      <a:pt x="1206" y="0"/>
                    </a:lnTo>
                    <a:lnTo>
                      <a:pt x="1227" y="3"/>
                    </a:lnTo>
                    <a:lnTo>
                      <a:pt x="1248" y="10"/>
                    </a:lnTo>
                    <a:lnTo>
                      <a:pt x="1265" y="22"/>
                    </a:lnTo>
                    <a:lnTo>
                      <a:pt x="1279" y="36"/>
                    </a:lnTo>
                    <a:lnTo>
                      <a:pt x="1291" y="53"/>
                    </a:lnTo>
                    <a:lnTo>
                      <a:pt x="1298" y="74"/>
                    </a:lnTo>
                    <a:lnTo>
                      <a:pt x="1301" y="95"/>
                    </a:lnTo>
                    <a:lnTo>
                      <a:pt x="1298" y="118"/>
                    </a:lnTo>
                    <a:lnTo>
                      <a:pt x="1291" y="138"/>
                    </a:lnTo>
                    <a:lnTo>
                      <a:pt x="1279" y="156"/>
                    </a:lnTo>
                    <a:lnTo>
                      <a:pt x="1265" y="170"/>
                    </a:lnTo>
                    <a:lnTo>
                      <a:pt x="1248" y="181"/>
                    </a:lnTo>
                    <a:lnTo>
                      <a:pt x="1227" y="188"/>
                    </a:lnTo>
                    <a:lnTo>
                      <a:pt x="1206" y="191"/>
                    </a:lnTo>
                    <a:lnTo>
                      <a:pt x="95" y="191"/>
                    </a:lnTo>
                    <a:lnTo>
                      <a:pt x="74" y="188"/>
                    </a:lnTo>
                    <a:lnTo>
                      <a:pt x="53" y="181"/>
                    </a:lnTo>
                    <a:lnTo>
                      <a:pt x="36" y="170"/>
                    </a:lnTo>
                    <a:lnTo>
                      <a:pt x="20" y="156"/>
                    </a:lnTo>
                    <a:lnTo>
                      <a:pt x="9" y="138"/>
                    </a:lnTo>
                    <a:lnTo>
                      <a:pt x="2" y="118"/>
                    </a:lnTo>
                    <a:lnTo>
                      <a:pt x="0" y="95"/>
                    </a:lnTo>
                    <a:lnTo>
                      <a:pt x="2" y="74"/>
                    </a:lnTo>
                    <a:lnTo>
                      <a:pt x="9" y="53"/>
                    </a:lnTo>
                    <a:lnTo>
                      <a:pt x="20" y="36"/>
                    </a:lnTo>
                    <a:lnTo>
                      <a:pt x="36" y="22"/>
                    </a:lnTo>
                    <a:lnTo>
                      <a:pt x="53" y="10"/>
                    </a:lnTo>
                    <a:lnTo>
                      <a:pt x="74" y="3"/>
                    </a:lnTo>
                    <a:lnTo>
                      <a:pt x="95"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1" name="Google Shape;418;p33">
                <a:extLst>
                  <a:ext uri="{FF2B5EF4-FFF2-40B4-BE49-F238E27FC236}">
                    <a16:creationId xmlns:a16="http://schemas.microsoft.com/office/drawing/2014/main" id="{22234DAC-E552-6D42-9161-E2A300D5D805}"/>
                  </a:ext>
                </a:extLst>
              </p:cNvPr>
              <p:cNvSpPr/>
              <p:nvPr/>
            </p:nvSpPr>
            <p:spPr>
              <a:xfrm>
                <a:off x="3855362" y="3023867"/>
                <a:ext cx="358471" cy="209006"/>
              </a:xfrm>
              <a:custGeom>
                <a:avLst/>
                <a:gdLst/>
                <a:ahLst/>
                <a:cxnLst/>
                <a:rect l="l" t="t" r="r" b="b"/>
                <a:pathLst>
                  <a:path w="2659" h="1549" extrusionOk="0">
                    <a:moveTo>
                      <a:pt x="1612" y="588"/>
                    </a:moveTo>
                    <a:lnTo>
                      <a:pt x="1594" y="590"/>
                    </a:lnTo>
                    <a:lnTo>
                      <a:pt x="1576" y="597"/>
                    </a:lnTo>
                    <a:lnTo>
                      <a:pt x="1562" y="609"/>
                    </a:lnTo>
                    <a:lnTo>
                      <a:pt x="1551" y="624"/>
                    </a:lnTo>
                    <a:lnTo>
                      <a:pt x="1543" y="641"/>
                    </a:lnTo>
                    <a:lnTo>
                      <a:pt x="1540" y="660"/>
                    </a:lnTo>
                    <a:lnTo>
                      <a:pt x="1543" y="679"/>
                    </a:lnTo>
                    <a:lnTo>
                      <a:pt x="1551" y="697"/>
                    </a:lnTo>
                    <a:lnTo>
                      <a:pt x="1562" y="711"/>
                    </a:lnTo>
                    <a:lnTo>
                      <a:pt x="1576" y="722"/>
                    </a:lnTo>
                    <a:lnTo>
                      <a:pt x="1594" y="729"/>
                    </a:lnTo>
                    <a:lnTo>
                      <a:pt x="1612" y="731"/>
                    </a:lnTo>
                    <a:lnTo>
                      <a:pt x="1632" y="729"/>
                    </a:lnTo>
                    <a:lnTo>
                      <a:pt x="1649" y="722"/>
                    </a:lnTo>
                    <a:lnTo>
                      <a:pt x="1663" y="711"/>
                    </a:lnTo>
                    <a:lnTo>
                      <a:pt x="1675" y="697"/>
                    </a:lnTo>
                    <a:lnTo>
                      <a:pt x="1682" y="679"/>
                    </a:lnTo>
                    <a:lnTo>
                      <a:pt x="1685" y="660"/>
                    </a:lnTo>
                    <a:lnTo>
                      <a:pt x="1682" y="641"/>
                    </a:lnTo>
                    <a:lnTo>
                      <a:pt x="1675" y="624"/>
                    </a:lnTo>
                    <a:lnTo>
                      <a:pt x="1663" y="609"/>
                    </a:lnTo>
                    <a:lnTo>
                      <a:pt x="1649" y="597"/>
                    </a:lnTo>
                    <a:lnTo>
                      <a:pt x="1632" y="590"/>
                    </a:lnTo>
                    <a:lnTo>
                      <a:pt x="1612" y="588"/>
                    </a:lnTo>
                    <a:close/>
                    <a:moveTo>
                      <a:pt x="1612" y="397"/>
                    </a:moveTo>
                    <a:lnTo>
                      <a:pt x="1651" y="400"/>
                    </a:lnTo>
                    <a:lnTo>
                      <a:pt x="1689" y="408"/>
                    </a:lnTo>
                    <a:lnTo>
                      <a:pt x="1724" y="421"/>
                    </a:lnTo>
                    <a:lnTo>
                      <a:pt x="1755" y="440"/>
                    </a:lnTo>
                    <a:lnTo>
                      <a:pt x="1785" y="461"/>
                    </a:lnTo>
                    <a:lnTo>
                      <a:pt x="1811" y="488"/>
                    </a:lnTo>
                    <a:lnTo>
                      <a:pt x="1833" y="517"/>
                    </a:lnTo>
                    <a:lnTo>
                      <a:pt x="1851" y="549"/>
                    </a:lnTo>
                    <a:lnTo>
                      <a:pt x="1864" y="584"/>
                    </a:lnTo>
                    <a:lnTo>
                      <a:pt x="1873" y="621"/>
                    </a:lnTo>
                    <a:lnTo>
                      <a:pt x="1875" y="660"/>
                    </a:lnTo>
                    <a:lnTo>
                      <a:pt x="1873" y="699"/>
                    </a:lnTo>
                    <a:lnTo>
                      <a:pt x="1864" y="736"/>
                    </a:lnTo>
                    <a:lnTo>
                      <a:pt x="1851" y="770"/>
                    </a:lnTo>
                    <a:lnTo>
                      <a:pt x="1833" y="803"/>
                    </a:lnTo>
                    <a:lnTo>
                      <a:pt x="1811" y="833"/>
                    </a:lnTo>
                    <a:lnTo>
                      <a:pt x="1785" y="858"/>
                    </a:lnTo>
                    <a:lnTo>
                      <a:pt x="1755" y="881"/>
                    </a:lnTo>
                    <a:lnTo>
                      <a:pt x="1724" y="898"/>
                    </a:lnTo>
                    <a:lnTo>
                      <a:pt x="1689" y="911"/>
                    </a:lnTo>
                    <a:lnTo>
                      <a:pt x="1651" y="920"/>
                    </a:lnTo>
                    <a:lnTo>
                      <a:pt x="1612" y="923"/>
                    </a:lnTo>
                    <a:lnTo>
                      <a:pt x="1574" y="920"/>
                    </a:lnTo>
                    <a:lnTo>
                      <a:pt x="1536" y="911"/>
                    </a:lnTo>
                    <a:lnTo>
                      <a:pt x="1501" y="898"/>
                    </a:lnTo>
                    <a:lnTo>
                      <a:pt x="1470" y="881"/>
                    </a:lnTo>
                    <a:lnTo>
                      <a:pt x="1440" y="858"/>
                    </a:lnTo>
                    <a:lnTo>
                      <a:pt x="1414" y="833"/>
                    </a:lnTo>
                    <a:lnTo>
                      <a:pt x="1392" y="803"/>
                    </a:lnTo>
                    <a:lnTo>
                      <a:pt x="1373" y="770"/>
                    </a:lnTo>
                    <a:lnTo>
                      <a:pt x="1360" y="736"/>
                    </a:lnTo>
                    <a:lnTo>
                      <a:pt x="1352" y="699"/>
                    </a:lnTo>
                    <a:lnTo>
                      <a:pt x="1350" y="660"/>
                    </a:lnTo>
                    <a:lnTo>
                      <a:pt x="1352" y="621"/>
                    </a:lnTo>
                    <a:lnTo>
                      <a:pt x="1360" y="584"/>
                    </a:lnTo>
                    <a:lnTo>
                      <a:pt x="1373" y="549"/>
                    </a:lnTo>
                    <a:lnTo>
                      <a:pt x="1392" y="517"/>
                    </a:lnTo>
                    <a:lnTo>
                      <a:pt x="1414" y="488"/>
                    </a:lnTo>
                    <a:lnTo>
                      <a:pt x="1440" y="461"/>
                    </a:lnTo>
                    <a:lnTo>
                      <a:pt x="1470" y="440"/>
                    </a:lnTo>
                    <a:lnTo>
                      <a:pt x="1501" y="421"/>
                    </a:lnTo>
                    <a:lnTo>
                      <a:pt x="1536" y="408"/>
                    </a:lnTo>
                    <a:lnTo>
                      <a:pt x="1574" y="400"/>
                    </a:lnTo>
                    <a:lnTo>
                      <a:pt x="1612" y="397"/>
                    </a:lnTo>
                    <a:close/>
                    <a:moveTo>
                      <a:pt x="678" y="190"/>
                    </a:moveTo>
                    <a:lnTo>
                      <a:pt x="215" y="1069"/>
                    </a:lnTo>
                    <a:lnTo>
                      <a:pt x="201" y="1101"/>
                    </a:lnTo>
                    <a:lnTo>
                      <a:pt x="194" y="1133"/>
                    </a:lnTo>
                    <a:lnTo>
                      <a:pt x="192" y="1166"/>
                    </a:lnTo>
                    <a:lnTo>
                      <a:pt x="196" y="1200"/>
                    </a:lnTo>
                    <a:lnTo>
                      <a:pt x="205" y="1232"/>
                    </a:lnTo>
                    <a:lnTo>
                      <a:pt x="220" y="1262"/>
                    </a:lnTo>
                    <a:lnTo>
                      <a:pt x="238" y="1287"/>
                    </a:lnTo>
                    <a:lnTo>
                      <a:pt x="257" y="1307"/>
                    </a:lnTo>
                    <a:lnTo>
                      <a:pt x="280" y="1325"/>
                    </a:lnTo>
                    <a:lnTo>
                      <a:pt x="304" y="1339"/>
                    </a:lnTo>
                    <a:lnTo>
                      <a:pt x="332" y="1349"/>
                    </a:lnTo>
                    <a:lnTo>
                      <a:pt x="359" y="1355"/>
                    </a:lnTo>
                    <a:lnTo>
                      <a:pt x="389" y="1358"/>
                    </a:lnTo>
                    <a:lnTo>
                      <a:pt x="2270" y="1358"/>
                    </a:lnTo>
                    <a:lnTo>
                      <a:pt x="2299" y="1355"/>
                    </a:lnTo>
                    <a:lnTo>
                      <a:pt x="2327" y="1349"/>
                    </a:lnTo>
                    <a:lnTo>
                      <a:pt x="2354" y="1339"/>
                    </a:lnTo>
                    <a:lnTo>
                      <a:pt x="2379" y="1325"/>
                    </a:lnTo>
                    <a:lnTo>
                      <a:pt x="2402" y="1307"/>
                    </a:lnTo>
                    <a:lnTo>
                      <a:pt x="2421" y="1287"/>
                    </a:lnTo>
                    <a:lnTo>
                      <a:pt x="2439" y="1263"/>
                    </a:lnTo>
                    <a:lnTo>
                      <a:pt x="2454" y="1233"/>
                    </a:lnTo>
                    <a:lnTo>
                      <a:pt x="2463" y="1200"/>
                    </a:lnTo>
                    <a:lnTo>
                      <a:pt x="2467" y="1167"/>
                    </a:lnTo>
                    <a:lnTo>
                      <a:pt x="2465" y="1133"/>
                    </a:lnTo>
                    <a:lnTo>
                      <a:pt x="2458" y="1101"/>
                    </a:lnTo>
                    <a:lnTo>
                      <a:pt x="2445" y="1070"/>
                    </a:lnTo>
                    <a:lnTo>
                      <a:pt x="1984" y="190"/>
                    </a:lnTo>
                    <a:lnTo>
                      <a:pt x="678" y="190"/>
                    </a:lnTo>
                    <a:close/>
                    <a:moveTo>
                      <a:pt x="621" y="0"/>
                    </a:moveTo>
                    <a:lnTo>
                      <a:pt x="2041" y="0"/>
                    </a:lnTo>
                    <a:lnTo>
                      <a:pt x="2063" y="2"/>
                    </a:lnTo>
                    <a:lnTo>
                      <a:pt x="2082" y="8"/>
                    </a:lnTo>
                    <a:lnTo>
                      <a:pt x="2100" y="19"/>
                    </a:lnTo>
                    <a:lnTo>
                      <a:pt x="2115" y="34"/>
                    </a:lnTo>
                    <a:lnTo>
                      <a:pt x="2126" y="51"/>
                    </a:lnTo>
                    <a:lnTo>
                      <a:pt x="2614" y="981"/>
                    </a:lnTo>
                    <a:lnTo>
                      <a:pt x="2632" y="1022"/>
                    </a:lnTo>
                    <a:lnTo>
                      <a:pt x="2647" y="1065"/>
                    </a:lnTo>
                    <a:lnTo>
                      <a:pt x="2655" y="1108"/>
                    </a:lnTo>
                    <a:lnTo>
                      <a:pt x="2659" y="1151"/>
                    </a:lnTo>
                    <a:lnTo>
                      <a:pt x="2657" y="1195"/>
                    </a:lnTo>
                    <a:lnTo>
                      <a:pt x="2651" y="1238"/>
                    </a:lnTo>
                    <a:lnTo>
                      <a:pt x="2639" y="1281"/>
                    </a:lnTo>
                    <a:lnTo>
                      <a:pt x="2623" y="1322"/>
                    </a:lnTo>
                    <a:lnTo>
                      <a:pt x="2601" y="1362"/>
                    </a:lnTo>
                    <a:lnTo>
                      <a:pt x="2577" y="1399"/>
                    </a:lnTo>
                    <a:lnTo>
                      <a:pt x="2547" y="1432"/>
                    </a:lnTo>
                    <a:lnTo>
                      <a:pt x="2514" y="1462"/>
                    </a:lnTo>
                    <a:lnTo>
                      <a:pt x="2480" y="1488"/>
                    </a:lnTo>
                    <a:lnTo>
                      <a:pt x="2442" y="1509"/>
                    </a:lnTo>
                    <a:lnTo>
                      <a:pt x="2401" y="1526"/>
                    </a:lnTo>
                    <a:lnTo>
                      <a:pt x="2359" y="1539"/>
                    </a:lnTo>
                    <a:lnTo>
                      <a:pt x="2315" y="1546"/>
                    </a:lnTo>
                    <a:lnTo>
                      <a:pt x="2270" y="1549"/>
                    </a:lnTo>
                    <a:lnTo>
                      <a:pt x="389" y="1549"/>
                    </a:lnTo>
                    <a:lnTo>
                      <a:pt x="344" y="1546"/>
                    </a:lnTo>
                    <a:lnTo>
                      <a:pt x="300" y="1539"/>
                    </a:lnTo>
                    <a:lnTo>
                      <a:pt x="258" y="1526"/>
                    </a:lnTo>
                    <a:lnTo>
                      <a:pt x="217" y="1509"/>
                    </a:lnTo>
                    <a:lnTo>
                      <a:pt x="179" y="1487"/>
                    </a:lnTo>
                    <a:lnTo>
                      <a:pt x="143" y="1462"/>
                    </a:lnTo>
                    <a:lnTo>
                      <a:pt x="112" y="1432"/>
                    </a:lnTo>
                    <a:lnTo>
                      <a:pt x="82" y="1398"/>
                    </a:lnTo>
                    <a:lnTo>
                      <a:pt x="56" y="1362"/>
                    </a:lnTo>
                    <a:lnTo>
                      <a:pt x="36" y="1322"/>
                    </a:lnTo>
                    <a:lnTo>
                      <a:pt x="19" y="1280"/>
                    </a:lnTo>
                    <a:lnTo>
                      <a:pt x="8" y="1237"/>
                    </a:lnTo>
                    <a:lnTo>
                      <a:pt x="2" y="1194"/>
                    </a:lnTo>
                    <a:lnTo>
                      <a:pt x="0" y="1150"/>
                    </a:lnTo>
                    <a:lnTo>
                      <a:pt x="4" y="1107"/>
                    </a:lnTo>
                    <a:lnTo>
                      <a:pt x="13" y="1064"/>
                    </a:lnTo>
                    <a:lnTo>
                      <a:pt x="27" y="1021"/>
                    </a:lnTo>
                    <a:lnTo>
                      <a:pt x="45" y="980"/>
                    </a:lnTo>
                    <a:lnTo>
                      <a:pt x="537" y="50"/>
                    </a:lnTo>
                    <a:lnTo>
                      <a:pt x="548" y="33"/>
                    </a:lnTo>
                    <a:lnTo>
                      <a:pt x="563" y="19"/>
                    </a:lnTo>
                    <a:lnTo>
                      <a:pt x="581" y="8"/>
                    </a:lnTo>
                    <a:lnTo>
                      <a:pt x="600" y="2"/>
                    </a:lnTo>
                    <a:lnTo>
                      <a:pt x="621"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2" name="Google Shape;419;p33">
                <a:extLst>
                  <a:ext uri="{FF2B5EF4-FFF2-40B4-BE49-F238E27FC236}">
                    <a16:creationId xmlns:a16="http://schemas.microsoft.com/office/drawing/2014/main" id="{700FB3C3-291D-CF4A-BFC4-8EE40EB63972}"/>
                  </a:ext>
                </a:extLst>
              </p:cNvPr>
              <p:cNvSpPr/>
              <p:nvPr/>
            </p:nvSpPr>
            <p:spPr>
              <a:xfrm>
                <a:off x="4118190" y="3151001"/>
                <a:ext cx="19559" cy="19559"/>
              </a:xfrm>
              <a:custGeom>
                <a:avLst/>
                <a:gdLst/>
                <a:ahLst/>
                <a:cxnLst/>
                <a:rect l="l" t="t" r="r" b="b"/>
                <a:pathLst>
                  <a:path w="144" h="144" extrusionOk="0">
                    <a:moveTo>
                      <a:pt x="72" y="0"/>
                    </a:moveTo>
                    <a:lnTo>
                      <a:pt x="91" y="3"/>
                    </a:lnTo>
                    <a:lnTo>
                      <a:pt x="108" y="10"/>
                    </a:lnTo>
                    <a:lnTo>
                      <a:pt x="123" y="22"/>
                    </a:lnTo>
                    <a:lnTo>
                      <a:pt x="134" y="36"/>
                    </a:lnTo>
                    <a:lnTo>
                      <a:pt x="141" y="53"/>
                    </a:lnTo>
                    <a:lnTo>
                      <a:pt x="144" y="72"/>
                    </a:lnTo>
                    <a:lnTo>
                      <a:pt x="141" y="91"/>
                    </a:lnTo>
                    <a:lnTo>
                      <a:pt x="134" y="109"/>
                    </a:lnTo>
                    <a:lnTo>
                      <a:pt x="123" y="123"/>
                    </a:lnTo>
                    <a:lnTo>
                      <a:pt x="108" y="134"/>
                    </a:lnTo>
                    <a:lnTo>
                      <a:pt x="91" y="141"/>
                    </a:lnTo>
                    <a:lnTo>
                      <a:pt x="72" y="144"/>
                    </a:lnTo>
                    <a:lnTo>
                      <a:pt x="53" y="141"/>
                    </a:lnTo>
                    <a:lnTo>
                      <a:pt x="36" y="134"/>
                    </a:lnTo>
                    <a:lnTo>
                      <a:pt x="21" y="123"/>
                    </a:lnTo>
                    <a:lnTo>
                      <a:pt x="10" y="109"/>
                    </a:lnTo>
                    <a:lnTo>
                      <a:pt x="2" y="91"/>
                    </a:lnTo>
                    <a:lnTo>
                      <a:pt x="0" y="72"/>
                    </a:lnTo>
                    <a:lnTo>
                      <a:pt x="2" y="53"/>
                    </a:lnTo>
                    <a:lnTo>
                      <a:pt x="10" y="36"/>
                    </a:lnTo>
                    <a:lnTo>
                      <a:pt x="21" y="22"/>
                    </a:lnTo>
                    <a:lnTo>
                      <a:pt x="36" y="10"/>
                    </a:lnTo>
                    <a:lnTo>
                      <a:pt x="53" y="3"/>
                    </a:lnTo>
                    <a:lnTo>
                      <a:pt x="72"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3" name="Google Shape;420;p33">
                <a:extLst>
                  <a:ext uri="{FF2B5EF4-FFF2-40B4-BE49-F238E27FC236}">
                    <a16:creationId xmlns:a16="http://schemas.microsoft.com/office/drawing/2014/main" id="{06E0C81A-274B-954C-8B21-B08F692ED7DA}"/>
                  </a:ext>
                </a:extLst>
              </p:cNvPr>
              <p:cNvSpPr/>
              <p:nvPr/>
            </p:nvSpPr>
            <p:spPr>
              <a:xfrm>
                <a:off x="4105965" y="3138777"/>
                <a:ext cx="45231" cy="45231"/>
              </a:xfrm>
              <a:custGeom>
                <a:avLst/>
                <a:gdLst/>
                <a:ahLst/>
                <a:cxnLst/>
                <a:rect l="l" t="t" r="r" b="b"/>
                <a:pathLst>
                  <a:path w="335" h="334" extrusionOk="0">
                    <a:moveTo>
                      <a:pt x="167" y="143"/>
                    </a:moveTo>
                    <a:lnTo>
                      <a:pt x="157" y="145"/>
                    </a:lnTo>
                    <a:lnTo>
                      <a:pt x="150" y="150"/>
                    </a:lnTo>
                    <a:lnTo>
                      <a:pt x="145" y="157"/>
                    </a:lnTo>
                    <a:lnTo>
                      <a:pt x="143" y="167"/>
                    </a:lnTo>
                    <a:lnTo>
                      <a:pt x="145" y="176"/>
                    </a:lnTo>
                    <a:lnTo>
                      <a:pt x="150" y="184"/>
                    </a:lnTo>
                    <a:lnTo>
                      <a:pt x="157" y="189"/>
                    </a:lnTo>
                    <a:lnTo>
                      <a:pt x="167" y="190"/>
                    </a:lnTo>
                    <a:lnTo>
                      <a:pt x="176" y="189"/>
                    </a:lnTo>
                    <a:lnTo>
                      <a:pt x="183" y="184"/>
                    </a:lnTo>
                    <a:lnTo>
                      <a:pt x="188" y="176"/>
                    </a:lnTo>
                    <a:lnTo>
                      <a:pt x="190" y="167"/>
                    </a:lnTo>
                    <a:lnTo>
                      <a:pt x="188" y="157"/>
                    </a:lnTo>
                    <a:lnTo>
                      <a:pt x="183" y="150"/>
                    </a:lnTo>
                    <a:lnTo>
                      <a:pt x="176" y="145"/>
                    </a:lnTo>
                    <a:lnTo>
                      <a:pt x="167" y="143"/>
                    </a:lnTo>
                    <a:close/>
                    <a:moveTo>
                      <a:pt x="167" y="0"/>
                    </a:moveTo>
                    <a:lnTo>
                      <a:pt x="197" y="2"/>
                    </a:lnTo>
                    <a:lnTo>
                      <a:pt x="225" y="10"/>
                    </a:lnTo>
                    <a:lnTo>
                      <a:pt x="252" y="22"/>
                    </a:lnTo>
                    <a:lnTo>
                      <a:pt x="275" y="39"/>
                    </a:lnTo>
                    <a:lnTo>
                      <a:pt x="295" y="59"/>
                    </a:lnTo>
                    <a:lnTo>
                      <a:pt x="311" y="83"/>
                    </a:lnTo>
                    <a:lnTo>
                      <a:pt x="324" y="108"/>
                    </a:lnTo>
                    <a:lnTo>
                      <a:pt x="331" y="137"/>
                    </a:lnTo>
                    <a:lnTo>
                      <a:pt x="335" y="167"/>
                    </a:lnTo>
                    <a:lnTo>
                      <a:pt x="331" y="197"/>
                    </a:lnTo>
                    <a:lnTo>
                      <a:pt x="324" y="225"/>
                    </a:lnTo>
                    <a:lnTo>
                      <a:pt x="311" y="252"/>
                    </a:lnTo>
                    <a:lnTo>
                      <a:pt x="295" y="275"/>
                    </a:lnTo>
                    <a:lnTo>
                      <a:pt x="275" y="295"/>
                    </a:lnTo>
                    <a:lnTo>
                      <a:pt x="252" y="312"/>
                    </a:lnTo>
                    <a:lnTo>
                      <a:pt x="225" y="324"/>
                    </a:lnTo>
                    <a:lnTo>
                      <a:pt x="197" y="331"/>
                    </a:lnTo>
                    <a:lnTo>
                      <a:pt x="167" y="334"/>
                    </a:lnTo>
                    <a:lnTo>
                      <a:pt x="137" y="331"/>
                    </a:lnTo>
                    <a:lnTo>
                      <a:pt x="108" y="324"/>
                    </a:lnTo>
                    <a:lnTo>
                      <a:pt x="83" y="312"/>
                    </a:lnTo>
                    <a:lnTo>
                      <a:pt x="59" y="295"/>
                    </a:lnTo>
                    <a:lnTo>
                      <a:pt x="39" y="275"/>
                    </a:lnTo>
                    <a:lnTo>
                      <a:pt x="22" y="252"/>
                    </a:lnTo>
                    <a:lnTo>
                      <a:pt x="10" y="225"/>
                    </a:lnTo>
                    <a:lnTo>
                      <a:pt x="2" y="197"/>
                    </a:lnTo>
                    <a:lnTo>
                      <a:pt x="0" y="167"/>
                    </a:lnTo>
                    <a:lnTo>
                      <a:pt x="2" y="137"/>
                    </a:lnTo>
                    <a:lnTo>
                      <a:pt x="10" y="108"/>
                    </a:lnTo>
                    <a:lnTo>
                      <a:pt x="22" y="83"/>
                    </a:lnTo>
                    <a:lnTo>
                      <a:pt x="39" y="59"/>
                    </a:lnTo>
                    <a:lnTo>
                      <a:pt x="59" y="39"/>
                    </a:lnTo>
                    <a:lnTo>
                      <a:pt x="83" y="22"/>
                    </a:lnTo>
                    <a:lnTo>
                      <a:pt x="108" y="10"/>
                    </a:lnTo>
                    <a:lnTo>
                      <a:pt x="137" y="2"/>
                    </a:lnTo>
                    <a:lnTo>
                      <a:pt x="167"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grpSp>
      <p:grpSp>
        <p:nvGrpSpPr>
          <p:cNvPr id="13" name="Group 12">
            <a:extLst>
              <a:ext uri="{FF2B5EF4-FFF2-40B4-BE49-F238E27FC236}">
                <a16:creationId xmlns:a16="http://schemas.microsoft.com/office/drawing/2014/main" id="{F4F701C5-FD22-1646-921E-DFFA951AC6A3}"/>
              </a:ext>
            </a:extLst>
          </p:cNvPr>
          <p:cNvGrpSpPr>
            <a:grpSpLocks noChangeAspect="1"/>
          </p:cNvGrpSpPr>
          <p:nvPr userDrawn="1"/>
        </p:nvGrpSpPr>
        <p:grpSpPr>
          <a:xfrm>
            <a:off x="9547117" y="180780"/>
            <a:ext cx="731520" cy="731520"/>
            <a:chOff x="6906736" y="3553453"/>
            <a:chExt cx="1000848" cy="1000848"/>
          </a:xfrm>
        </p:grpSpPr>
        <p:sp>
          <p:nvSpPr>
            <p:cNvPr id="14" name="Oval 13">
              <a:extLst>
                <a:ext uri="{FF2B5EF4-FFF2-40B4-BE49-F238E27FC236}">
                  <a16:creationId xmlns:a16="http://schemas.microsoft.com/office/drawing/2014/main" id="{7BD52323-873F-6444-93CA-BFDACCD11F01}"/>
                </a:ext>
              </a:extLst>
            </p:cNvPr>
            <p:cNvSpPr/>
            <p:nvPr/>
          </p:nvSpPr>
          <p:spPr bwMode="auto">
            <a:xfrm>
              <a:off x="6906736" y="3553453"/>
              <a:ext cx="1000848" cy="1000848"/>
            </a:xfrm>
            <a:prstGeom prst="ellipse">
              <a:avLst/>
            </a:prstGeom>
            <a:solidFill>
              <a:srgbClr val="5E8EF7"/>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pic>
          <p:nvPicPr>
            <p:cNvPr id="15" name="Google Shape;421;p33">
              <a:extLst>
                <a:ext uri="{FF2B5EF4-FFF2-40B4-BE49-F238E27FC236}">
                  <a16:creationId xmlns:a16="http://schemas.microsoft.com/office/drawing/2014/main" id="{1D70628E-442E-CE4C-B5C4-995A9DD2DEF3}"/>
                </a:ext>
              </a:extLst>
            </p:cNvPr>
            <p:cNvPicPr preferRelativeResize="0">
              <a:picLocks noChangeAspect="1"/>
            </p:cNvPicPr>
            <p:nvPr/>
          </p:nvPicPr>
          <p:blipFill rotWithShape="1">
            <a:blip r:embed="rId2">
              <a:alphaModFix/>
            </a:blip>
            <a:srcRect/>
            <a:stretch/>
          </p:blipFill>
          <p:spPr>
            <a:xfrm>
              <a:off x="7102360" y="3737339"/>
              <a:ext cx="609600" cy="609600"/>
            </a:xfrm>
            <a:prstGeom prst="rect">
              <a:avLst/>
            </a:prstGeom>
            <a:noFill/>
            <a:ln>
              <a:noFill/>
            </a:ln>
          </p:spPr>
        </p:pic>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80985"/>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eros,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Sed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vel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72555" y="189338"/>
            <a:ext cx="1576192" cy="738664"/>
          </a:xfrm>
          <a:prstGeom prst="rect">
            <a:avLst/>
          </a:prstGeom>
        </p:spPr>
        <p:txBody>
          <a:bodyPr wrap="square" lIns="0" tIns="0" rIns="0" bIns="0" rtlCol="0">
            <a:spAutoFit/>
          </a:bodyPr>
          <a:lstStyle/>
          <a:p>
            <a:pPr algn="l"/>
            <a:r>
              <a:rPr lang="en-US" sz="1600" b="1" i="0" dirty="0">
                <a:solidFill>
                  <a:srgbClr val="5E8EF7"/>
                </a:solidFill>
                <a:latin typeface="Effra" panose="020B0603020203020204" pitchFamily="34" charset="0"/>
                <a:ea typeface="Verdana" panose="020B0604030504040204" pitchFamily="34" charset="0"/>
                <a:cs typeface="Effra" panose="020B0603020203020204" pitchFamily="34" charset="0"/>
              </a:rPr>
              <a:t>OPTIMIZATION OF CAMPUS RESOURCES</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7" y="914400"/>
            <a:ext cx="1518364" cy="430887"/>
          </a:xfrm>
          <a:prstGeom prst="rect">
            <a:avLst/>
          </a:prstGeom>
        </p:spPr>
        <p:txBody>
          <a:bodyPr wrap="square">
            <a:spAutoFit/>
          </a:bodyPr>
          <a:lstStyle/>
          <a:p>
            <a:pPr algn="l"/>
            <a:r>
              <a:rPr lang="en-US" sz="1100" b="1" i="0" dirty="0">
                <a:solidFill>
                  <a:srgbClr val="5E8EF7"/>
                </a:solidFill>
                <a:latin typeface="Effra" panose="020B0603020203020204" pitchFamily="34" charset="0"/>
                <a:ea typeface="Verdana" panose="020B0604030504040204" pitchFamily="34" charset="0"/>
                <a:cs typeface="Effra" panose="020B0603020203020204" pitchFamily="34" charset="0"/>
              </a:rPr>
              <a:t>Van Sullivan</a:t>
            </a:r>
          </a:p>
          <a:p>
            <a:pPr algn="l"/>
            <a:r>
              <a:rPr lang="en-US" sz="1100" b="1" i="0" dirty="0">
                <a:solidFill>
                  <a:srgbClr val="5E8EF7"/>
                </a:solidFill>
                <a:latin typeface="Effra" panose="020B0603020203020204" pitchFamily="34" charset="0"/>
                <a:ea typeface="Verdana" panose="020B0604030504040204" pitchFamily="34" charset="0"/>
                <a:cs typeface="Effra" panose="020B0603020203020204" pitchFamily="34" charset="0"/>
              </a:rPr>
              <a:t>A.J. Nagaraj</a:t>
            </a:r>
          </a:p>
        </p:txBody>
      </p:sp>
    </p:spTree>
    <p:extLst>
      <p:ext uri="{BB962C8B-B14F-4D97-AF65-F5344CB8AC3E}">
        <p14:creationId xmlns:p14="http://schemas.microsoft.com/office/powerpoint/2010/main" val="39871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Operations Alignm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2E8517F-BD79-9142-BC7B-2DACE791C920}"/>
              </a:ext>
            </a:extLst>
          </p:cNvPr>
          <p:cNvGrpSpPr>
            <a:grpSpLocks noChangeAspect="1"/>
          </p:cNvGrpSpPr>
          <p:nvPr userDrawn="1"/>
        </p:nvGrpSpPr>
        <p:grpSpPr>
          <a:xfrm>
            <a:off x="9547117" y="188921"/>
            <a:ext cx="731520" cy="731520"/>
            <a:chOff x="824917" y="6251636"/>
            <a:chExt cx="1000848" cy="1000848"/>
          </a:xfrm>
        </p:grpSpPr>
        <p:sp>
          <p:nvSpPr>
            <p:cNvPr id="10" name="Oval 9">
              <a:extLst>
                <a:ext uri="{FF2B5EF4-FFF2-40B4-BE49-F238E27FC236}">
                  <a16:creationId xmlns:a16="http://schemas.microsoft.com/office/drawing/2014/main" id="{8365ACC4-E3BC-264D-929B-BB7F6D0E6431}"/>
                </a:ext>
              </a:extLst>
            </p:cNvPr>
            <p:cNvSpPr/>
            <p:nvPr/>
          </p:nvSpPr>
          <p:spPr bwMode="auto">
            <a:xfrm>
              <a:off x="824917" y="6251636"/>
              <a:ext cx="1000848" cy="1000848"/>
            </a:xfrm>
            <a:prstGeom prst="ellipse">
              <a:avLst/>
            </a:prstGeom>
            <a:solidFill>
              <a:srgbClr val="7B7A7B"/>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sp>
          <p:nvSpPr>
            <p:cNvPr id="11" name="Google Shape;426;p33">
              <a:extLst>
                <a:ext uri="{FF2B5EF4-FFF2-40B4-BE49-F238E27FC236}">
                  <a16:creationId xmlns:a16="http://schemas.microsoft.com/office/drawing/2014/main" id="{45AB74BD-7F05-8240-9812-5B910E09F73C}"/>
                </a:ext>
              </a:extLst>
            </p:cNvPr>
            <p:cNvSpPr>
              <a:spLocks noChangeAspect="1"/>
            </p:cNvSpPr>
            <p:nvPr/>
          </p:nvSpPr>
          <p:spPr>
            <a:xfrm>
              <a:off x="1026600" y="6442508"/>
              <a:ext cx="609605" cy="609600"/>
            </a:xfrm>
            <a:custGeom>
              <a:avLst/>
              <a:gdLst/>
              <a:ahLst/>
              <a:cxnLst/>
              <a:rect l="l" t="t" r="r" b="b"/>
              <a:pathLst>
                <a:path w="256" h="256" extrusionOk="0">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eros,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Sed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vel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406379" y="304985"/>
            <a:ext cx="1576192" cy="492443"/>
          </a:xfrm>
          <a:prstGeom prst="rect">
            <a:avLst/>
          </a:prstGeom>
        </p:spPr>
        <p:txBody>
          <a:bodyPr wrap="square" lIns="0" tIns="0" rIns="0" bIns="0" rtlCol="0">
            <a:spAutoFit/>
          </a:bodyPr>
          <a:lstStyle/>
          <a:p>
            <a:pPr algn="l"/>
            <a:r>
              <a:rPr lang="en-US" sz="1600" b="1" i="0" dirty="0">
                <a:solidFill>
                  <a:srgbClr val="7B7A7B"/>
                </a:solidFill>
                <a:latin typeface="Effra" panose="020B0603020203020204" pitchFamily="34" charset="0"/>
                <a:ea typeface="Verdana" panose="020B0604030504040204" pitchFamily="34" charset="0"/>
                <a:cs typeface="Effra" panose="020B0603020203020204" pitchFamily="34" charset="0"/>
              </a:rPr>
              <a:t>OPERATIONS</a:t>
            </a:r>
          </a:p>
          <a:p>
            <a:pPr algn="l"/>
            <a:r>
              <a:rPr lang="en-US" sz="1600" b="1" i="0" dirty="0">
                <a:solidFill>
                  <a:srgbClr val="7B7A7B"/>
                </a:solidFill>
                <a:latin typeface="Effra" panose="020B0603020203020204" pitchFamily="34" charset="0"/>
                <a:ea typeface="Verdana" panose="020B0604030504040204" pitchFamily="34" charset="0"/>
                <a:cs typeface="Effra" panose="020B0603020203020204" pitchFamily="34" charset="0"/>
              </a:rPr>
              <a:t>ALIGNMENT</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7856" y="914400"/>
            <a:ext cx="1382110" cy="430887"/>
          </a:xfrm>
          <a:prstGeom prst="rect">
            <a:avLst/>
          </a:prstGeom>
        </p:spPr>
        <p:txBody>
          <a:bodyPr wrap="none">
            <a:spAutoFit/>
          </a:bodyPr>
          <a:lstStyle/>
          <a:p>
            <a:pPr algn="l"/>
            <a:r>
              <a:rPr lang="en-US" sz="1100" b="1" i="0" dirty="0">
                <a:solidFill>
                  <a:srgbClr val="7B7A7B"/>
                </a:solidFill>
                <a:latin typeface="Effra" panose="020B0603020203020204" pitchFamily="34" charset="0"/>
                <a:ea typeface="Verdana" panose="020B0604030504040204" pitchFamily="34" charset="0"/>
                <a:cs typeface="Effra" panose="020B0603020203020204" pitchFamily="34" charset="0"/>
              </a:rPr>
              <a:t>Carmen Gonzalez</a:t>
            </a:r>
          </a:p>
          <a:p>
            <a:pPr algn="l"/>
            <a:r>
              <a:rPr lang="en-US" sz="1100" b="1" i="0" dirty="0">
                <a:solidFill>
                  <a:srgbClr val="7B7A7B"/>
                </a:solidFill>
                <a:latin typeface="Effra" panose="020B0603020203020204" pitchFamily="34" charset="0"/>
                <a:ea typeface="Verdana" panose="020B0604030504040204" pitchFamily="34" charset="0"/>
                <a:cs typeface="Effra" panose="020B0603020203020204" pitchFamily="34" charset="0"/>
              </a:rPr>
              <a:t>Michelle Singletary</a:t>
            </a:r>
          </a:p>
        </p:txBody>
      </p:sp>
    </p:spTree>
    <p:extLst>
      <p:ext uri="{BB962C8B-B14F-4D97-AF65-F5344CB8AC3E}">
        <p14:creationId xmlns:p14="http://schemas.microsoft.com/office/powerpoint/2010/main" val="596999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Research &amp; Innova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BDCCC3E-5CBE-054A-91B2-C8D335C72F3F}"/>
              </a:ext>
            </a:extLst>
          </p:cNvPr>
          <p:cNvGrpSpPr>
            <a:grpSpLocks noChangeAspect="1"/>
          </p:cNvGrpSpPr>
          <p:nvPr userDrawn="1"/>
        </p:nvGrpSpPr>
        <p:grpSpPr>
          <a:xfrm>
            <a:off x="9547117" y="180780"/>
            <a:ext cx="731520" cy="731520"/>
            <a:chOff x="4880476" y="3553453"/>
            <a:chExt cx="1000848" cy="1000848"/>
          </a:xfrm>
        </p:grpSpPr>
        <p:sp>
          <p:nvSpPr>
            <p:cNvPr id="17" name="Oval 16">
              <a:extLst>
                <a:ext uri="{FF2B5EF4-FFF2-40B4-BE49-F238E27FC236}">
                  <a16:creationId xmlns:a16="http://schemas.microsoft.com/office/drawing/2014/main" id="{41F181B1-A5E0-824B-9177-210BD1A82C4D}"/>
                </a:ext>
              </a:extLst>
            </p:cNvPr>
            <p:cNvSpPr/>
            <p:nvPr/>
          </p:nvSpPr>
          <p:spPr bwMode="auto">
            <a:xfrm>
              <a:off x="4880476" y="3553453"/>
              <a:ext cx="1000848" cy="1000848"/>
            </a:xfrm>
            <a:prstGeom prst="ellipse">
              <a:avLst/>
            </a:prstGeom>
            <a:solidFill>
              <a:srgbClr val="1D4679"/>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A9E34F5D-11CF-F74E-9346-5FDCAF90A8CF}"/>
                </a:ext>
              </a:extLst>
            </p:cNvPr>
            <p:cNvGrpSpPr>
              <a:grpSpLocks noChangeAspect="1"/>
            </p:cNvGrpSpPr>
            <p:nvPr/>
          </p:nvGrpSpPr>
          <p:grpSpPr>
            <a:xfrm>
              <a:off x="5164524" y="3737339"/>
              <a:ext cx="432752" cy="548640"/>
              <a:chOff x="3855362" y="2776930"/>
              <a:chExt cx="360626" cy="457200"/>
            </a:xfrm>
          </p:grpSpPr>
          <p:sp>
            <p:nvSpPr>
              <p:cNvPr id="19" name="Google Shape;416;p33">
                <a:extLst>
                  <a:ext uri="{FF2B5EF4-FFF2-40B4-BE49-F238E27FC236}">
                    <a16:creationId xmlns:a16="http://schemas.microsoft.com/office/drawing/2014/main" id="{B097C1C9-6EA0-5144-9261-9BBBA82B488B}"/>
                  </a:ext>
                </a:extLst>
              </p:cNvPr>
              <p:cNvSpPr/>
              <p:nvPr/>
            </p:nvSpPr>
            <p:spPr>
              <a:xfrm>
                <a:off x="3855362" y="2829496"/>
                <a:ext cx="360626" cy="404634"/>
              </a:xfrm>
              <a:custGeom>
                <a:avLst/>
                <a:gdLst/>
                <a:ahLst/>
                <a:cxnLst/>
                <a:rect l="l" t="t" r="r" b="b"/>
                <a:pathLst>
                  <a:path w="2659" h="2979" extrusionOk="0">
                    <a:moveTo>
                      <a:pt x="983" y="0"/>
                    </a:moveTo>
                    <a:lnTo>
                      <a:pt x="1006" y="2"/>
                    </a:lnTo>
                    <a:lnTo>
                      <a:pt x="1026" y="9"/>
                    </a:lnTo>
                    <a:lnTo>
                      <a:pt x="1044" y="20"/>
                    </a:lnTo>
                    <a:lnTo>
                      <a:pt x="1058" y="36"/>
                    </a:lnTo>
                    <a:lnTo>
                      <a:pt x="1069" y="53"/>
                    </a:lnTo>
                    <a:lnTo>
                      <a:pt x="1076" y="73"/>
                    </a:lnTo>
                    <a:lnTo>
                      <a:pt x="1080" y="95"/>
                    </a:lnTo>
                    <a:lnTo>
                      <a:pt x="1080" y="738"/>
                    </a:lnTo>
                    <a:lnTo>
                      <a:pt x="1077" y="773"/>
                    </a:lnTo>
                    <a:lnTo>
                      <a:pt x="1072" y="811"/>
                    </a:lnTo>
                    <a:lnTo>
                      <a:pt x="1064" y="850"/>
                    </a:lnTo>
                    <a:lnTo>
                      <a:pt x="1054" y="888"/>
                    </a:lnTo>
                    <a:lnTo>
                      <a:pt x="1042" y="926"/>
                    </a:lnTo>
                    <a:lnTo>
                      <a:pt x="1026" y="960"/>
                    </a:lnTo>
                    <a:lnTo>
                      <a:pt x="1010" y="992"/>
                    </a:lnTo>
                    <a:lnTo>
                      <a:pt x="215" y="2499"/>
                    </a:lnTo>
                    <a:lnTo>
                      <a:pt x="201" y="2531"/>
                    </a:lnTo>
                    <a:lnTo>
                      <a:pt x="194" y="2563"/>
                    </a:lnTo>
                    <a:lnTo>
                      <a:pt x="192" y="2596"/>
                    </a:lnTo>
                    <a:lnTo>
                      <a:pt x="196" y="2630"/>
                    </a:lnTo>
                    <a:lnTo>
                      <a:pt x="205" y="2662"/>
                    </a:lnTo>
                    <a:lnTo>
                      <a:pt x="220" y="2692"/>
                    </a:lnTo>
                    <a:lnTo>
                      <a:pt x="238" y="2717"/>
                    </a:lnTo>
                    <a:lnTo>
                      <a:pt x="257" y="2737"/>
                    </a:lnTo>
                    <a:lnTo>
                      <a:pt x="280" y="2755"/>
                    </a:lnTo>
                    <a:lnTo>
                      <a:pt x="304" y="2769"/>
                    </a:lnTo>
                    <a:lnTo>
                      <a:pt x="332" y="2779"/>
                    </a:lnTo>
                    <a:lnTo>
                      <a:pt x="359" y="2785"/>
                    </a:lnTo>
                    <a:lnTo>
                      <a:pt x="389" y="2788"/>
                    </a:lnTo>
                    <a:lnTo>
                      <a:pt x="2270" y="2788"/>
                    </a:lnTo>
                    <a:lnTo>
                      <a:pt x="2299" y="2785"/>
                    </a:lnTo>
                    <a:lnTo>
                      <a:pt x="2327" y="2779"/>
                    </a:lnTo>
                    <a:lnTo>
                      <a:pt x="2354" y="2769"/>
                    </a:lnTo>
                    <a:lnTo>
                      <a:pt x="2379" y="2755"/>
                    </a:lnTo>
                    <a:lnTo>
                      <a:pt x="2402" y="2737"/>
                    </a:lnTo>
                    <a:lnTo>
                      <a:pt x="2421" y="2717"/>
                    </a:lnTo>
                    <a:lnTo>
                      <a:pt x="2439" y="2693"/>
                    </a:lnTo>
                    <a:lnTo>
                      <a:pt x="2454" y="2663"/>
                    </a:lnTo>
                    <a:lnTo>
                      <a:pt x="2463" y="2630"/>
                    </a:lnTo>
                    <a:lnTo>
                      <a:pt x="2467" y="2597"/>
                    </a:lnTo>
                    <a:lnTo>
                      <a:pt x="2465" y="2563"/>
                    </a:lnTo>
                    <a:lnTo>
                      <a:pt x="2458" y="2531"/>
                    </a:lnTo>
                    <a:lnTo>
                      <a:pt x="2445" y="2500"/>
                    </a:lnTo>
                    <a:lnTo>
                      <a:pt x="1654" y="992"/>
                    </a:lnTo>
                    <a:lnTo>
                      <a:pt x="1639" y="960"/>
                    </a:lnTo>
                    <a:lnTo>
                      <a:pt x="1623" y="926"/>
                    </a:lnTo>
                    <a:lnTo>
                      <a:pt x="1611" y="888"/>
                    </a:lnTo>
                    <a:lnTo>
                      <a:pt x="1601" y="849"/>
                    </a:lnTo>
                    <a:lnTo>
                      <a:pt x="1593" y="811"/>
                    </a:lnTo>
                    <a:lnTo>
                      <a:pt x="1588" y="773"/>
                    </a:lnTo>
                    <a:lnTo>
                      <a:pt x="1586" y="738"/>
                    </a:lnTo>
                    <a:lnTo>
                      <a:pt x="1586" y="95"/>
                    </a:lnTo>
                    <a:lnTo>
                      <a:pt x="1589" y="73"/>
                    </a:lnTo>
                    <a:lnTo>
                      <a:pt x="1596" y="53"/>
                    </a:lnTo>
                    <a:lnTo>
                      <a:pt x="1607" y="36"/>
                    </a:lnTo>
                    <a:lnTo>
                      <a:pt x="1621" y="20"/>
                    </a:lnTo>
                    <a:lnTo>
                      <a:pt x="1640" y="9"/>
                    </a:lnTo>
                    <a:lnTo>
                      <a:pt x="1659" y="2"/>
                    </a:lnTo>
                    <a:lnTo>
                      <a:pt x="1682" y="0"/>
                    </a:lnTo>
                    <a:lnTo>
                      <a:pt x="1703" y="2"/>
                    </a:lnTo>
                    <a:lnTo>
                      <a:pt x="1724" y="9"/>
                    </a:lnTo>
                    <a:lnTo>
                      <a:pt x="1741" y="20"/>
                    </a:lnTo>
                    <a:lnTo>
                      <a:pt x="1757" y="36"/>
                    </a:lnTo>
                    <a:lnTo>
                      <a:pt x="1768" y="53"/>
                    </a:lnTo>
                    <a:lnTo>
                      <a:pt x="1775" y="73"/>
                    </a:lnTo>
                    <a:lnTo>
                      <a:pt x="1777" y="95"/>
                    </a:lnTo>
                    <a:lnTo>
                      <a:pt x="1777" y="738"/>
                    </a:lnTo>
                    <a:lnTo>
                      <a:pt x="1778" y="759"/>
                    </a:lnTo>
                    <a:lnTo>
                      <a:pt x="1782" y="782"/>
                    </a:lnTo>
                    <a:lnTo>
                      <a:pt x="1787" y="807"/>
                    </a:lnTo>
                    <a:lnTo>
                      <a:pt x="1794" y="833"/>
                    </a:lnTo>
                    <a:lnTo>
                      <a:pt x="1803" y="857"/>
                    </a:lnTo>
                    <a:lnTo>
                      <a:pt x="1811" y="879"/>
                    </a:lnTo>
                    <a:lnTo>
                      <a:pt x="1820" y="897"/>
                    </a:lnTo>
                    <a:lnTo>
                      <a:pt x="1823" y="901"/>
                    </a:lnTo>
                    <a:lnTo>
                      <a:pt x="2614" y="2411"/>
                    </a:lnTo>
                    <a:lnTo>
                      <a:pt x="2632" y="2452"/>
                    </a:lnTo>
                    <a:lnTo>
                      <a:pt x="2647" y="2495"/>
                    </a:lnTo>
                    <a:lnTo>
                      <a:pt x="2655" y="2538"/>
                    </a:lnTo>
                    <a:lnTo>
                      <a:pt x="2659" y="2581"/>
                    </a:lnTo>
                    <a:lnTo>
                      <a:pt x="2657" y="2625"/>
                    </a:lnTo>
                    <a:lnTo>
                      <a:pt x="2651" y="2668"/>
                    </a:lnTo>
                    <a:lnTo>
                      <a:pt x="2639" y="2711"/>
                    </a:lnTo>
                    <a:lnTo>
                      <a:pt x="2623" y="2752"/>
                    </a:lnTo>
                    <a:lnTo>
                      <a:pt x="2601" y="2792"/>
                    </a:lnTo>
                    <a:lnTo>
                      <a:pt x="2577" y="2829"/>
                    </a:lnTo>
                    <a:lnTo>
                      <a:pt x="2547" y="2862"/>
                    </a:lnTo>
                    <a:lnTo>
                      <a:pt x="2514" y="2892"/>
                    </a:lnTo>
                    <a:lnTo>
                      <a:pt x="2480" y="2917"/>
                    </a:lnTo>
                    <a:lnTo>
                      <a:pt x="2442" y="2939"/>
                    </a:lnTo>
                    <a:lnTo>
                      <a:pt x="2401" y="2956"/>
                    </a:lnTo>
                    <a:lnTo>
                      <a:pt x="2359" y="2969"/>
                    </a:lnTo>
                    <a:lnTo>
                      <a:pt x="2315" y="2976"/>
                    </a:lnTo>
                    <a:lnTo>
                      <a:pt x="2270" y="2979"/>
                    </a:lnTo>
                    <a:lnTo>
                      <a:pt x="389" y="2979"/>
                    </a:lnTo>
                    <a:lnTo>
                      <a:pt x="344" y="2976"/>
                    </a:lnTo>
                    <a:lnTo>
                      <a:pt x="300" y="2969"/>
                    </a:lnTo>
                    <a:lnTo>
                      <a:pt x="257" y="2956"/>
                    </a:lnTo>
                    <a:lnTo>
                      <a:pt x="217" y="2939"/>
                    </a:lnTo>
                    <a:lnTo>
                      <a:pt x="179" y="2917"/>
                    </a:lnTo>
                    <a:lnTo>
                      <a:pt x="143" y="2892"/>
                    </a:lnTo>
                    <a:lnTo>
                      <a:pt x="112" y="2862"/>
                    </a:lnTo>
                    <a:lnTo>
                      <a:pt x="82" y="2828"/>
                    </a:lnTo>
                    <a:lnTo>
                      <a:pt x="56" y="2792"/>
                    </a:lnTo>
                    <a:lnTo>
                      <a:pt x="36" y="2752"/>
                    </a:lnTo>
                    <a:lnTo>
                      <a:pt x="19" y="2710"/>
                    </a:lnTo>
                    <a:lnTo>
                      <a:pt x="8" y="2667"/>
                    </a:lnTo>
                    <a:lnTo>
                      <a:pt x="2" y="2624"/>
                    </a:lnTo>
                    <a:lnTo>
                      <a:pt x="0" y="2580"/>
                    </a:lnTo>
                    <a:lnTo>
                      <a:pt x="4" y="2537"/>
                    </a:lnTo>
                    <a:lnTo>
                      <a:pt x="13" y="2494"/>
                    </a:lnTo>
                    <a:lnTo>
                      <a:pt x="27" y="2451"/>
                    </a:lnTo>
                    <a:lnTo>
                      <a:pt x="45" y="2410"/>
                    </a:lnTo>
                    <a:lnTo>
                      <a:pt x="842" y="901"/>
                    </a:lnTo>
                    <a:lnTo>
                      <a:pt x="845" y="897"/>
                    </a:lnTo>
                    <a:lnTo>
                      <a:pt x="854" y="879"/>
                    </a:lnTo>
                    <a:lnTo>
                      <a:pt x="863" y="856"/>
                    </a:lnTo>
                    <a:lnTo>
                      <a:pt x="872" y="833"/>
                    </a:lnTo>
                    <a:lnTo>
                      <a:pt x="878" y="807"/>
                    </a:lnTo>
                    <a:lnTo>
                      <a:pt x="884" y="782"/>
                    </a:lnTo>
                    <a:lnTo>
                      <a:pt x="887" y="759"/>
                    </a:lnTo>
                    <a:lnTo>
                      <a:pt x="888" y="738"/>
                    </a:lnTo>
                    <a:lnTo>
                      <a:pt x="888" y="95"/>
                    </a:lnTo>
                    <a:lnTo>
                      <a:pt x="891" y="73"/>
                    </a:lnTo>
                    <a:lnTo>
                      <a:pt x="898" y="53"/>
                    </a:lnTo>
                    <a:lnTo>
                      <a:pt x="909" y="36"/>
                    </a:lnTo>
                    <a:lnTo>
                      <a:pt x="924" y="20"/>
                    </a:lnTo>
                    <a:lnTo>
                      <a:pt x="941" y="9"/>
                    </a:lnTo>
                    <a:lnTo>
                      <a:pt x="962" y="2"/>
                    </a:lnTo>
                    <a:lnTo>
                      <a:pt x="983"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0" name="Google Shape;417;p33">
                <a:extLst>
                  <a:ext uri="{FF2B5EF4-FFF2-40B4-BE49-F238E27FC236}">
                    <a16:creationId xmlns:a16="http://schemas.microsoft.com/office/drawing/2014/main" id="{5F49B4A3-9F27-7D40-B896-C78D1FCC7396}"/>
                  </a:ext>
                </a:extLst>
              </p:cNvPr>
              <p:cNvSpPr/>
              <p:nvPr/>
            </p:nvSpPr>
            <p:spPr>
              <a:xfrm>
                <a:off x="3947045" y="2776930"/>
                <a:ext cx="177257" cy="26894"/>
              </a:xfrm>
              <a:custGeom>
                <a:avLst/>
                <a:gdLst/>
                <a:ahLst/>
                <a:cxnLst/>
                <a:rect l="l" t="t" r="r" b="b"/>
                <a:pathLst>
                  <a:path w="1301" h="191" extrusionOk="0">
                    <a:moveTo>
                      <a:pt x="95" y="0"/>
                    </a:moveTo>
                    <a:lnTo>
                      <a:pt x="1206" y="0"/>
                    </a:lnTo>
                    <a:lnTo>
                      <a:pt x="1227" y="3"/>
                    </a:lnTo>
                    <a:lnTo>
                      <a:pt x="1248" y="10"/>
                    </a:lnTo>
                    <a:lnTo>
                      <a:pt x="1265" y="22"/>
                    </a:lnTo>
                    <a:lnTo>
                      <a:pt x="1279" y="36"/>
                    </a:lnTo>
                    <a:lnTo>
                      <a:pt x="1291" y="53"/>
                    </a:lnTo>
                    <a:lnTo>
                      <a:pt x="1298" y="74"/>
                    </a:lnTo>
                    <a:lnTo>
                      <a:pt x="1301" y="95"/>
                    </a:lnTo>
                    <a:lnTo>
                      <a:pt x="1298" y="118"/>
                    </a:lnTo>
                    <a:lnTo>
                      <a:pt x="1291" y="138"/>
                    </a:lnTo>
                    <a:lnTo>
                      <a:pt x="1279" y="156"/>
                    </a:lnTo>
                    <a:lnTo>
                      <a:pt x="1265" y="170"/>
                    </a:lnTo>
                    <a:lnTo>
                      <a:pt x="1248" y="181"/>
                    </a:lnTo>
                    <a:lnTo>
                      <a:pt x="1227" y="188"/>
                    </a:lnTo>
                    <a:lnTo>
                      <a:pt x="1206" y="191"/>
                    </a:lnTo>
                    <a:lnTo>
                      <a:pt x="95" y="191"/>
                    </a:lnTo>
                    <a:lnTo>
                      <a:pt x="74" y="188"/>
                    </a:lnTo>
                    <a:lnTo>
                      <a:pt x="53" y="181"/>
                    </a:lnTo>
                    <a:lnTo>
                      <a:pt x="36" y="170"/>
                    </a:lnTo>
                    <a:lnTo>
                      <a:pt x="20" y="156"/>
                    </a:lnTo>
                    <a:lnTo>
                      <a:pt x="9" y="138"/>
                    </a:lnTo>
                    <a:lnTo>
                      <a:pt x="2" y="118"/>
                    </a:lnTo>
                    <a:lnTo>
                      <a:pt x="0" y="95"/>
                    </a:lnTo>
                    <a:lnTo>
                      <a:pt x="2" y="74"/>
                    </a:lnTo>
                    <a:lnTo>
                      <a:pt x="9" y="53"/>
                    </a:lnTo>
                    <a:lnTo>
                      <a:pt x="20" y="36"/>
                    </a:lnTo>
                    <a:lnTo>
                      <a:pt x="36" y="22"/>
                    </a:lnTo>
                    <a:lnTo>
                      <a:pt x="53" y="10"/>
                    </a:lnTo>
                    <a:lnTo>
                      <a:pt x="74" y="3"/>
                    </a:lnTo>
                    <a:lnTo>
                      <a:pt x="95"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1" name="Google Shape;418;p33">
                <a:extLst>
                  <a:ext uri="{FF2B5EF4-FFF2-40B4-BE49-F238E27FC236}">
                    <a16:creationId xmlns:a16="http://schemas.microsoft.com/office/drawing/2014/main" id="{22234DAC-E552-6D42-9161-E2A300D5D805}"/>
                  </a:ext>
                </a:extLst>
              </p:cNvPr>
              <p:cNvSpPr/>
              <p:nvPr/>
            </p:nvSpPr>
            <p:spPr>
              <a:xfrm>
                <a:off x="3855362" y="3023867"/>
                <a:ext cx="358471" cy="209006"/>
              </a:xfrm>
              <a:custGeom>
                <a:avLst/>
                <a:gdLst/>
                <a:ahLst/>
                <a:cxnLst/>
                <a:rect l="l" t="t" r="r" b="b"/>
                <a:pathLst>
                  <a:path w="2659" h="1549" extrusionOk="0">
                    <a:moveTo>
                      <a:pt x="1612" y="588"/>
                    </a:moveTo>
                    <a:lnTo>
                      <a:pt x="1594" y="590"/>
                    </a:lnTo>
                    <a:lnTo>
                      <a:pt x="1576" y="597"/>
                    </a:lnTo>
                    <a:lnTo>
                      <a:pt x="1562" y="609"/>
                    </a:lnTo>
                    <a:lnTo>
                      <a:pt x="1551" y="624"/>
                    </a:lnTo>
                    <a:lnTo>
                      <a:pt x="1543" y="641"/>
                    </a:lnTo>
                    <a:lnTo>
                      <a:pt x="1540" y="660"/>
                    </a:lnTo>
                    <a:lnTo>
                      <a:pt x="1543" y="679"/>
                    </a:lnTo>
                    <a:lnTo>
                      <a:pt x="1551" y="697"/>
                    </a:lnTo>
                    <a:lnTo>
                      <a:pt x="1562" y="711"/>
                    </a:lnTo>
                    <a:lnTo>
                      <a:pt x="1576" y="722"/>
                    </a:lnTo>
                    <a:lnTo>
                      <a:pt x="1594" y="729"/>
                    </a:lnTo>
                    <a:lnTo>
                      <a:pt x="1612" y="731"/>
                    </a:lnTo>
                    <a:lnTo>
                      <a:pt x="1632" y="729"/>
                    </a:lnTo>
                    <a:lnTo>
                      <a:pt x="1649" y="722"/>
                    </a:lnTo>
                    <a:lnTo>
                      <a:pt x="1663" y="711"/>
                    </a:lnTo>
                    <a:lnTo>
                      <a:pt x="1675" y="697"/>
                    </a:lnTo>
                    <a:lnTo>
                      <a:pt x="1682" y="679"/>
                    </a:lnTo>
                    <a:lnTo>
                      <a:pt x="1685" y="660"/>
                    </a:lnTo>
                    <a:lnTo>
                      <a:pt x="1682" y="641"/>
                    </a:lnTo>
                    <a:lnTo>
                      <a:pt x="1675" y="624"/>
                    </a:lnTo>
                    <a:lnTo>
                      <a:pt x="1663" y="609"/>
                    </a:lnTo>
                    <a:lnTo>
                      <a:pt x="1649" y="597"/>
                    </a:lnTo>
                    <a:lnTo>
                      <a:pt x="1632" y="590"/>
                    </a:lnTo>
                    <a:lnTo>
                      <a:pt x="1612" y="588"/>
                    </a:lnTo>
                    <a:close/>
                    <a:moveTo>
                      <a:pt x="1612" y="397"/>
                    </a:moveTo>
                    <a:lnTo>
                      <a:pt x="1651" y="400"/>
                    </a:lnTo>
                    <a:lnTo>
                      <a:pt x="1689" y="408"/>
                    </a:lnTo>
                    <a:lnTo>
                      <a:pt x="1724" y="421"/>
                    </a:lnTo>
                    <a:lnTo>
                      <a:pt x="1755" y="440"/>
                    </a:lnTo>
                    <a:lnTo>
                      <a:pt x="1785" y="461"/>
                    </a:lnTo>
                    <a:lnTo>
                      <a:pt x="1811" y="488"/>
                    </a:lnTo>
                    <a:lnTo>
                      <a:pt x="1833" y="517"/>
                    </a:lnTo>
                    <a:lnTo>
                      <a:pt x="1851" y="549"/>
                    </a:lnTo>
                    <a:lnTo>
                      <a:pt x="1864" y="584"/>
                    </a:lnTo>
                    <a:lnTo>
                      <a:pt x="1873" y="621"/>
                    </a:lnTo>
                    <a:lnTo>
                      <a:pt x="1875" y="660"/>
                    </a:lnTo>
                    <a:lnTo>
                      <a:pt x="1873" y="699"/>
                    </a:lnTo>
                    <a:lnTo>
                      <a:pt x="1864" y="736"/>
                    </a:lnTo>
                    <a:lnTo>
                      <a:pt x="1851" y="770"/>
                    </a:lnTo>
                    <a:lnTo>
                      <a:pt x="1833" y="803"/>
                    </a:lnTo>
                    <a:lnTo>
                      <a:pt x="1811" y="833"/>
                    </a:lnTo>
                    <a:lnTo>
                      <a:pt x="1785" y="858"/>
                    </a:lnTo>
                    <a:lnTo>
                      <a:pt x="1755" y="881"/>
                    </a:lnTo>
                    <a:lnTo>
                      <a:pt x="1724" y="898"/>
                    </a:lnTo>
                    <a:lnTo>
                      <a:pt x="1689" y="911"/>
                    </a:lnTo>
                    <a:lnTo>
                      <a:pt x="1651" y="920"/>
                    </a:lnTo>
                    <a:lnTo>
                      <a:pt x="1612" y="923"/>
                    </a:lnTo>
                    <a:lnTo>
                      <a:pt x="1574" y="920"/>
                    </a:lnTo>
                    <a:lnTo>
                      <a:pt x="1536" y="911"/>
                    </a:lnTo>
                    <a:lnTo>
                      <a:pt x="1501" y="898"/>
                    </a:lnTo>
                    <a:lnTo>
                      <a:pt x="1470" y="881"/>
                    </a:lnTo>
                    <a:lnTo>
                      <a:pt x="1440" y="858"/>
                    </a:lnTo>
                    <a:lnTo>
                      <a:pt x="1414" y="833"/>
                    </a:lnTo>
                    <a:lnTo>
                      <a:pt x="1392" y="803"/>
                    </a:lnTo>
                    <a:lnTo>
                      <a:pt x="1373" y="770"/>
                    </a:lnTo>
                    <a:lnTo>
                      <a:pt x="1360" y="736"/>
                    </a:lnTo>
                    <a:lnTo>
                      <a:pt x="1352" y="699"/>
                    </a:lnTo>
                    <a:lnTo>
                      <a:pt x="1350" y="660"/>
                    </a:lnTo>
                    <a:lnTo>
                      <a:pt x="1352" y="621"/>
                    </a:lnTo>
                    <a:lnTo>
                      <a:pt x="1360" y="584"/>
                    </a:lnTo>
                    <a:lnTo>
                      <a:pt x="1373" y="549"/>
                    </a:lnTo>
                    <a:lnTo>
                      <a:pt x="1392" y="517"/>
                    </a:lnTo>
                    <a:lnTo>
                      <a:pt x="1414" y="488"/>
                    </a:lnTo>
                    <a:lnTo>
                      <a:pt x="1440" y="461"/>
                    </a:lnTo>
                    <a:lnTo>
                      <a:pt x="1470" y="440"/>
                    </a:lnTo>
                    <a:lnTo>
                      <a:pt x="1501" y="421"/>
                    </a:lnTo>
                    <a:lnTo>
                      <a:pt x="1536" y="408"/>
                    </a:lnTo>
                    <a:lnTo>
                      <a:pt x="1574" y="400"/>
                    </a:lnTo>
                    <a:lnTo>
                      <a:pt x="1612" y="397"/>
                    </a:lnTo>
                    <a:close/>
                    <a:moveTo>
                      <a:pt x="678" y="190"/>
                    </a:moveTo>
                    <a:lnTo>
                      <a:pt x="215" y="1069"/>
                    </a:lnTo>
                    <a:lnTo>
                      <a:pt x="201" y="1101"/>
                    </a:lnTo>
                    <a:lnTo>
                      <a:pt x="194" y="1133"/>
                    </a:lnTo>
                    <a:lnTo>
                      <a:pt x="192" y="1166"/>
                    </a:lnTo>
                    <a:lnTo>
                      <a:pt x="196" y="1200"/>
                    </a:lnTo>
                    <a:lnTo>
                      <a:pt x="205" y="1232"/>
                    </a:lnTo>
                    <a:lnTo>
                      <a:pt x="220" y="1262"/>
                    </a:lnTo>
                    <a:lnTo>
                      <a:pt x="238" y="1287"/>
                    </a:lnTo>
                    <a:lnTo>
                      <a:pt x="257" y="1307"/>
                    </a:lnTo>
                    <a:lnTo>
                      <a:pt x="280" y="1325"/>
                    </a:lnTo>
                    <a:lnTo>
                      <a:pt x="304" y="1339"/>
                    </a:lnTo>
                    <a:lnTo>
                      <a:pt x="332" y="1349"/>
                    </a:lnTo>
                    <a:lnTo>
                      <a:pt x="359" y="1355"/>
                    </a:lnTo>
                    <a:lnTo>
                      <a:pt x="389" y="1358"/>
                    </a:lnTo>
                    <a:lnTo>
                      <a:pt x="2270" y="1358"/>
                    </a:lnTo>
                    <a:lnTo>
                      <a:pt x="2299" y="1355"/>
                    </a:lnTo>
                    <a:lnTo>
                      <a:pt x="2327" y="1349"/>
                    </a:lnTo>
                    <a:lnTo>
                      <a:pt x="2354" y="1339"/>
                    </a:lnTo>
                    <a:lnTo>
                      <a:pt x="2379" y="1325"/>
                    </a:lnTo>
                    <a:lnTo>
                      <a:pt x="2402" y="1307"/>
                    </a:lnTo>
                    <a:lnTo>
                      <a:pt x="2421" y="1287"/>
                    </a:lnTo>
                    <a:lnTo>
                      <a:pt x="2439" y="1263"/>
                    </a:lnTo>
                    <a:lnTo>
                      <a:pt x="2454" y="1233"/>
                    </a:lnTo>
                    <a:lnTo>
                      <a:pt x="2463" y="1200"/>
                    </a:lnTo>
                    <a:lnTo>
                      <a:pt x="2467" y="1167"/>
                    </a:lnTo>
                    <a:lnTo>
                      <a:pt x="2465" y="1133"/>
                    </a:lnTo>
                    <a:lnTo>
                      <a:pt x="2458" y="1101"/>
                    </a:lnTo>
                    <a:lnTo>
                      <a:pt x="2445" y="1070"/>
                    </a:lnTo>
                    <a:lnTo>
                      <a:pt x="1984" y="190"/>
                    </a:lnTo>
                    <a:lnTo>
                      <a:pt x="678" y="190"/>
                    </a:lnTo>
                    <a:close/>
                    <a:moveTo>
                      <a:pt x="621" y="0"/>
                    </a:moveTo>
                    <a:lnTo>
                      <a:pt x="2041" y="0"/>
                    </a:lnTo>
                    <a:lnTo>
                      <a:pt x="2063" y="2"/>
                    </a:lnTo>
                    <a:lnTo>
                      <a:pt x="2082" y="8"/>
                    </a:lnTo>
                    <a:lnTo>
                      <a:pt x="2100" y="19"/>
                    </a:lnTo>
                    <a:lnTo>
                      <a:pt x="2115" y="34"/>
                    </a:lnTo>
                    <a:lnTo>
                      <a:pt x="2126" y="51"/>
                    </a:lnTo>
                    <a:lnTo>
                      <a:pt x="2614" y="981"/>
                    </a:lnTo>
                    <a:lnTo>
                      <a:pt x="2632" y="1022"/>
                    </a:lnTo>
                    <a:lnTo>
                      <a:pt x="2647" y="1065"/>
                    </a:lnTo>
                    <a:lnTo>
                      <a:pt x="2655" y="1108"/>
                    </a:lnTo>
                    <a:lnTo>
                      <a:pt x="2659" y="1151"/>
                    </a:lnTo>
                    <a:lnTo>
                      <a:pt x="2657" y="1195"/>
                    </a:lnTo>
                    <a:lnTo>
                      <a:pt x="2651" y="1238"/>
                    </a:lnTo>
                    <a:lnTo>
                      <a:pt x="2639" y="1281"/>
                    </a:lnTo>
                    <a:lnTo>
                      <a:pt x="2623" y="1322"/>
                    </a:lnTo>
                    <a:lnTo>
                      <a:pt x="2601" y="1362"/>
                    </a:lnTo>
                    <a:lnTo>
                      <a:pt x="2577" y="1399"/>
                    </a:lnTo>
                    <a:lnTo>
                      <a:pt x="2547" y="1432"/>
                    </a:lnTo>
                    <a:lnTo>
                      <a:pt x="2514" y="1462"/>
                    </a:lnTo>
                    <a:lnTo>
                      <a:pt x="2480" y="1488"/>
                    </a:lnTo>
                    <a:lnTo>
                      <a:pt x="2442" y="1509"/>
                    </a:lnTo>
                    <a:lnTo>
                      <a:pt x="2401" y="1526"/>
                    </a:lnTo>
                    <a:lnTo>
                      <a:pt x="2359" y="1539"/>
                    </a:lnTo>
                    <a:lnTo>
                      <a:pt x="2315" y="1546"/>
                    </a:lnTo>
                    <a:lnTo>
                      <a:pt x="2270" y="1549"/>
                    </a:lnTo>
                    <a:lnTo>
                      <a:pt x="389" y="1549"/>
                    </a:lnTo>
                    <a:lnTo>
                      <a:pt x="344" y="1546"/>
                    </a:lnTo>
                    <a:lnTo>
                      <a:pt x="300" y="1539"/>
                    </a:lnTo>
                    <a:lnTo>
                      <a:pt x="258" y="1526"/>
                    </a:lnTo>
                    <a:lnTo>
                      <a:pt x="217" y="1509"/>
                    </a:lnTo>
                    <a:lnTo>
                      <a:pt x="179" y="1487"/>
                    </a:lnTo>
                    <a:lnTo>
                      <a:pt x="143" y="1462"/>
                    </a:lnTo>
                    <a:lnTo>
                      <a:pt x="112" y="1432"/>
                    </a:lnTo>
                    <a:lnTo>
                      <a:pt x="82" y="1398"/>
                    </a:lnTo>
                    <a:lnTo>
                      <a:pt x="56" y="1362"/>
                    </a:lnTo>
                    <a:lnTo>
                      <a:pt x="36" y="1322"/>
                    </a:lnTo>
                    <a:lnTo>
                      <a:pt x="19" y="1280"/>
                    </a:lnTo>
                    <a:lnTo>
                      <a:pt x="8" y="1237"/>
                    </a:lnTo>
                    <a:lnTo>
                      <a:pt x="2" y="1194"/>
                    </a:lnTo>
                    <a:lnTo>
                      <a:pt x="0" y="1150"/>
                    </a:lnTo>
                    <a:lnTo>
                      <a:pt x="4" y="1107"/>
                    </a:lnTo>
                    <a:lnTo>
                      <a:pt x="13" y="1064"/>
                    </a:lnTo>
                    <a:lnTo>
                      <a:pt x="27" y="1021"/>
                    </a:lnTo>
                    <a:lnTo>
                      <a:pt x="45" y="980"/>
                    </a:lnTo>
                    <a:lnTo>
                      <a:pt x="537" y="50"/>
                    </a:lnTo>
                    <a:lnTo>
                      <a:pt x="548" y="33"/>
                    </a:lnTo>
                    <a:lnTo>
                      <a:pt x="563" y="19"/>
                    </a:lnTo>
                    <a:lnTo>
                      <a:pt x="581" y="8"/>
                    </a:lnTo>
                    <a:lnTo>
                      <a:pt x="600" y="2"/>
                    </a:lnTo>
                    <a:lnTo>
                      <a:pt x="621"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2" name="Google Shape;419;p33">
                <a:extLst>
                  <a:ext uri="{FF2B5EF4-FFF2-40B4-BE49-F238E27FC236}">
                    <a16:creationId xmlns:a16="http://schemas.microsoft.com/office/drawing/2014/main" id="{700FB3C3-291D-CF4A-BFC4-8EE40EB63972}"/>
                  </a:ext>
                </a:extLst>
              </p:cNvPr>
              <p:cNvSpPr/>
              <p:nvPr/>
            </p:nvSpPr>
            <p:spPr>
              <a:xfrm>
                <a:off x="4118190" y="3151001"/>
                <a:ext cx="19559" cy="19559"/>
              </a:xfrm>
              <a:custGeom>
                <a:avLst/>
                <a:gdLst/>
                <a:ahLst/>
                <a:cxnLst/>
                <a:rect l="l" t="t" r="r" b="b"/>
                <a:pathLst>
                  <a:path w="144" h="144" extrusionOk="0">
                    <a:moveTo>
                      <a:pt x="72" y="0"/>
                    </a:moveTo>
                    <a:lnTo>
                      <a:pt x="91" y="3"/>
                    </a:lnTo>
                    <a:lnTo>
                      <a:pt x="108" y="10"/>
                    </a:lnTo>
                    <a:lnTo>
                      <a:pt x="123" y="22"/>
                    </a:lnTo>
                    <a:lnTo>
                      <a:pt x="134" y="36"/>
                    </a:lnTo>
                    <a:lnTo>
                      <a:pt x="141" y="53"/>
                    </a:lnTo>
                    <a:lnTo>
                      <a:pt x="144" y="72"/>
                    </a:lnTo>
                    <a:lnTo>
                      <a:pt x="141" y="91"/>
                    </a:lnTo>
                    <a:lnTo>
                      <a:pt x="134" y="109"/>
                    </a:lnTo>
                    <a:lnTo>
                      <a:pt x="123" y="123"/>
                    </a:lnTo>
                    <a:lnTo>
                      <a:pt x="108" y="134"/>
                    </a:lnTo>
                    <a:lnTo>
                      <a:pt x="91" y="141"/>
                    </a:lnTo>
                    <a:lnTo>
                      <a:pt x="72" y="144"/>
                    </a:lnTo>
                    <a:lnTo>
                      <a:pt x="53" y="141"/>
                    </a:lnTo>
                    <a:lnTo>
                      <a:pt x="36" y="134"/>
                    </a:lnTo>
                    <a:lnTo>
                      <a:pt x="21" y="123"/>
                    </a:lnTo>
                    <a:lnTo>
                      <a:pt x="10" y="109"/>
                    </a:lnTo>
                    <a:lnTo>
                      <a:pt x="2" y="91"/>
                    </a:lnTo>
                    <a:lnTo>
                      <a:pt x="0" y="72"/>
                    </a:lnTo>
                    <a:lnTo>
                      <a:pt x="2" y="53"/>
                    </a:lnTo>
                    <a:lnTo>
                      <a:pt x="10" y="36"/>
                    </a:lnTo>
                    <a:lnTo>
                      <a:pt x="21" y="22"/>
                    </a:lnTo>
                    <a:lnTo>
                      <a:pt x="36" y="10"/>
                    </a:lnTo>
                    <a:lnTo>
                      <a:pt x="53" y="3"/>
                    </a:lnTo>
                    <a:lnTo>
                      <a:pt x="72"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3" name="Google Shape;420;p33">
                <a:extLst>
                  <a:ext uri="{FF2B5EF4-FFF2-40B4-BE49-F238E27FC236}">
                    <a16:creationId xmlns:a16="http://schemas.microsoft.com/office/drawing/2014/main" id="{06E0C81A-274B-954C-8B21-B08F692ED7DA}"/>
                  </a:ext>
                </a:extLst>
              </p:cNvPr>
              <p:cNvSpPr/>
              <p:nvPr/>
            </p:nvSpPr>
            <p:spPr>
              <a:xfrm>
                <a:off x="4105965" y="3138777"/>
                <a:ext cx="45231" cy="45231"/>
              </a:xfrm>
              <a:custGeom>
                <a:avLst/>
                <a:gdLst/>
                <a:ahLst/>
                <a:cxnLst/>
                <a:rect l="l" t="t" r="r" b="b"/>
                <a:pathLst>
                  <a:path w="335" h="334" extrusionOk="0">
                    <a:moveTo>
                      <a:pt x="167" y="143"/>
                    </a:moveTo>
                    <a:lnTo>
                      <a:pt x="157" y="145"/>
                    </a:lnTo>
                    <a:lnTo>
                      <a:pt x="150" y="150"/>
                    </a:lnTo>
                    <a:lnTo>
                      <a:pt x="145" y="157"/>
                    </a:lnTo>
                    <a:lnTo>
                      <a:pt x="143" y="167"/>
                    </a:lnTo>
                    <a:lnTo>
                      <a:pt x="145" y="176"/>
                    </a:lnTo>
                    <a:lnTo>
                      <a:pt x="150" y="184"/>
                    </a:lnTo>
                    <a:lnTo>
                      <a:pt x="157" y="189"/>
                    </a:lnTo>
                    <a:lnTo>
                      <a:pt x="167" y="190"/>
                    </a:lnTo>
                    <a:lnTo>
                      <a:pt x="176" y="189"/>
                    </a:lnTo>
                    <a:lnTo>
                      <a:pt x="183" y="184"/>
                    </a:lnTo>
                    <a:lnTo>
                      <a:pt x="188" y="176"/>
                    </a:lnTo>
                    <a:lnTo>
                      <a:pt x="190" y="167"/>
                    </a:lnTo>
                    <a:lnTo>
                      <a:pt x="188" y="157"/>
                    </a:lnTo>
                    <a:lnTo>
                      <a:pt x="183" y="150"/>
                    </a:lnTo>
                    <a:lnTo>
                      <a:pt x="176" y="145"/>
                    </a:lnTo>
                    <a:lnTo>
                      <a:pt x="167" y="143"/>
                    </a:lnTo>
                    <a:close/>
                    <a:moveTo>
                      <a:pt x="167" y="0"/>
                    </a:moveTo>
                    <a:lnTo>
                      <a:pt x="197" y="2"/>
                    </a:lnTo>
                    <a:lnTo>
                      <a:pt x="225" y="10"/>
                    </a:lnTo>
                    <a:lnTo>
                      <a:pt x="252" y="22"/>
                    </a:lnTo>
                    <a:lnTo>
                      <a:pt x="275" y="39"/>
                    </a:lnTo>
                    <a:lnTo>
                      <a:pt x="295" y="59"/>
                    </a:lnTo>
                    <a:lnTo>
                      <a:pt x="311" y="83"/>
                    </a:lnTo>
                    <a:lnTo>
                      <a:pt x="324" y="108"/>
                    </a:lnTo>
                    <a:lnTo>
                      <a:pt x="331" y="137"/>
                    </a:lnTo>
                    <a:lnTo>
                      <a:pt x="335" y="167"/>
                    </a:lnTo>
                    <a:lnTo>
                      <a:pt x="331" y="197"/>
                    </a:lnTo>
                    <a:lnTo>
                      <a:pt x="324" y="225"/>
                    </a:lnTo>
                    <a:lnTo>
                      <a:pt x="311" y="252"/>
                    </a:lnTo>
                    <a:lnTo>
                      <a:pt x="295" y="275"/>
                    </a:lnTo>
                    <a:lnTo>
                      <a:pt x="275" y="295"/>
                    </a:lnTo>
                    <a:lnTo>
                      <a:pt x="252" y="312"/>
                    </a:lnTo>
                    <a:lnTo>
                      <a:pt x="225" y="324"/>
                    </a:lnTo>
                    <a:lnTo>
                      <a:pt x="197" y="331"/>
                    </a:lnTo>
                    <a:lnTo>
                      <a:pt x="167" y="334"/>
                    </a:lnTo>
                    <a:lnTo>
                      <a:pt x="137" y="331"/>
                    </a:lnTo>
                    <a:lnTo>
                      <a:pt x="108" y="324"/>
                    </a:lnTo>
                    <a:lnTo>
                      <a:pt x="83" y="312"/>
                    </a:lnTo>
                    <a:lnTo>
                      <a:pt x="59" y="295"/>
                    </a:lnTo>
                    <a:lnTo>
                      <a:pt x="39" y="275"/>
                    </a:lnTo>
                    <a:lnTo>
                      <a:pt x="22" y="252"/>
                    </a:lnTo>
                    <a:lnTo>
                      <a:pt x="10" y="225"/>
                    </a:lnTo>
                    <a:lnTo>
                      <a:pt x="2" y="197"/>
                    </a:lnTo>
                    <a:lnTo>
                      <a:pt x="0" y="167"/>
                    </a:lnTo>
                    <a:lnTo>
                      <a:pt x="2" y="137"/>
                    </a:lnTo>
                    <a:lnTo>
                      <a:pt x="10" y="108"/>
                    </a:lnTo>
                    <a:lnTo>
                      <a:pt x="22" y="83"/>
                    </a:lnTo>
                    <a:lnTo>
                      <a:pt x="39" y="59"/>
                    </a:lnTo>
                    <a:lnTo>
                      <a:pt x="59" y="39"/>
                    </a:lnTo>
                    <a:lnTo>
                      <a:pt x="83" y="22"/>
                    </a:lnTo>
                    <a:lnTo>
                      <a:pt x="108" y="10"/>
                    </a:lnTo>
                    <a:lnTo>
                      <a:pt x="137" y="2"/>
                    </a:lnTo>
                    <a:lnTo>
                      <a:pt x="167"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eros,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Sed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vel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68712" y="308459"/>
            <a:ext cx="1576192" cy="492443"/>
          </a:xfrm>
          <a:prstGeom prst="rect">
            <a:avLst/>
          </a:prstGeom>
        </p:spPr>
        <p:txBody>
          <a:bodyPr wrap="square" lIns="0" tIns="0" rIns="0" bIns="0" rtlCol="0">
            <a:spAutoFit/>
          </a:bodyPr>
          <a:lstStyle/>
          <a:p>
            <a:pPr algn="l"/>
            <a:r>
              <a:rPr lang="en-US" sz="1600" b="1" i="0" dirty="0">
                <a:solidFill>
                  <a:srgbClr val="1D4679"/>
                </a:solidFill>
                <a:latin typeface="Effra" panose="020B0603020203020204" pitchFamily="34" charset="0"/>
                <a:ea typeface="Verdana" panose="020B0604030504040204" pitchFamily="34" charset="0"/>
                <a:cs typeface="Effra" panose="020B0603020203020204" pitchFamily="34" charset="0"/>
              </a:rPr>
              <a:t>RESEARCH &amp;</a:t>
            </a:r>
          </a:p>
          <a:p>
            <a:pPr algn="l"/>
            <a:r>
              <a:rPr lang="en-US" sz="1600" b="1" i="0" dirty="0">
                <a:solidFill>
                  <a:srgbClr val="1D4679"/>
                </a:solidFill>
                <a:latin typeface="Effra" panose="020B0603020203020204" pitchFamily="34" charset="0"/>
                <a:ea typeface="Verdana" panose="020B0604030504040204" pitchFamily="34" charset="0"/>
                <a:cs typeface="Effra" panose="020B0603020203020204" pitchFamily="34" charset="0"/>
              </a:rPr>
              <a:t>INNOVATION</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6" y="914400"/>
            <a:ext cx="1756345" cy="430887"/>
          </a:xfrm>
          <a:prstGeom prst="rect">
            <a:avLst/>
          </a:prstGeom>
        </p:spPr>
        <p:txBody>
          <a:bodyPr wrap="square">
            <a:spAutoFit/>
          </a:bodyPr>
          <a:lstStyle/>
          <a:p>
            <a:pPr algn="l"/>
            <a:r>
              <a:rPr lang="en-US" sz="1100" b="1" i="0" dirty="0">
                <a:solidFill>
                  <a:srgbClr val="1D4679"/>
                </a:solidFill>
                <a:latin typeface="Effra" panose="020B0603020203020204" pitchFamily="34" charset="0"/>
                <a:ea typeface="Verdana" panose="020B0604030504040204" pitchFamily="34" charset="0"/>
                <a:cs typeface="Effra" panose="020B0603020203020204" pitchFamily="34" charset="0"/>
              </a:rPr>
              <a:t>Anissa Abi-</a:t>
            </a:r>
            <a:r>
              <a:rPr lang="en-US" sz="1100" b="1" i="0" dirty="0" err="1">
                <a:solidFill>
                  <a:srgbClr val="1D4679"/>
                </a:solidFill>
                <a:latin typeface="Effra" panose="020B0603020203020204" pitchFamily="34" charset="0"/>
                <a:ea typeface="Verdana" panose="020B0604030504040204" pitchFamily="34" charset="0"/>
                <a:cs typeface="Effra" panose="020B0603020203020204" pitchFamily="34" charset="0"/>
              </a:rPr>
              <a:t>Dargham</a:t>
            </a:r>
            <a:endParaRPr lang="en-US" sz="1100" b="1" i="0" dirty="0">
              <a:solidFill>
                <a:srgbClr val="1D4679"/>
              </a:solidFill>
              <a:latin typeface="Effra" panose="020B0603020203020204" pitchFamily="34" charset="0"/>
              <a:ea typeface="Verdana" panose="020B0604030504040204" pitchFamily="34" charset="0"/>
              <a:cs typeface="Effra" panose="020B0603020203020204" pitchFamily="34" charset="0"/>
            </a:endParaRPr>
          </a:p>
          <a:p>
            <a:pPr algn="l"/>
            <a:r>
              <a:rPr lang="en-US" sz="1100" b="1" i="0" dirty="0">
                <a:solidFill>
                  <a:srgbClr val="1D4679"/>
                </a:solidFill>
                <a:latin typeface="Effra" panose="020B0603020203020204" pitchFamily="34" charset="0"/>
                <a:ea typeface="Verdana" panose="020B0604030504040204" pitchFamily="34" charset="0"/>
                <a:cs typeface="Effra" panose="020B0603020203020204" pitchFamily="34" charset="0"/>
              </a:rPr>
              <a:t>Jon </a:t>
            </a:r>
            <a:r>
              <a:rPr lang="en-US" sz="1100" b="1" i="0" dirty="0" err="1">
                <a:solidFill>
                  <a:srgbClr val="1D4679"/>
                </a:solidFill>
                <a:latin typeface="Effra" panose="020B0603020203020204" pitchFamily="34" charset="0"/>
                <a:ea typeface="Verdana" panose="020B0604030504040204" pitchFamily="34" charset="0"/>
                <a:cs typeface="Effra" panose="020B0603020203020204" pitchFamily="34" charset="0"/>
              </a:rPr>
              <a:t>Longtin</a:t>
            </a:r>
            <a:endParaRPr lang="en-US" sz="1100" b="1" i="0" dirty="0">
              <a:solidFill>
                <a:srgbClr val="1D4679"/>
              </a:solidFill>
              <a:latin typeface="Effra" panose="020B0603020203020204" pitchFamily="34" charset="0"/>
              <a:ea typeface="Verdana" panose="020B0604030504040204" pitchFamily="34" charset="0"/>
              <a:cs typeface="Effra" panose="020B0603020203020204" pitchFamily="34" charset="0"/>
            </a:endParaRPr>
          </a:p>
        </p:txBody>
      </p:sp>
    </p:spTree>
    <p:extLst>
      <p:ext uri="{BB962C8B-B14F-4D97-AF65-F5344CB8AC3E}">
        <p14:creationId xmlns:p14="http://schemas.microsoft.com/office/powerpoint/2010/main" val="576660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tony Brook Medici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9E6652-B066-D845-84D0-8BE3E24D05EC}"/>
              </a:ext>
            </a:extLst>
          </p:cNvPr>
          <p:cNvGrpSpPr/>
          <p:nvPr userDrawn="1"/>
        </p:nvGrpSpPr>
        <p:grpSpPr>
          <a:xfrm>
            <a:off x="9547117" y="180780"/>
            <a:ext cx="731520" cy="731520"/>
            <a:chOff x="10637822" y="1900426"/>
            <a:chExt cx="731520" cy="731520"/>
          </a:xfrm>
        </p:grpSpPr>
        <p:sp>
          <p:nvSpPr>
            <p:cNvPr id="15" name="Oval 14">
              <a:extLst>
                <a:ext uri="{FF2B5EF4-FFF2-40B4-BE49-F238E27FC236}">
                  <a16:creationId xmlns:a16="http://schemas.microsoft.com/office/drawing/2014/main" id="{F9B5934B-A02D-9140-87CA-13182D6856DB}"/>
                </a:ext>
              </a:extLst>
            </p:cNvPr>
            <p:cNvSpPr/>
            <p:nvPr/>
          </p:nvSpPr>
          <p:spPr bwMode="auto">
            <a:xfrm>
              <a:off x="10637822" y="1900426"/>
              <a:ext cx="731520" cy="731520"/>
            </a:xfrm>
            <a:prstGeom prst="ellipse">
              <a:avLst/>
            </a:prstGeom>
            <a:solidFill>
              <a:schemeClr val="accent5"/>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lvl="0" algn="ctr" defTabSz="609585"/>
              <a:endParaRPr lang="en-US" sz="1200" b="1">
                <a:solidFill>
                  <a:srgbClr val="F1EA86"/>
                </a:solidFill>
                <a:latin typeface="Calibri" panose="020F0502020204030204" pitchFamily="34" charset="0"/>
                <a:cs typeface="Calibri" panose="020F0502020204030204" pitchFamily="34" charset="0"/>
              </a:endParaRPr>
            </a:p>
          </p:txBody>
        </p:sp>
        <p:sp>
          <p:nvSpPr>
            <p:cNvPr id="24" name="Google Shape;424;p33">
              <a:extLst>
                <a:ext uri="{FF2B5EF4-FFF2-40B4-BE49-F238E27FC236}">
                  <a16:creationId xmlns:a16="http://schemas.microsoft.com/office/drawing/2014/main" id="{173B202A-B524-2B48-9290-01F26842EAA0}"/>
                </a:ext>
              </a:extLst>
            </p:cNvPr>
            <p:cNvSpPr>
              <a:spLocks noChangeAspect="1"/>
            </p:cNvSpPr>
            <p:nvPr/>
          </p:nvSpPr>
          <p:spPr>
            <a:xfrm>
              <a:off x="10778589" y="2043408"/>
              <a:ext cx="449985" cy="445557"/>
            </a:xfrm>
            <a:custGeom>
              <a:avLst/>
              <a:gdLst/>
              <a:ahLst/>
              <a:cxnLst/>
              <a:rect l="l" t="t" r="r" b="b"/>
              <a:pathLst>
                <a:path w="3354" h="3322" extrusionOk="0">
                  <a:moveTo>
                    <a:pt x="1677" y="265"/>
                  </a:moveTo>
                  <a:lnTo>
                    <a:pt x="1581" y="268"/>
                  </a:lnTo>
                  <a:lnTo>
                    <a:pt x="1486" y="277"/>
                  </a:lnTo>
                  <a:lnTo>
                    <a:pt x="1394" y="293"/>
                  </a:lnTo>
                  <a:lnTo>
                    <a:pt x="1303" y="315"/>
                  </a:lnTo>
                  <a:lnTo>
                    <a:pt x="1214" y="342"/>
                  </a:lnTo>
                  <a:lnTo>
                    <a:pt x="1129" y="374"/>
                  </a:lnTo>
                  <a:lnTo>
                    <a:pt x="1046" y="412"/>
                  </a:lnTo>
                  <a:lnTo>
                    <a:pt x="966" y="455"/>
                  </a:lnTo>
                  <a:lnTo>
                    <a:pt x="889" y="503"/>
                  </a:lnTo>
                  <a:lnTo>
                    <a:pt x="816" y="556"/>
                  </a:lnTo>
                  <a:lnTo>
                    <a:pt x="746" y="612"/>
                  </a:lnTo>
                  <a:lnTo>
                    <a:pt x="680" y="674"/>
                  </a:lnTo>
                  <a:lnTo>
                    <a:pt x="619" y="739"/>
                  </a:lnTo>
                  <a:lnTo>
                    <a:pt x="561" y="807"/>
                  </a:lnTo>
                  <a:lnTo>
                    <a:pt x="509" y="880"/>
                  </a:lnTo>
                  <a:lnTo>
                    <a:pt x="459" y="957"/>
                  </a:lnTo>
                  <a:lnTo>
                    <a:pt x="417" y="1036"/>
                  </a:lnTo>
                  <a:lnTo>
                    <a:pt x="378" y="1117"/>
                  </a:lnTo>
                  <a:lnTo>
                    <a:pt x="345" y="1203"/>
                  </a:lnTo>
                  <a:lnTo>
                    <a:pt x="317" y="1290"/>
                  </a:lnTo>
                  <a:lnTo>
                    <a:pt x="295" y="1379"/>
                  </a:lnTo>
                  <a:lnTo>
                    <a:pt x="280" y="1472"/>
                  </a:lnTo>
                  <a:lnTo>
                    <a:pt x="270" y="1566"/>
                  </a:lnTo>
                  <a:lnTo>
                    <a:pt x="267" y="1661"/>
                  </a:lnTo>
                  <a:lnTo>
                    <a:pt x="270" y="1756"/>
                  </a:lnTo>
                  <a:lnTo>
                    <a:pt x="280" y="1850"/>
                  </a:lnTo>
                  <a:lnTo>
                    <a:pt x="295" y="1942"/>
                  </a:lnTo>
                  <a:lnTo>
                    <a:pt x="317" y="2032"/>
                  </a:lnTo>
                  <a:lnTo>
                    <a:pt x="345" y="2119"/>
                  </a:lnTo>
                  <a:lnTo>
                    <a:pt x="378" y="2204"/>
                  </a:lnTo>
                  <a:lnTo>
                    <a:pt x="417" y="2286"/>
                  </a:lnTo>
                  <a:lnTo>
                    <a:pt x="459" y="2365"/>
                  </a:lnTo>
                  <a:lnTo>
                    <a:pt x="509" y="2441"/>
                  </a:lnTo>
                  <a:lnTo>
                    <a:pt x="561" y="2514"/>
                  </a:lnTo>
                  <a:lnTo>
                    <a:pt x="619" y="2583"/>
                  </a:lnTo>
                  <a:lnTo>
                    <a:pt x="680" y="2648"/>
                  </a:lnTo>
                  <a:lnTo>
                    <a:pt x="746" y="2709"/>
                  </a:lnTo>
                  <a:lnTo>
                    <a:pt x="816" y="2766"/>
                  </a:lnTo>
                  <a:lnTo>
                    <a:pt x="889" y="2818"/>
                  </a:lnTo>
                  <a:lnTo>
                    <a:pt x="966" y="2867"/>
                  </a:lnTo>
                  <a:lnTo>
                    <a:pt x="1046" y="2909"/>
                  </a:lnTo>
                  <a:lnTo>
                    <a:pt x="1129" y="2947"/>
                  </a:lnTo>
                  <a:lnTo>
                    <a:pt x="1214" y="2981"/>
                  </a:lnTo>
                  <a:lnTo>
                    <a:pt x="1303" y="3008"/>
                  </a:lnTo>
                  <a:lnTo>
                    <a:pt x="1394" y="3029"/>
                  </a:lnTo>
                  <a:lnTo>
                    <a:pt x="1486" y="3045"/>
                  </a:lnTo>
                  <a:lnTo>
                    <a:pt x="1581" y="3054"/>
                  </a:lnTo>
                  <a:lnTo>
                    <a:pt x="1677" y="3058"/>
                  </a:lnTo>
                  <a:lnTo>
                    <a:pt x="1773" y="3054"/>
                  </a:lnTo>
                  <a:lnTo>
                    <a:pt x="1869" y="3045"/>
                  </a:lnTo>
                  <a:lnTo>
                    <a:pt x="1962" y="3029"/>
                  </a:lnTo>
                  <a:lnTo>
                    <a:pt x="2051" y="3008"/>
                  </a:lnTo>
                  <a:lnTo>
                    <a:pt x="2140" y="2981"/>
                  </a:lnTo>
                  <a:lnTo>
                    <a:pt x="2225" y="2947"/>
                  </a:lnTo>
                  <a:lnTo>
                    <a:pt x="2308" y="2909"/>
                  </a:lnTo>
                  <a:lnTo>
                    <a:pt x="2388" y="2867"/>
                  </a:lnTo>
                  <a:lnTo>
                    <a:pt x="2465" y="2818"/>
                  </a:lnTo>
                  <a:lnTo>
                    <a:pt x="2538" y="2766"/>
                  </a:lnTo>
                  <a:lnTo>
                    <a:pt x="2608" y="2709"/>
                  </a:lnTo>
                  <a:lnTo>
                    <a:pt x="2674" y="2648"/>
                  </a:lnTo>
                  <a:lnTo>
                    <a:pt x="2736" y="2583"/>
                  </a:lnTo>
                  <a:lnTo>
                    <a:pt x="2793" y="2514"/>
                  </a:lnTo>
                  <a:lnTo>
                    <a:pt x="2847" y="2441"/>
                  </a:lnTo>
                  <a:lnTo>
                    <a:pt x="2895" y="2365"/>
                  </a:lnTo>
                  <a:lnTo>
                    <a:pt x="2939" y="2286"/>
                  </a:lnTo>
                  <a:lnTo>
                    <a:pt x="2977" y="2204"/>
                  </a:lnTo>
                  <a:lnTo>
                    <a:pt x="3010" y="2119"/>
                  </a:lnTo>
                  <a:lnTo>
                    <a:pt x="3037" y="2032"/>
                  </a:lnTo>
                  <a:lnTo>
                    <a:pt x="3059" y="1942"/>
                  </a:lnTo>
                  <a:lnTo>
                    <a:pt x="3074" y="1850"/>
                  </a:lnTo>
                  <a:lnTo>
                    <a:pt x="3084" y="1756"/>
                  </a:lnTo>
                  <a:lnTo>
                    <a:pt x="3087" y="1661"/>
                  </a:lnTo>
                  <a:lnTo>
                    <a:pt x="3084" y="1566"/>
                  </a:lnTo>
                  <a:lnTo>
                    <a:pt x="3074" y="1472"/>
                  </a:lnTo>
                  <a:lnTo>
                    <a:pt x="3059" y="1379"/>
                  </a:lnTo>
                  <a:lnTo>
                    <a:pt x="3037" y="1290"/>
                  </a:lnTo>
                  <a:lnTo>
                    <a:pt x="3010" y="1203"/>
                  </a:lnTo>
                  <a:lnTo>
                    <a:pt x="2977" y="1117"/>
                  </a:lnTo>
                  <a:lnTo>
                    <a:pt x="2939" y="1036"/>
                  </a:lnTo>
                  <a:lnTo>
                    <a:pt x="2895" y="957"/>
                  </a:lnTo>
                  <a:lnTo>
                    <a:pt x="2847" y="880"/>
                  </a:lnTo>
                  <a:lnTo>
                    <a:pt x="2793" y="807"/>
                  </a:lnTo>
                  <a:lnTo>
                    <a:pt x="2736" y="739"/>
                  </a:lnTo>
                  <a:lnTo>
                    <a:pt x="2674" y="674"/>
                  </a:lnTo>
                  <a:lnTo>
                    <a:pt x="2608" y="612"/>
                  </a:lnTo>
                  <a:lnTo>
                    <a:pt x="2538" y="556"/>
                  </a:lnTo>
                  <a:lnTo>
                    <a:pt x="2465" y="503"/>
                  </a:lnTo>
                  <a:lnTo>
                    <a:pt x="2388" y="455"/>
                  </a:lnTo>
                  <a:lnTo>
                    <a:pt x="2308" y="412"/>
                  </a:lnTo>
                  <a:lnTo>
                    <a:pt x="2225" y="374"/>
                  </a:lnTo>
                  <a:lnTo>
                    <a:pt x="2140" y="342"/>
                  </a:lnTo>
                  <a:lnTo>
                    <a:pt x="2051" y="315"/>
                  </a:lnTo>
                  <a:lnTo>
                    <a:pt x="1962" y="293"/>
                  </a:lnTo>
                  <a:lnTo>
                    <a:pt x="1869" y="277"/>
                  </a:lnTo>
                  <a:lnTo>
                    <a:pt x="1773" y="268"/>
                  </a:lnTo>
                  <a:lnTo>
                    <a:pt x="1677" y="265"/>
                  </a:lnTo>
                  <a:close/>
                  <a:moveTo>
                    <a:pt x="1677" y="0"/>
                  </a:moveTo>
                  <a:lnTo>
                    <a:pt x="1677" y="0"/>
                  </a:lnTo>
                  <a:lnTo>
                    <a:pt x="1783" y="4"/>
                  </a:lnTo>
                  <a:lnTo>
                    <a:pt x="1887" y="13"/>
                  </a:lnTo>
                  <a:lnTo>
                    <a:pt x="1990" y="29"/>
                  </a:lnTo>
                  <a:lnTo>
                    <a:pt x="2090" y="51"/>
                  </a:lnTo>
                  <a:lnTo>
                    <a:pt x="2187" y="78"/>
                  </a:lnTo>
                  <a:lnTo>
                    <a:pt x="2283" y="112"/>
                  </a:lnTo>
                  <a:lnTo>
                    <a:pt x="2375" y="151"/>
                  </a:lnTo>
                  <a:lnTo>
                    <a:pt x="2465" y="195"/>
                  </a:lnTo>
                  <a:lnTo>
                    <a:pt x="2551" y="244"/>
                  </a:lnTo>
                  <a:lnTo>
                    <a:pt x="2635" y="298"/>
                  </a:lnTo>
                  <a:lnTo>
                    <a:pt x="2714" y="357"/>
                  </a:lnTo>
                  <a:lnTo>
                    <a:pt x="2791" y="420"/>
                  </a:lnTo>
                  <a:lnTo>
                    <a:pt x="2863" y="487"/>
                  </a:lnTo>
                  <a:lnTo>
                    <a:pt x="2931" y="558"/>
                  </a:lnTo>
                  <a:lnTo>
                    <a:pt x="2994" y="634"/>
                  </a:lnTo>
                  <a:lnTo>
                    <a:pt x="3054" y="712"/>
                  </a:lnTo>
                  <a:lnTo>
                    <a:pt x="3108" y="794"/>
                  </a:lnTo>
                  <a:lnTo>
                    <a:pt x="3158" y="881"/>
                  </a:lnTo>
                  <a:lnTo>
                    <a:pt x="3202" y="970"/>
                  </a:lnTo>
                  <a:lnTo>
                    <a:pt x="3242" y="1061"/>
                  </a:lnTo>
                  <a:lnTo>
                    <a:pt x="3276" y="1155"/>
                  </a:lnTo>
                  <a:lnTo>
                    <a:pt x="3303" y="1253"/>
                  </a:lnTo>
                  <a:lnTo>
                    <a:pt x="3326" y="1351"/>
                  </a:lnTo>
                  <a:lnTo>
                    <a:pt x="3341" y="1453"/>
                  </a:lnTo>
                  <a:lnTo>
                    <a:pt x="3351" y="1556"/>
                  </a:lnTo>
                  <a:lnTo>
                    <a:pt x="3354" y="1661"/>
                  </a:lnTo>
                  <a:lnTo>
                    <a:pt x="3351" y="1766"/>
                  </a:lnTo>
                  <a:lnTo>
                    <a:pt x="3341" y="1869"/>
                  </a:lnTo>
                  <a:lnTo>
                    <a:pt x="3326" y="1970"/>
                  </a:lnTo>
                  <a:lnTo>
                    <a:pt x="3303" y="2070"/>
                  </a:lnTo>
                  <a:lnTo>
                    <a:pt x="3276" y="2166"/>
                  </a:lnTo>
                  <a:lnTo>
                    <a:pt x="3242" y="2260"/>
                  </a:lnTo>
                  <a:lnTo>
                    <a:pt x="3202" y="2352"/>
                  </a:lnTo>
                  <a:lnTo>
                    <a:pt x="3158" y="2441"/>
                  </a:lnTo>
                  <a:lnTo>
                    <a:pt x="3108" y="2527"/>
                  </a:lnTo>
                  <a:lnTo>
                    <a:pt x="3054" y="2609"/>
                  </a:lnTo>
                  <a:lnTo>
                    <a:pt x="2994" y="2688"/>
                  </a:lnTo>
                  <a:lnTo>
                    <a:pt x="2931" y="2763"/>
                  </a:lnTo>
                  <a:lnTo>
                    <a:pt x="2863" y="2834"/>
                  </a:lnTo>
                  <a:lnTo>
                    <a:pt x="2791" y="2902"/>
                  </a:lnTo>
                  <a:lnTo>
                    <a:pt x="2714" y="2965"/>
                  </a:lnTo>
                  <a:lnTo>
                    <a:pt x="2635" y="3024"/>
                  </a:lnTo>
                  <a:lnTo>
                    <a:pt x="2551" y="3078"/>
                  </a:lnTo>
                  <a:lnTo>
                    <a:pt x="2465" y="3127"/>
                  </a:lnTo>
                  <a:lnTo>
                    <a:pt x="2375" y="3171"/>
                  </a:lnTo>
                  <a:lnTo>
                    <a:pt x="2283" y="3209"/>
                  </a:lnTo>
                  <a:lnTo>
                    <a:pt x="2187" y="3243"/>
                  </a:lnTo>
                  <a:lnTo>
                    <a:pt x="2090" y="3271"/>
                  </a:lnTo>
                  <a:lnTo>
                    <a:pt x="1990" y="3293"/>
                  </a:lnTo>
                  <a:lnTo>
                    <a:pt x="1887" y="3309"/>
                  </a:lnTo>
                  <a:lnTo>
                    <a:pt x="1783" y="3319"/>
                  </a:lnTo>
                  <a:lnTo>
                    <a:pt x="1677" y="3322"/>
                  </a:lnTo>
                  <a:lnTo>
                    <a:pt x="1571" y="3319"/>
                  </a:lnTo>
                  <a:lnTo>
                    <a:pt x="1467" y="3309"/>
                  </a:lnTo>
                  <a:lnTo>
                    <a:pt x="1365" y="3293"/>
                  </a:lnTo>
                  <a:lnTo>
                    <a:pt x="1265" y="3271"/>
                  </a:lnTo>
                  <a:lnTo>
                    <a:pt x="1167" y="3243"/>
                  </a:lnTo>
                  <a:lnTo>
                    <a:pt x="1072" y="3209"/>
                  </a:lnTo>
                  <a:lnTo>
                    <a:pt x="979" y="3171"/>
                  </a:lnTo>
                  <a:lnTo>
                    <a:pt x="889" y="3127"/>
                  </a:lnTo>
                  <a:lnTo>
                    <a:pt x="803" y="3078"/>
                  </a:lnTo>
                  <a:lnTo>
                    <a:pt x="720" y="3024"/>
                  </a:lnTo>
                  <a:lnTo>
                    <a:pt x="640" y="2965"/>
                  </a:lnTo>
                  <a:lnTo>
                    <a:pt x="563" y="2902"/>
                  </a:lnTo>
                  <a:lnTo>
                    <a:pt x="492" y="2834"/>
                  </a:lnTo>
                  <a:lnTo>
                    <a:pt x="423" y="2763"/>
                  </a:lnTo>
                  <a:lnTo>
                    <a:pt x="360" y="2688"/>
                  </a:lnTo>
                  <a:lnTo>
                    <a:pt x="301" y="2609"/>
                  </a:lnTo>
                  <a:lnTo>
                    <a:pt x="246" y="2527"/>
                  </a:lnTo>
                  <a:lnTo>
                    <a:pt x="197" y="2441"/>
                  </a:lnTo>
                  <a:lnTo>
                    <a:pt x="152" y="2352"/>
                  </a:lnTo>
                  <a:lnTo>
                    <a:pt x="113" y="2260"/>
                  </a:lnTo>
                  <a:lnTo>
                    <a:pt x="80" y="2166"/>
                  </a:lnTo>
                  <a:lnTo>
                    <a:pt x="51" y="2070"/>
                  </a:lnTo>
                  <a:lnTo>
                    <a:pt x="29" y="1970"/>
                  </a:lnTo>
                  <a:lnTo>
                    <a:pt x="13" y="1869"/>
                  </a:lnTo>
                  <a:lnTo>
                    <a:pt x="3" y="1766"/>
                  </a:lnTo>
                  <a:lnTo>
                    <a:pt x="0" y="1661"/>
                  </a:lnTo>
                  <a:lnTo>
                    <a:pt x="3" y="1556"/>
                  </a:lnTo>
                  <a:lnTo>
                    <a:pt x="13" y="1453"/>
                  </a:lnTo>
                  <a:lnTo>
                    <a:pt x="29" y="1351"/>
                  </a:lnTo>
                  <a:lnTo>
                    <a:pt x="51" y="1253"/>
                  </a:lnTo>
                  <a:lnTo>
                    <a:pt x="80" y="1155"/>
                  </a:lnTo>
                  <a:lnTo>
                    <a:pt x="113" y="1061"/>
                  </a:lnTo>
                  <a:lnTo>
                    <a:pt x="152" y="970"/>
                  </a:lnTo>
                  <a:lnTo>
                    <a:pt x="197" y="881"/>
                  </a:lnTo>
                  <a:lnTo>
                    <a:pt x="246" y="794"/>
                  </a:lnTo>
                  <a:lnTo>
                    <a:pt x="301" y="712"/>
                  </a:lnTo>
                  <a:lnTo>
                    <a:pt x="360" y="634"/>
                  </a:lnTo>
                  <a:lnTo>
                    <a:pt x="423" y="558"/>
                  </a:lnTo>
                  <a:lnTo>
                    <a:pt x="492" y="487"/>
                  </a:lnTo>
                  <a:lnTo>
                    <a:pt x="563" y="420"/>
                  </a:lnTo>
                  <a:lnTo>
                    <a:pt x="640" y="357"/>
                  </a:lnTo>
                  <a:lnTo>
                    <a:pt x="720" y="298"/>
                  </a:lnTo>
                  <a:lnTo>
                    <a:pt x="803" y="244"/>
                  </a:lnTo>
                  <a:lnTo>
                    <a:pt x="889" y="195"/>
                  </a:lnTo>
                  <a:lnTo>
                    <a:pt x="979" y="151"/>
                  </a:lnTo>
                  <a:lnTo>
                    <a:pt x="1072" y="112"/>
                  </a:lnTo>
                  <a:lnTo>
                    <a:pt x="1167" y="78"/>
                  </a:lnTo>
                  <a:lnTo>
                    <a:pt x="1265" y="51"/>
                  </a:lnTo>
                  <a:lnTo>
                    <a:pt x="1365" y="29"/>
                  </a:lnTo>
                  <a:lnTo>
                    <a:pt x="1467" y="13"/>
                  </a:lnTo>
                  <a:lnTo>
                    <a:pt x="1571" y="4"/>
                  </a:lnTo>
                  <a:lnTo>
                    <a:pt x="1677" y="0"/>
                  </a:lnTo>
                  <a:close/>
                </a:path>
              </a:pathLst>
            </a:custGeom>
            <a:solidFill>
              <a:srgbClr val="A89E13"/>
            </a:solidFill>
            <a:ln>
              <a:noFill/>
            </a:ln>
          </p:spPr>
          <p:txBody>
            <a:bodyPr spcFirstLastPara="1" wrap="square" lIns="121900" tIns="60933" rIns="121900" bIns="60933" anchor="t" anchorCtr="0">
              <a:noAutofit/>
            </a:bodyPr>
            <a:lstStyle/>
            <a:p>
              <a:pPr>
                <a:buSzPts val="1800"/>
                <a:buFont typeface="Calibri"/>
                <a:buNone/>
              </a:pPr>
              <a:endParaRPr sz="2400">
                <a:latin typeface="Calibri"/>
                <a:ea typeface="Calibri"/>
                <a:cs typeface="Calibri"/>
                <a:sym typeface="Calibri"/>
              </a:endParaRPr>
            </a:p>
          </p:txBody>
        </p:sp>
        <p:sp>
          <p:nvSpPr>
            <p:cNvPr id="25" name="Google Shape;425;p33">
              <a:extLst>
                <a:ext uri="{FF2B5EF4-FFF2-40B4-BE49-F238E27FC236}">
                  <a16:creationId xmlns:a16="http://schemas.microsoft.com/office/drawing/2014/main" id="{03E62527-3CDC-684D-BBDF-BC5DDF284F2D}"/>
                </a:ext>
              </a:extLst>
            </p:cNvPr>
            <p:cNvSpPr>
              <a:spLocks noChangeAspect="1"/>
            </p:cNvSpPr>
            <p:nvPr/>
          </p:nvSpPr>
          <p:spPr>
            <a:xfrm>
              <a:off x="10861947" y="2125290"/>
              <a:ext cx="283270" cy="281791"/>
            </a:xfrm>
            <a:custGeom>
              <a:avLst/>
              <a:gdLst/>
              <a:ahLst/>
              <a:cxnLst/>
              <a:rect l="l" t="t" r="r" b="b"/>
              <a:pathLst>
                <a:path w="2114" h="2100" extrusionOk="0">
                  <a:moveTo>
                    <a:pt x="875" y="0"/>
                  </a:moveTo>
                  <a:lnTo>
                    <a:pt x="1239" y="0"/>
                  </a:lnTo>
                  <a:lnTo>
                    <a:pt x="1269" y="4"/>
                  </a:lnTo>
                  <a:lnTo>
                    <a:pt x="1298" y="11"/>
                  </a:lnTo>
                  <a:lnTo>
                    <a:pt x="1324" y="23"/>
                  </a:lnTo>
                  <a:lnTo>
                    <a:pt x="1347" y="39"/>
                  </a:lnTo>
                  <a:lnTo>
                    <a:pt x="1368" y="60"/>
                  </a:lnTo>
                  <a:lnTo>
                    <a:pt x="1384" y="83"/>
                  </a:lnTo>
                  <a:lnTo>
                    <a:pt x="1396" y="109"/>
                  </a:lnTo>
                  <a:lnTo>
                    <a:pt x="1404" y="137"/>
                  </a:lnTo>
                  <a:lnTo>
                    <a:pt x="1407" y="166"/>
                  </a:lnTo>
                  <a:lnTo>
                    <a:pt x="1407" y="700"/>
                  </a:lnTo>
                  <a:lnTo>
                    <a:pt x="1945" y="700"/>
                  </a:lnTo>
                  <a:lnTo>
                    <a:pt x="1979" y="703"/>
                  </a:lnTo>
                  <a:lnTo>
                    <a:pt x="2011" y="713"/>
                  </a:lnTo>
                  <a:lnTo>
                    <a:pt x="2039" y="728"/>
                  </a:lnTo>
                  <a:lnTo>
                    <a:pt x="2065" y="749"/>
                  </a:lnTo>
                  <a:lnTo>
                    <a:pt x="2084" y="774"/>
                  </a:lnTo>
                  <a:lnTo>
                    <a:pt x="2101" y="802"/>
                  </a:lnTo>
                  <a:lnTo>
                    <a:pt x="2111" y="833"/>
                  </a:lnTo>
                  <a:lnTo>
                    <a:pt x="2114" y="867"/>
                  </a:lnTo>
                  <a:lnTo>
                    <a:pt x="2114" y="1234"/>
                  </a:lnTo>
                  <a:lnTo>
                    <a:pt x="2111" y="1268"/>
                  </a:lnTo>
                  <a:lnTo>
                    <a:pt x="2101" y="1298"/>
                  </a:lnTo>
                  <a:lnTo>
                    <a:pt x="2084" y="1326"/>
                  </a:lnTo>
                  <a:lnTo>
                    <a:pt x="2065" y="1351"/>
                  </a:lnTo>
                  <a:lnTo>
                    <a:pt x="2039" y="1372"/>
                  </a:lnTo>
                  <a:lnTo>
                    <a:pt x="2011" y="1387"/>
                  </a:lnTo>
                  <a:lnTo>
                    <a:pt x="1979" y="1397"/>
                  </a:lnTo>
                  <a:lnTo>
                    <a:pt x="1945" y="1400"/>
                  </a:lnTo>
                  <a:lnTo>
                    <a:pt x="1407" y="1400"/>
                  </a:lnTo>
                  <a:lnTo>
                    <a:pt x="1407" y="1934"/>
                  </a:lnTo>
                  <a:lnTo>
                    <a:pt x="1404" y="1968"/>
                  </a:lnTo>
                  <a:lnTo>
                    <a:pt x="1394" y="1999"/>
                  </a:lnTo>
                  <a:lnTo>
                    <a:pt x="1377" y="2027"/>
                  </a:lnTo>
                  <a:lnTo>
                    <a:pt x="1358" y="2051"/>
                  </a:lnTo>
                  <a:lnTo>
                    <a:pt x="1333" y="2072"/>
                  </a:lnTo>
                  <a:lnTo>
                    <a:pt x="1304" y="2087"/>
                  </a:lnTo>
                  <a:lnTo>
                    <a:pt x="1272" y="2097"/>
                  </a:lnTo>
                  <a:lnTo>
                    <a:pt x="1239" y="2100"/>
                  </a:lnTo>
                  <a:lnTo>
                    <a:pt x="875" y="2100"/>
                  </a:lnTo>
                  <a:lnTo>
                    <a:pt x="841" y="2097"/>
                  </a:lnTo>
                  <a:lnTo>
                    <a:pt x="810" y="2087"/>
                  </a:lnTo>
                  <a:lnTo>
                    <a:pt x="781" y="2072"/>
                  </a:lnTo>
                  <a:lnTo>
                    <a:pt x="756" y="2051"/>
                  </a:lnTo>
                  <a:lnTo>
                    <a:pt x="736" y="2027"/>
                  </a:lnTo>
                  <a:lnTo>
                    <a:pt x="720" y="1999"/>
                  </a:lnTo>
                  <a:lnTo>
                    <a:pt x="710" y="1968"/>
                  </a:lnTo>
                  <a:lnTo>
                    <a:pt x="707" y="1934"/>
                  </a:lnTo>
                  <a:lnTo>
                    <a:pt x="707" y="1400"/>
                  </a:lnTo>
                  <a:lnTo>
                    <a:pt x="168" y="1400"/>
                  </a:lnTo>
                  <a:lnTo>
                    <a:pt x="135" y="1397"/>
                  </a:lnTo>
                  <a:lnTo>
                    <a:pt x="103" y="1387"/>
                  </a:lnTo>
                  <a:lnTo>
                    <a:pt x="74" y="1372"/>
                  </a:lnTo>
                  <a:lnTo>
                    <a:pt x="49" y="1351"/>
                  </a:lnTo>
                  <a:lnTo>
                    <a:pt x="30" y="1326"/>
                  </a:lnTo>
                  <a:lnTo>
                    <a:pt x="13" y="1298"/>
                  </a:lnTo>
                  <a:lnTo>
                    <a:pt x="4" y="1268"/>
                  </a:lnTo>
                  <a:lnTo>
                    <a:pt x="0" y="1234"/>
                  </a:lnTo>
                  <a:lnTo>
                    <a:pt x="0" y="867"/>
                  </a:lnTo>
                  <a:lnTo>
                    <a:pt x="4" y="833"/>
                  </a:lnTo>
                  <a:lnTo>
                    <a:pt x="13" y="802"/>
                  </a:lnTo>
                  <a:lnTo>
                    <a:pt x="30" y="774"/>
                  </a:lnTo>
                  <a:lnTo>
                    <a:pt x="49" y="749"/>
                  </a:lnTo>
                  <a:lnTo>
                    <a:pt x="74" y="728"/>
                  </a:lnTo>
                  <a:lnTo>
                    <a:pt x="103" y="713"/>
                  </a:lnTo>
                  <a:lnTo>
                    <a:pt x="135" y="703"/>
                  </a:lnTo>
                  <a:lnTo>
                    <a:pt x="168" y="700"/>
                  </a:lnTo>
                  <a:lnTo>
                    <a:pt x="707" y="700"/>
                  </a:lnTo>
                  <a:lnTo>
                    <a:pt x="707" y="166"/>
                  </a:lnTo>
                  <a:lnTo>
                    <a:pt x="711" y="134"/>
                  </a:lnTo>
                  <a:lnTo>
                    <a:pt x="720" y="102"/>
                  </a:lnTo>
                  <a:lnTo>
                    <a:pt x="736" y="74"/>
                  </a:lnTo>
                  <a:lnTo>
                    <a:pt x="756" y="49"/>
                  </a:lnTo>
                  <a:lnTo>
                    <a:pt x="781" y="28"/>
                  </a:lnTo>
                  <a:lnTo>
                    <a:pt x="810" y="13"/>
                  </a:lnTo>
                  <a:lnTo>
                    <a:pt x="841" y="4"/>
                  </a:lnTo>
                  <a:lnTo>
                    <a:pt x="875" y="0"/>
                  </a:lnTo>
                  <a:close/>
                </a:path>
              </a:pathLst>
            </a:custGeom>
            <a:solidFill>
              <a:srgbClr val="A89E13"/>
            </a:solidFill>
            <a:ln>
              <a:noFill/>
            </a:ln>
          </p:spPr>
          <p:txBody>
            <a:bodyPr spcFirstLastPara="1" wrap="square" lIns="121900" tIns="60933" rIns="121900" bIns="60933" anchor="t" anchorCtr="0">
              <a:noAutofit/>
            </a:bodyPr>
            <a:lstStyle/>
            <a:p>
              <a:pPr>
                <a:buSzPts val="1800"/>
                <a:buFont typeface="Calibri"/>
                <a:buNone/>
              </a:pPr>
              <a:endParaRPr sz="2400">
                <a:latin typeface="Calibri"/>
                <a:ea typeface="Calibri"/>
                <a:cs typeface="Calibri"/>
                <a:sym typeface="Calibri"/>
              </a:endParaRPr>
            </a:p>
          </p:txBody>
        </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eros,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Sed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vel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68712" y="308459"/>
            <a:ext cx="1576192" cy="492443"/>
          </a:xfrm>
          <a:prstGeom prst="rect">
            <a:avLst/>
          </a:prstGeom>
        </p:spPr>
        <p:txBody>
          <a:bodyPr wrap="square" lIns="0" tIns="0" rIns="0" bIns="0" rtlCol="0">
            <a:spAutoFit/>
          </a:bodyPr>
          <a:lstStyle/>
          <a:p>
            <a:pPr algn="l"/>
            <a:r>
              <a:rPr lang="en-US" sz="16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STONY BROOK</a:t>
            </a:r>
          </a:p>
          <a:p>
            <a:pPr algn="l"/>
            <a:r>
              <a:rPr lang="en-US" sz="16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MEDICINE</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6" y="914400"/>
            <a:ext cx="1756345" cy="430887"/>
          </a:xfrm>
          <a:prstGeom prst="rect">
            <a:avLst/>
          </a:prstGeom>
        </p:spPr>
        <p:txBody>
          <a:bodyPr wrap="square">
            <a:spAutoFit/>
          </a:bodyPr>
          <a:lstStyle/>
          <a:p>
            <a:pPr algn="l"/>
            <a:r>
              <a:rPr lang="en-US" sz="11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David </a:t>
            </a:r>
            <a:r>
              <a:rPr lang="en-US" sz="1100" b="1" i="0" dirty="0" err="1">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Thanassi</a:t>
            </a:r>
            <a:endParaRPr lang="en-US" sz="11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endParaRPr>
          </a:p>
          <a:p>
            <a:pPr algn="l"/>
            <a:r>
              <a:rPr lang="en-US" sz="11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Aaron </a:t>
            </a:r>
            <a:r>
              <a:rPr lang="en-US" sz="1100" b="1" i="0" dirty="0" err="1">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Sasson</a:t>
            </a:r>
            <a:endParaRPr lang="en-US" sz="11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endParaRPr>
          </a:p>
        </p:txBody>
      </p:sp>
    </p:spTree>
    <p:extLst>
      <p:ext uri="{BB962C8B-B14F-4D97-AF65-F5344CB8AC3E}">
        <p14:creationId xmlns:p14="http://schemas.microsoft.com/office/powerpoint/2010/main" val="352241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mpus Resources">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BDCCC3E-5CBE-054A-91B2-C8D335C72F3F}"/>
              </a:ext>
            </a:extLst>
          </p:cNvPr>
          <p:cNvGrpSpPr>
            <a:grpSpLocks noChangeAspect="1"/>
          </p:cNvGrpSpPr>
          <p:nvPr userDrawn="1"/>
        </p:nvGrpSpPr>
        <p:grpSpPr>
          <a:xfrm>
            <a:off x="9547117" y="180780"/>
            <a:ext cx="731520" cy="731520"/>
            <a:chOff x="4880476" y="3553453"/>
            <a:chExt cx="1000848" cy="1000848"/>
          </a:xfrm>
        </p:grpSpPr>
        <p:sp>
          <p:nvSpPr>
            <p:cNvPr id="17" name="Oval 16">
              <a:extLst>
                <a:ext uri="{FF2B5EF4-FFF2-40B4-BE49-F238E27FC236}">
                  <a16:creationId xmlns:a16="http://schemas.microsoft.com/office/drawing/2014/main" id="{41F181B1-A5E0-824B-9177-210BD1A82C4D}"/>
                </a:ext>
              </a:extLst>
            </p:cNvPr>
            <p:cNvSpPr/>
            <p:nvPr/>
          </p:nvSpPr>
          <p:spPr bwMode="auto">
            <a:xfrm>
              <a:off x="4880476" y="3553453"/>
              <a:ext cx="1000848" cy="1000848"/>
            </a:xfrm>
            <a:prstGeom prst="ellipse">
              <a:avLst/>
            </a:prstGeom>
            <a:solidFill>
              <a:srgbClr val="1D4679"/>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A9E34F5D-11CF-F74E-9346-5FDCAF90A8CF}"/>
                </a:ext>
              </a:extLst>
            </p:cNvPr>
            <p:cNvGrpSpPr>
              <a:grpSpLocks noChangeAspect="1"/>
            </p:cNvGrpSpPr>
            <p:nvPr/>
          </p:nvGrpSpPr>
          <p:grpSpPr>
            <a:xfrm>
              <a:off x="5164524" y="3737339"/>
              <a:ext cx="432752" cy="548640"/>
              <a:chOff x="3855362" y="2776930"/>
              <a:chExt cx="360626" cy="457200"/>
            </a:xfrm>
          </p:grpSpPr>
          <p:sp>
            <p:nvSpPr>
              <p:cNvPr id="19" name="Google Shape;416;p33">
                <a:extLst>
                  <a:ext uri="{FF2B5EF4-FFF2-40B4-BE49-F238E27FC236}">
                    <a16:creationId xmlns:a16="http://schemas.microsoft.com/office/drawing/2014/main" id="{B097C1C9-6EA0-5144-9261-9BBBA82B488B}"/>
                  </a:ext>
                </a:extLst>
              </p:cNvPr>
              <p:cNvSpPr/>
              <p:nvPr/>
            </p:nvSpPr>
            <p:spPr>
              <a:xfrm>
                <a:off x="3855362" y="2829496"/>
                <a:ext cx="360626" cy="404634"/>
              </a:xfrm>
              <a:custGeom>
                <a:avLst/>
                <a:gdLst/>
                <a:ahLst/>
                <a:cxnLst/>
                <a:rect l="l" t="t" r="r" b="b"/>
                <a:pathLst>
                  <a:path w="2659" h="2979" extrusionOk="0">
                    <a:moveTo>
                      <a:pt x="983" y="0"/>
                    </a:moveTo>
                    <a:lnTo>
                      <a:pt x="1006" y="2"/>
                    </a:lnTo>
                    <a:lnTo>
                      <a:pt x="1026" y="9"/>
                    </a:lnTo>
                    <a:lnTo>
                      <a:pt x="1044" y="20"/>
                    </a:lnTo>
                    <a:lnTo>
                      <a:pt x="1058" y="36"/>
                    </a:lnTo>
                    <a:lnTo>
                      <a:pt x="1069" y="53"/>
                    </a:lnTo>
                    <a:lnTo>
                      <a:pt x="1076" y="73"/>
                    </a:lnTo>
                    <a:lnTo>
                      <a:pt x="1080" y="95"/>
                    </a:lnTo>
                    <a:lnTo>
                      <a:pt x="1080" y="738"/>
                    </a:lnTo>
                    <a:lnTo>
                      <a:pt x="1077" y="773"/>
                    </a:lnTo>
                    <a:lnTo>
                      <a:pt x="1072" y="811"/>
                    </a:lnTo>
                    <a:lnTo>
                      <a:pt x="1064" y="850"/>
                    </a:lnTo>
                    <a:lnTo>
                      <a:pt x="1054" y="888"/>
                    </a:lnTo>
                    <a:lnTo>
                      <a:pt x="1042" y="926"/>
                    </a:lnTo>
                    <a:lnTo>
                      <a:pt x="1026" y="960"/>
                    </a:lnTo>
                    <a:lnTo>
                      <a:pt x="1010" y="992"/>
                    </a:lnTo>
                    <a:lnTo>
                      <a:pt x="215" y="2499"/>
                    </a:lnTo>
                    <a:lnTo>
                      <a:pt x="201" y="2531"/>
                    </a:lnTo>
                    <a:lnTo>
                      <a:pt x="194" y="2563"/>
                    </a:lnTo>
                    <a:lnTo>
                      <a:pt x="192" y="2596"/>
                    </a:lnTo>
                    <a:lnTo>
                      <a:pt x="196" y="2630"/>
                    </a:lnTo>
                    <a:lnTo>
                      <a:pt x="205" y="2662"/>
                    </a:lnTo>
                    <a:lnTo>
                      <a:pt x="220" y="2692"/>
                    </a:lnTo>
                    <a:lnTo>
                      <a:pt x="238" y="2717"/>
                    </a:lnTo>
                    <a:lnTo>
                      <a:pt x="257" y="2737"/>
                    </a:lnTo>
                    <a:lnTo>
                      <a:pt x="280" y="2755"/>
                    </a:lnTo>
                    <a:lnTo>
                      <a:pt x="304" y="2769"/>
                    </a:lnTo>
                    <a:lnTo>
                      <a:pt x="332" y="2779"/>
                    </a:lnTo>
                    <a:lnTo>
                      <a:pt x="359" y="2785"/>
                    </a:lnTo>
                    <a:lnTo>
                      <a:pt x="389" y="2788"/>
                    </a:lnTo>
                    <a:lnTo>
                      <a:pt x="2270" y="2788"/>
                    </a:lnTo>
                    <a:lnTo>
                      <a:pt x="2299" y="2785"/>
                    </a:lnTo>
                    <a:lnTo>
                      <a:pt x="2327" y="2779"/>
                    </a:lnTo>
                    <a:lnTo>
                      <a:pt x="2354" y="2769"/>
                    </a:lnTo>
                    <a:lnTo>
                      <a:pt x="2379" y="2755"/>
                    </a:lnTo>
                    <a:lnTo>
                      <a:pt x="2402" y="2737"/>
                    </a:lnTo>
                    <a:lnTo>
                      <a:pt x="2421" y="2717"/>
                    </a:lnTo>
                    <a:lnTo>
                      <a:pt x="2439" y="2693"/>
                    </a:lnTo>
                    <a:lnTo>
                      <a:pt x="2454" y="2663"/>
                    </a:lnTo>
                    <a:lnTo>
                      <a:pt x="2463" y="2630"/>
                    </a:lnTo>
                    <a:lnTo>
                      <a:pt x="2467" y="2597"/>
                    </a:lnTo>
                    <a:lnTo>
                      <a:pt x="2465" y="2563"/>
                    </a:lnTo>
                    <a:lnTo>
                      <a:pt x="2458" y="2531"/>
                    </a:lnTo>
                    <a:lnTo>
                      <a:pt x="2445" y="2500"/>
                    </a:lnTo>
                    <a:lnTo>
                      <a:pt x="1654" y="992"/>
                    </a:lnTo>
                    <a:lnTo>
                      <a:pt x="1639" y="960"/>
                    </a:lnTo>
                    <a:lnTo>
                      <a:pt x="1623" y="926"/>
                    </a:lnTo>
                    <a:lnTo>
                      <a:pt x="1611" y="888"/>
                    </a:lnTo>
                    <a:lnTo>
                      <a:pt x="1601" y="849"/>
                    </a:lnTo>
                    <a:lnTo>
                      <a:pt x="1593" y="811"/>
                    </a:lnTo>
                    <a:lnTo>
                      <a:pt x="1588" y="773"/>
                    </a:lnTo>
                    <a:lnTo>
                      <a:pt x="1586" y="738"/>
                    </a:lnTo>
                    <a:lnTo>
                      <a:pt x="1586" y="95"/>
                    </a:lnTo>
                    <a:lnTo>
                      <a:pt x="1589" y="73"/>
                    </a:lnTo>
                    <a:lnTo>
                      <a:pt x="1596" y="53"/>
                    </a:lnTo>
                    <a:lnTo>
                      <a:pt x="1607" y="36"/>
                    </a:lnTo>
                    <a:lnTo>
                      <a:pt x="1621" y="20"/>
                    </a:lnTo>
                    <a:lnTo>
                      <a:pt x="1640" y="9"/>
                    </a:lnTo>
                    <a:lnTo>
                      <a:pt x="1659" y="2"/>
                    </a:lnTo>
                    <a:lnTo>
                      <a:pt x="1682" y="0"/>
                    </a:lnTo>
                    <a:lnTo>
                      <a:pt x="1703" y="2"/>
                    </a:lnTo>
                    <a:lnTo>
                      <a:pt x="1724" y="9"/>
                    </a:lnTo>
                    <a:lnTo>
                      <a:pt x="1741" y="20"/>
                    </a:lnTo>
                    <a:lnTo>
                      <a:pt x="1757" y="36"/>
                    </a:lnTo>
                    <a:lnTo>
                      <a:pt x="1768" y="53"/>
                    </a:lnTo>
                    <a:lnTo>
                      <a:pt x="1775" y="73"/>
                    </a:lnTo>
                    <a:lnTo>
                      <a:pt x="1777" y="95"/>
                    </a:lnTo>
                    <a:lnTo>
                      <a:pt x="1777" y="738"/>
                    </a:lnTo>
                    <a:lnTo>
                      <a:pt x="1778" y="759"/>
                    </a:lnTo>
                    <a:lnTo>
                      <a:pt x="1782" y="782"/>
                    </a:lnTo>
                    <a:lnTo>
                      <a:pt x="1787" y="807"/>
                    </a:lnTo>
                    <a:lnTo>
                      <a:pt x="1794" y="833"/>
                    </a:lnTo>
                    <a:lnTo>
                      <a:pt x="1803" y="857"/>
                    </a:lnTo>
                    <a:lnTo>
                      <a:pt x="1811" y="879"/>
                    </a:lnTo>
                    <a:lnTo>
                      <a:pt x="1820" y="897"/>
                    </a:lnTo>
                    <a:lnTo>
                      <a:pt x="1823" y="901"/>
                    </a:lnTo>
                    <a:lnTo>
                      <a:pt x="2614" y="2411"/>
                    </a:lnTo>
                    <a:lnTo>
                      <a:pt x="2632" y="2452"/>
                    </a:lnTo>
                    <a:lnTo>
                      <a:pt x="2647" y="2495"/>
                    </a:lnTo>
                    <a:lnTo>
                      <a:pt x="2655" y="2538"/>
                    </a:lnTo>
                    <a:lnTo>
                      <a:pt x="2659" y="2581"/>
                    </a:lnTo>
                    <a:lnTo>
                      <a:pt x="2657" y="2625"/>
                    </a:lnTo>
                    <a:lnTo>
                      <a:pt x="2651" y="2668"/>
                    </a:lnTo>
                    <a:lnTo>
                      <a:pt x="2639" y="2711"/>
                    </a:lnTo>
                    <a:lnTo>
                      <a:pt x="2623" y="2752"/>
                    </a:lnTo>
                    <a:lnTo>
                      <a:pt x="2601" y="2792"/>
                    </a:lnTo>
                    <a:lnTo>
                      <a:pt x="2577" y="2829"/>
                    </a:lnTo>
                    <a:lnTo>
                      <a:pt x="2547" y="2862"/>
                    </a:lnTo>
                    <a:lnTo>
                      <a:pt x="2514" y="2892"/>
                    </a:lnTo>
                    <a:lnTo>
                      <a:pt x="2480" y="2917"/>
                    </a:lnTo>
                    <a:lnTo>
                      <a:pt x="2442" y="2939"/>
                    </a:lnTo>
                    <a:lnTo>
                      <a:pt x="2401" y="2956"/>
                    </a:lnTo>
                    <a:lnTo>
                      <a:pt x="2359" y="2969"/>
                    </a:lnTo>
                    <a:lnTo>
                      <a:pt x="2315" y="2976"/>
                    </a:lnTo>
                    <a:lnTo>
                      <a:pt x="2270" y="2979"/>
                    </a:lnTo>
                    <a:lnTo>
                      <a:pt x="389" y="2979"/>
                    </a:lnTo>
                    <a:lnTo>
                      <a:pt x="344" y="2976"/>
                    </a:lnTo>
                    <a:lnTo>
                      <a:pt x="300" y="2969"/>
                    </a:lnTo>
                    <a:lnTo>
                      <a:pt x="257" y="2956"/>
                    </a:lnTo>
                    <a:lnTo>
                      <a:pt x="217" y="2939"/>
                    </a:lnTo>
                    <a:lnTo>
                      <a:pt x="179" y="2917"/>
                    </a:lnTo>
                    <a:lnTo>
                      <a:pt x="143" y="2892"/>
                    </a:lnTo>
                    <a:lnTo>
                      <a:pt x="112" y="2862"/>
                    </a:lnTo>
                    <a:lnTo>
                      <a:pt x="82" y="2828"/>
                    </a:lnTo>
                    <a:lnTo>
                      <a:pt x="56" y="2792"/>
                    </a:lnTo>
                    <a:lnTo>
                      <a:pt x="36" y="2752"/>
                    </a:lnTo>
                    <a:lnTo>
                      <a:pt x="19" y="2710"/>
                    </a:lnTo>
                    <a:lnTo>
                      <a:pt x="8" y="2667"/>
                    </a:lnTo>
                    <a:lnTo>
                      <a:pt x="2" y="2624"/>
                    </a:lnTo>
                    <a:lnTo>
                      <a:pt x="0" y="2580"/>
                    </a:lnTo>
                    <a:lnTo>
                      <a:pt x="4" y="2537"/>
                    </a:lnTo>
                    <a:lnTo>
                      <a:pt x="13" y="2494"/>
                    </a:lnTo>
                    <a:lnTo>
                      <a:pt x="27" y="2451"/>
                    </a:lnTo>
                    <a:lnTo>
                      <a:pt x="45" y="2410"/>
                    </a:lnTo>
                    <a:lnTo>
                      <a:pt x="842" y="901"/>
                    </a:lnTo>
                    <a:lnTo>
                      <a:pt x="845" y="897"/>
                    </a:lnTo>
                    <a:lnTo>
                      <a:pt x="854" y="879"/>
                    </a:lnTo>
                    <a:lnTo>
                      <a:pt x="863" y="856"/>
                    </a:lnTo>
                    <a:lnTo>
                      <a:pt x="872" y="833"/>
                    </a:lnTo>
                    <a:lnTo>
                      <a:pt x="878" y="807"/>
                    </a:lnTo>
                    <a:lnTo>
                      <a:pt x="884" y="782"/>
                    </a:lnTo>
                    <a:lnTo>
                      <a:pt x="887" y="759"/>
                    </a:lnTo>
                    <a:lnTo>
                      <a:pt x="888" y="738"/>
                    </a:lnTo>
                    <a:lnTo>
                      <a:pt x="888" y="95"/>
                    </a:lnTo>
                    <a:lnTo>
                      <a:pt x="891" y="73"/>
                    </a:lnTo>
                    <a:lnTo>
                      <a:pt x="898" y="53"/>
                    </a:lnTo>
                    <a:lnTo>
                      <a:pt x="909" y="36"/>
                    </a:lnTo>
                    <a:lnTo>
                      <a:pt x="924" y="20"/>
                    </a:lnTo>
                    <a:lnTo>
                      <a:pt x="941" y="9"/>
                    </a:lnTo>
                    <a:lnTo>
                      <a:pt x="962" y="2"/>
                    </a:lnTo>
                    <a:lnTo>
                      <a:pt x="983"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0" name="Google Shape;417;p33">
                <a:extLst>
                  <a:ext uri="{FF2B5EF4-FFF2-40B4-BE49-F238E27FC236}">
                    <a16:creationId xmlns:a16="http://schemas.microsoft.com/office/drawing/2014/main" id="{5F49B4A3-9F27-7D40-B896-C78D1FCC7396}"/>
                  </a:ext>
                </a:extLst>
              </p:cNvPr>
              <p:cNvSpPr/>
              <p:nvPr/>
            </p:nvSpPr>
            <p:spPr>
              <a:xfrm>
                <a:off x="3947045" y="2776930"/>
                <a:ext cx="177257" cy="26894"/>
              </a:xfrm>
              <a:custGeom>
                <a:avLst/>
                <a:gdLst/>
                <a:ahLst/>
                <a:cxnLst/>
                <a:rect l="l" t="t" r="r" b="b"/>
                <a:pathLst>
                  <a:path w="1301" h="191" extrusionOk="0">
                    <a:moveTo>
                      <a:pt x="95" y="0"/>
                    </a:moveTo>
                    <a:lnTo>
                      <a:pt x="1206" y="0"/>
                    </a:lnTo>
                    <a:lnTo>
                      <a:pt x="1227" y="3"/>
                    </a:lnTo>
                    <a:lnTo>
                      <a:pt x="1248" y="10"/>
                    </a:lnTo>
                    <a:lnTo>
                      <a:pt x="1265" y="22"/>
                    </a:lnTo>
                    <a:lnTo>
                      <a:pt x="1279" y="36"/>
                    </a:lnTo>
                    <a:lnTo>
                      <a:pt x="1291" y="53"/>
                    </a:lnTo>
                    <a:lnTo>
                      <a:pt x="1298" y="74"/>
                    </a:lnTo>
                    <a:lnTo>
                      <a:pt x="1301" y="95"/>
                    </a:lnTo>
                    <a:lnTo>
                      <a:pt x="1298" y="118"/>
                    </a:lnTo>
                    <a:lnTo>
                      <a:pt x="1291" y="138"/>
                    </a:lnTo>
                    <a:lnTo>
                      <a:pt x="1279" y="156"/>
                    </a:lnTo>
                    <a:lnTo>
                      <a:pt x="1265" y="170"/>
                    </a:lnTo>
                    <a:lnTo>
                      <a:pt x="1248" y="181"/>
                    </a:lnTo>
                    <a:lnTo>
                      <a:pt x="1227" y="188"/>
                    </a:lnTo>
                    <a:lnTo>
                      <a:pt x="1206" y="191"/>
                    </a:lnTo>
                    <a:lnTo>
                      <a:pt x="95" y="191"/>
                    </a:lnTo>
                    <a:lnTo>
                      <a:pt x="74" y="188"/>
                    </a:lnTo>
                    <a:lnTo>
                      <a:pt x="53" y="181"/>
                    </a:lnTo>
                    <a:lnTo>
                      <a:pt x="36" y="170"/>
                    </a:lnTo>
                    <a:lnTo>
                      <a:pt x="20" y="156"/>
                    </a:lnTo>
                    <a:lnTo>
                      <a:pt x="9" y="138"/>
                    </a:lnTo>
                    <a:lnTo>
                      <a:pt x="2" y="118"/>
                    </a:lnTo>
                    <a:lnTo>
                      <a:pt x="0" y="95"/>
                    </a:lnTo>
                    <a:lnTo>
                      <a:pt x="2" y="74"/>
                    </a:lnTo>
                    <a:lnTo>
                      <a:pt x="9" y="53"/>
                    </a:lnTo>
                    <a:lnTo>
                      <a:pt x="20" y="36"/>
                    </a:lnTo>
                    <a:lnTo>
                      <a:pt x="36" y="22"/>
                    </a:lnTo>
                    <a:lnTo>
                      <a:pt x="53" y="10"/>
                    </a:lnTo>
                    <a:lnTo>
                      <a:pt x="74" y="3"/>
                    </a:lnTo>
                    <a:lnTo>
                      <a:pt x="95"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1" name="Google Shape;418;p33">
                <a:extLst>
                  <a:ext uri="{FF2B5EF4-FFF2-40B4-BE49-F238E27FC236}">
                    <a16:creationId xmlns:a16="http://schemas.microsoft.com/office/drawing/2014/main" id="{22234DAC-E552-6D42-9161-E2A300D5D805}"/>
                  </a:ext>
                </a:extLst>
              </p:cNvPr>
              <p:cNvSpPr/>
              <p:nvPr/>
            </p:nvSpPr>
            <p:spPr>
              <a:xfrm>
                <a:off x="3855362" y="3023867"/>
                <a:ext cx="358471" cy="209006"/>
              </a:xfrm>
              <a:custGeom>
                <a:avLst/>
                <a:gdLst/>
                <a:ahLst/>
                <a:cxnLst/>
                <a:rect l="l" t="t" r="r" b="b"/>
                <a:pathLst>
                  <a:path w="2659" h="1549" extrusionOk="0">
                    <a:moveTo>
                      <a:pt x="1612" y="588"/>
                    </a:moveTo>
                    <a:lnTo>
                      <a:pt x="1594" y="590"/>
                    </a:lnTo>
                    <a:lnTo>
                      <a:pt x="1576" y="597"/>
                    </a:lnTo>
                    <a:lnTo>
                      <a:pt x="1562" y="609"/>
                    </a:lnTo>
                    <a:lnTo>
                      <a:pt x="1551" y="624"/>
                    </a:lnTo>
                    <a:lnTo>
                      <a:pt x="1543" y="641"/>
                    </a:lnTo>
                    <a:lnTo>
                      <a:pt x="1540" y="660"/>
                    </a:lnTo>
                    <a:lnTo>
                      <a:pt x="1543" y="679"/>
                    </a:lnTo>
                    <a:lnTo>
                      <a:pt x="1551" y="697"/>
                    </a:lnTo>
                    <a:lnTo>
                      <a:pt x="1562" y="711"/>
                    </a:lnTo>
                    <a:lnTo>
                      <a:pt x="1576" y="722"/>
                    </a:lnTo>
                    <a:lnTo>
                      <a:pt x="1594" y="729"/>
                    </a:lnTo>
                    <a:lnTo>
                      <a:pt x="1612" y="731"/>
                    </a:lnTo>
                    <a:lnTo>
                      <a:pt x="1632" y="729"/>
                    </a:lnTo>
                    <a:lnTo>
                      <a:pt x="1649" y="722"/>
                    </a:lnTo>
                    <a:lnTo>
                      <a:pt x="1663" y="711"/>
                    </a:lnTo>
                    <a:lnTo>
                      <a:pt x="1675" y="697"/>
                    </a:lnTo>
                    <a:lnTo>
                      <a:pt x="1682" y="679"/>
                    </a:lnTo>
                    <a:lnTo>
                      <a:pt x="1685" y="660"/>
                    </a:lnTo>
                    <a:lnTo>
                      <a:pt x="1682" y="641"/>
                    </a:lnTo>
                    <a:lnTo>
                      <a:pt x="1675" y="624"/>
                    </a:lnTo>
                    <a:lnTo>
                      <a:pt x="1663" y="609"/>
                    </a:lnTo>
                    <a:lnTo>
                      <a:pt x="1649" y="597"/>
                    </a:lnTo>
                    <a:lnTo>
                      <a:pt x="1632" y="590"/>
                    </a:lnTo>
                    <a:lnTo>
                      <a:pt x="1612" y="588"/>
                    </a:lnTo>
                    <a:close/>
                    <a:moveTo>
                      <a:pt x="1612" y="397"/>
                    </a:moveTo>
                    <a:lnTo>
                      <a:pt x="1651" y="400"/>
                    </a:lnTo>
                    <a:lnTo>
                      <a:pt x="1689" y="408"/>
                    </a:lnTo>
                    <a:lnTo>
                      <a:pt x="1724" y="421"/>
                    </a:lnTo>
                    <a:lnTo>
                      <a:pt x="1755" y="440"/>
                    </a:lnTo>
                    <a:lnTo>
                      <a:pt x="1785" y="461"/>
                    </a:lnTo>
                    <a:lnTo>
                      <a:pt x="1811" y="488"/>
                    </a:lnTo>
                    <a:lnTo>
                      <a:pt x="1833" y="517"/>
                    </a:lnTo>
                    <a:lnTo>
                      <a:pt x="1851" y="549"/>
                    </a:lnTo>
                    <a:lnTo>
                      <a:pt x="1864" y="584"/>
                    </a:lnTo>
                    <a:lnTo>
                      <a:pt x="1873" y="621"/>
                    </a:lnTo>
                    <a:lnTo>
                      <a:pt x="1875" y="660"/>
                    </a:lnTo>
                    <a:lnTo>
                      <a:pt x="1873" y="699"/>
                    </a:lnTo>
                    <a:lnTo>
                      <a:pt x="1864" y="736"/>
                    </a:lnTo>
                    <a:lnTo>
                      <a:pt x="1851" y="770"/>
                    </a:lnTo>
                    <a:lnTo>
                      <a:pt x="1833" y="803"/>
                    </a:lnTo>
                    <a:lnTo>
                      <a:pt x="1811" y="833"/>
                    </a:lnTo>
                    <a:lnTo>
                      <a:pt x="1785" y="858"/>
                    </a:lnTo>
                    <a:lnTo>
                      <a:pt x="1755" y="881"/>
                    </a:lnTo>
                    <a:lnTo>
                      <a:pt x="1724" y="898"/>
                    </a:lnTo>
                    <a:lnTo>
                      <a:pt x="1689" y="911"/>
                    </a:lnTo>
                    <a:lnTo>
                      <a:pt x="1651" y="920"/>
                    </a:lnTo>
                    <a:lnTo>
                      <a:pt x="1612" y="923"/>
                    </a:lnTo>
                    <a:lnTo>
                      <a:pt x="1574" y="920"/>
                    </a:lnTo>
                    <a:lnTo>
                      <a:pt x="1536" y="911"/>
                    </a:lnTo>
                    <a:lnTo>
                      <a:pt x="1501" y="898"/>
                    </a:lnTo>
                    <a:lnTo>
                      <a:pt x="1470" y="881"/>
                    </a:lnTo>
                    <a:lnTo>
                      <a:pt x="1440" y="858"/>
                    </a:lnTo>
                    <a:lnTo>
                      <a:pt x="1414" y="833"/>
                    </a:lnTo>
                    <a:lnTo>
                      <a:pt x="1392" y="803"/>
                    </a:lnTo>
                    <a:lnTo>
                      <a:pt x="1373" y="770"/>
                    </a:lnTo>
                    <a:lnTo>
                      <a:pt x="1360" y="736"/>
                    </a:lnTo>
                    <a:lnTo>
                      <a:pt x="1352" y="699"/>
                    </a:lnTo>
                    <a:lnTo>
                      <a:pt x="1350" y="660"/>
                    </a:lnTo>
                    <a:lnTo>
                      <a:pt x="1352" y="621"/>
                    </a:lnTo>
                    <a:lnTo>
                      <a:pt x="1360" y="584"/>
                    </a:lnTo>
                    <a:lnTo>
                      <a:pt x="1373" y="549"/>
                    </a:lnTo>
                    <a:lnTo>
                      <a:pt x="1392" y="517"/>
                    </a:lnTo>
                    <a:lnTo>
                      <a:pt x="1414" y="488"/>
                    </a:lnTo>
                    <a:lnTo>
                      <a:pt x="1440" y="461"/>
                    </a:lnTo>
                    <a:lnTo>
                      <a:pt x="1470" y="440"/>
                    </a:lnTo>
                    <a:lnTo>
                      <a:pt x="1501" y="421"/>
                    </a:lnTo>
                    <a:lnTo>
                      <a:pt x="1536" y="408"/>
                    </a:lnTo>
                    <a:lnTo>
                      <a:pt x="1574" y="400"/>
                    </a:lnTo>
                    <a:lnTo>
                      <a:pt x="1612" y="397"/>
                    </a:lnTo>
                    <a:close/>
                    <a:moveTo>
                      <a:pt x="678" y="190"/>
                    </a:moveTo>
                    <a:lnTo>
                      <a:pt x="215" y="1069"/>
                    </a:lnTo>
                    <a:lnTo>
                      <a:pt x="201" y="1101"/>
                    </a:lnTo>
                    <a:lnTo>
                      <a:pt x="194" y="1133"/>
                    </a:lnTo>
                    <a:lnTo>
                      <a:pt x="192" y="1166"/>
                    </a:lnTo>
                    <a:lnTo>
                      <a:pt x="196" y="1200"/>
                    </a:lnTo>
                    <a:lnTo>
                      <a:pt x="205" y="1232"/>
                    </a:lnTo>
                    <a:lnTo>
                      <a:pt x="220" y="1262"/>
                    </a:lnTo>
                    <a:lnTo>
                      <a:pt x="238" y="1287"/>
                    </a:lnTo>
                    <a:lnTo>
                      <a:pt x="257" y="1307"/>
                    </a:lnTo>
                    <a:lnTo>
                      <a:pt x="280" y="1325"/>
                    </a:lnTo>
                    <a:lnTo>
                      <a:pt x="304" y="1339"/>
                    </a:lnTo>
                    <a:lnTo>
                      <a:pt x="332" y="1349"/>
                    </a:lnTo>
                    <a:lnTo>
                      <a:pt x="359" y="1355"/>
                    </a:lnTo>
                    <a:lnTo>
                      <a:pt x="389" y="1358"/>
                    </a:lnTo>
                    <a:lnTo>
                      <a:pt x="2270" y="1358"/>
                    </a:lnTo>
                    <a:lnTo>
                      <a:pt x="2299" y="1355"/>
                    </a:lnTo>
                    <a:lnTo>
                      <a:pt x="2327" y="1349"/>
                    </a:lnTo>
                    <a:lnTo>
                      <a:pt x="2354" y="1339"/>
                    </a:lnTo>
                    <a:lnTo>
                      <a:pt x="2379" y="1325"/>
                    </a:lnTo>
                    <a:lnTo>
                      <a:pt x="2402" y="1307"/>
                    </a:lnTo>
                    <a:lnTo>
                      <a:pt x="2421" y="1287"/>
                    </a:lnTo>
                    <a:lnTo>
                      <a:pt x="2439" y="1263"/>
                    </a:lnTo>
                    <a:lnTo>
                      <a:pt x="2454" y="1233"/>
                    </a:lnTo>
                    <a:lnTo>
                      <a:pt x="2463" y="1200"/>
                    </a:lnTo>
                    <a:lnTo>
                      <a:pt x="2467" y="1167"/>
                    </a:lnTo>
                    <a:lnTo>
                      <a:pt x="2465" y="1133"/>
                    </a:lnTo>
                    <a:lnTo>
                      <a:pt x="2458" y="1101"/>
                    </a:lnTo>
                    <a:lnTo>
                      <a:pt x="2445" y="1070"/>
                    </a:lnTo>
                    <a:lnTo>
                      <a:pt x="1984" y="190"/>
                    </a:lnTo>
                    <a:lnTo>
                      <a:pt x="678" y="190"/>
                    </a:lnTo>
                    <a:close/>
                    <a:moveTo>
                      <a:pt x="621" y="0"/>
                    </a:moveTo>
                    <a:lnTo>
                      <a:pt x="2041" y="0"/>
                    </a:lnTo>
                    <a:lnTo>
                      <a:pt x="2063" y="2"/>
                    </a:lnTo>
                    <a:lnTo>
                      <a:pt x="2082" y="8"/>
                    </a:lnTo>
                    <a:lnTo>
                      <a:pt x="2100" y="19"/>
                    </a:lnTo>
                    <a:lnTo>
                      <a:pt x="2115" y="34"/>
                    </a:lnTo>
                    <a:lnTo>
                      <a:pt x="2126" y="51"/>
                    </a:lnTo>
                    <a:lnTo>
                      <a:pt x="2614" y="981"/>
                    </a:lnTo>
                    <a:lnTo>
                      <a:pt x="2632" y="1022"/>
                    </a:lnTo>
                    <a:lnTo>
                      <a:pt x="2647" y="1065"/>
                    </a:lnTo>
                    <a:lnTo>
                      <a:pt x="2655" y="1108"/>
                    </a:lnTo>
                    <a:lnTo>
                      <a:pt x="2659" y="1151"/>
                    </a:lnTo>
                    <a:lnTo>
                      <a:pt x="2657" y="1195"/>
                    </a:lnTo>
                    <a:lnTo>
                      <a:pt x="2651" y="1238"/>
                    </a:lnTo>
                    <a:lnTo>
                      <a:pt x="2639" y="1281"/>
                    </a:lnTo>
                    <a:lnTo>
                      <a:pt x="2623" y="1322"/>
                    </a:lnTo>
                    <a:lnTo>
                      <a:pt x="2601" y="1362"/>
                    </a:lnTo>
                    <a:lnTo>
                      <a:pt x="2577" y="1399"/>
                    </a:lnTo>
                    <a:lnTo>
                      <a:pt x="2547" y="1432"/>
                    </a:lnTo>
                    <a:lnTo>
                      <a:pt x="2514" y="1462"/>
                    </a:lnTo>
                    <a:lnTo>
                      <a:pt x="2480" y="1488"/>
                    </a:lnTo>
                    <a:lnTo>
                      <a:pt x="2442" y="1509"/>
                    </a:lnTo>
                    <a:lnTo>
                      <a:pt x="2401" y="1526"/>
                    </a:lnTo>
                    <a:lnTo>
                      <a:pt x="2359" y="1539"/>
                    </a:lnTo>
                    <a:lnTo>
                      <a:pt x="2315" y="1546"/>
                    </a:lnTo>
                    <a:lnTo>
                      <a:pt x="2270" y="1549"/>
                    </a:lnTo>
                    <a:lnTo>
                      <a:pt x="389" y="1549"/>
                    </a:lnTo>
                    <a:lnTo>
                      <a:pt x="344" y="1546"/>
                    </a:lnTo>
                    <a:lnTo>
                      <a:pt x="300" y="1539"/>
                    </a:lnTo>
                    <a:lnTo>
                      <a:pt x="258" y="1526"/>
                    </a:lnTo>
                    <a:lnTo>
                      <a:pt x="217" y="1509"/>
                    </a:lnTo>
                    <a:lnTo>
                      <a:pt x="179" y="1487"/>
                    </a:lnTo>
                    <a:lnTo>
                      <a:pt x="143" y="1462"/>
                    </a:lnTo>
                    <a:lnTo>
                      <a:pt x="112" y="1432"/>
                    </a:lnTo>
                    <a:lnTo>
                      <a:pt x="82" y="1398"/>
                    </a:lnTo>
                    <a:lnTo>
                      <a:pt x="56" y="1362"/>
                    </a:lnTo>
                    <a:lnTo>
                      <a:pt x="36" y="1322"/>
                    </a:lnTo>
                    <a:lnTo>
                      <a:pt x="19" y="1280"/>
                    </a:lnTo>
                    <a:lnTo>
                      <a:pt x="8" y="1237"/>
                    </a:lnTo>
                    <a:lnTo>
                      <a:pt x="2" y="1194"/>
                    </a:lnTo>
                    <a:lnTo>
                      <a:pt x="0" y="1150"/>
                    </a:lnTo>
                    <a:lnTo>
                      <a:pt x="4" y="1107"/>
                    </a:lnTo>
                    <a:lnTo>
                      <a:pt x="13" y="1064"/>
                    </a:lnTo>
                    <a:lnTo>
                      <a:pt x="27" y="1021"/>
                    </a:lnTo>
                    <a:lnTo>
                      <a:pt x="45" y="980"/>
                    </a:lnTo>
                    <a:lnTo>
                      <a:pt x="537" y="50"/>
                    </a:lnTo>
                    <a:lnTo>
                      <a:pt x="548" y="33"/>
                    </a:lnTo>
                    <a:lnTo>
                      <a:pt x="563" y="19"/>
                    </a:lnTo>
                    <a:lnTo>
                      <a:pt x="581" y="8"/>
                    </a:lnTo>
                    <a:lnTo>
                      <a:pt x="600" y="2"/>
                    </a:lnTo>
                    <a:lnTo>
                      <a:pt x="621"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2" name="Google Shape;419;p33">
                <a:extLst>
                  <a:ext uri="{FF2B5EF4-FFF2-40B4-BE49-F238E27FC236}">
                    <a16:creationId xmlns:a16="http://schemas.microsoft.com/office/drawing/2014/main" id="{700FB3C3-291D-CF4A-BFC4-8EE40EB63972}"/>
                  </a:ext>
                </a:extLst>
              </p:cNvPr>
              <p:cNvSpPr/>
              <p:nvPr/>
            </p:nvSpPr>
            <p:spPr>
              <a:xfrm>
                <a:off x="4118190" y="3151001"/>
                <a:ext cx="19559" cy="19559"/>
              </a:xfrm>
              <a:custGeom>
                <a:avLst/>
                <a:gdLst/>
                <a:ahLst/>
                <a:cxnLst/>
                <a:rect l="l" t="t" r="r" b="b"/>
                <a:pathLst>
                  <a:path w="144" h="144" extrusionOk="0">
                    <a:moveTo>
                      <a:pt x="72" y="0"/>
                    </a:moveTo>
                    <a:lnTo>
                      <a:pt x="91" y="3"/>
                    </a:lnTo>
                    <a:lnTo>
                      <a:pt x="108" y="10"/>
                    </a:lnTo>
                    <a:lnTo>
                      <a:pt x="123" y="22"/>
                    </a:lnTo>
                    <a:lnTo>
                      <a:pt x="134" y="36"/>
                    </a:lnTo>
                    <a:lnTo>
                      <a:pt x="141" y="53"/>
                    </a:lnTo>
                    <a:lnTo>
                      <a:pt x="144" y="72"/>
                    </a:lnTo>
                    <a:lnTo>
                      <a:pt x="141" y="91"/>
                    </a:lnTo>
                    <a:lnTo>
                      <a:pt x="134" y="109"/>
                    </a:lnTo>
                    <a:lnTo>
                      <a:pt x="123" y="123"/>
                    </a:lnTo>
                    <a:lnTo>
                      <a:pt x="108" y="134"/>
                    </a:lnTo>
                    <a:lnTo>
                      <a:pt x="91" y="141"/>
                    </a:lnTo>
                    <a:lnTo>
                      <a:pt x="72" y="144"/>
                    </a:lnTo>
                    <a:lnTo>
                      <a:pt x="53" y="141"/>
                    </a:lnTo>
                    <a:lnTo>
                      <a:pt x="36" y="134"/>
                    </a:lnTo>
                    <a:lnTo>
                      <a:pt x="21" y="123"/>
                    </a:lnTo>
                    <a:lnTo>
                      <a:pt x="10" y="109"/>
                    </a:lnTo>
                    <a:lnTo>
                      <a:pt x="2" y="91"/>
                    </a:lnTo>
                    <a:lnTo>
                      <a:pt x="0" y="72"/>
                    </a:lnTo>
                    <a:lnTo>
                      <a:pt x="2" y="53"/>
                    </a:lnTo>
                    <a:lnTo>
                      <a:pt x="10" y="36"/>
                    </a:lnTo>
                    <a:lnTo>
                      <a:pt x="21" y="22"/>
                    </a:lnTo>
                    <a:lnTo>
                      <a:pt x="36" y="10"/>
                    </a:lnTo>
                    <a:lnTo>
                      <a:pt x="53" y="3"/>
                    </a:lnTo>
                    <a:lnTo>
                      <a:pt x="72"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3" name="Google Shape;420;p33">
                <a:extLst>
                  <a:ext uri="{FF2B5EF4-FFF2-40B4-BE49-F238E27FC236}">
                    <a16:creationId xmlns:a16="http://schemas.microsoft.com/office/drawing/2014/main" id="{06E0C81A-274B-954C-8B21-B08F692ED7DA}"/>
                  </a:ext>
                </a:extLst>
              </p:cNvPr>
              <p:cNvSpPr/>
              <p:nvPr/>
            </p:nvSpPr>
            <p:spPr>
              <a:xfrm>
                <a:off x="4105965" y="3138777"/>
                <a:ext cx="45231" cy="45231"/>
              </a:xfrm>
              <a:custGeom>
                <a:avLst/>
                <a:gdLst/>
                <a:ahLst/>
                <a:cxnLst/>
                <a:rect l="l" t="t" r="r" b="b"/>
                <a:pathLst>
                  <a:path w="335" h="334" extrusionOk="0">
                    <a:moveTo>
                      <a:pt x="167" y="143"/>
                    </a:moveTo>
                    <a:lnTo>
                      <a:pt x="157" y="145"/>
                    </a:lnTo>
                    <a:lnTo>
                      <a:pt x="150" y="150"/>
                    </a:lnTo>
                    <a:lnTo>
                      <a:pt x="145" y="157"/>
                    </a:lnTo>
                    <a:lnTo>
                      <a:pt x="143" y="167"/>
                    </a:lnTo>
                    <a:lnTo>
                      <a:pt x="145" y="176"/>
                    </a:lnTo>
                    <a:lnTo>
                      <a:pt x="150" y="184"/>
                    </a:lnTo>
                    <a:lnTo>
                      <a:pt x="157" y="189"/>
                    </a:lnTo>
                    <a:lnTo>
                      <a:pt x="167" y="190"/>
                    </a:lnTo>
                    <a:lnTo>
                      <a:pt x="176" y="189"/>
                    </a:lnTo>
                    <a:lnTo>
                      <a:pt x="183" y="184"/>
                    </a:lnTo>
                    <a:lnTo>
                      <a:pt x="188" y="176"/>
                    </a:lnTo>
                    <a:lnTo>
                      <a:pt x="190" y="167"/>
                    </a:lnTo>
                    <a:lnTo>
                      <a:pt x="188" y="157"/>
                    </a:lnTo>
                    <a:lnTo>
                      <a:pt x="183" y="150"/>
                    </a:lnTo>
                    <a:lnTo>
                      <a:pt x="176" y="145"/>
                    </a:lnTo>
                    <a:lnTo>
                      <a:pt x="167" y="143"/>
                    </a:lnTo>
                    <a:close/>
                    <a:moveTo>
                      <a:pt x="167" y="0"/>
                    </a:moveTo>
                    <a:lnTo>
                      <a:pt x="197" y="2"/>
                    </a:lnTo>
                    <a:lnTo>
                      <a:pt x="225" y="10"/>
                    </a:lnTo>
                    <a:lnTo>
                      <a:pt x="252" y="22"/>
                    </a:lnTo>
                    <a:lnTo>
                      <a:pt x="275" y="39"/>
                    </a:lnTo>
                    <a:lnTo>
                      <a:pt x="295" y="59"/>
                    </a:lnTo>
                    <a:lnTo>
                      <a:pt x="311" y="83"/>
                    </a:lnTo>
                    <a:lnTo>
                      <a:pt x="324" y="108"/>
                    </a:lnTo>
                    <a:lnTo>
                      <a:pt x="331" y="137"/>
                    </a:lnTo>
                    <a:lnTo>
                      <a:pt x="335" y="167"/>
                    </a:lnTo>
                    <a:lnTo>
                      <a:pt x="331" y="197"/>
                    </a:lnTo>
                    <a:lnTo>
                      <a:pt x="324" y="225"/>
                    </a:lnTo>
                    <a:lnTo>
                      <a:pt x="311" y="252"/>
                    </a:lnTo>
                    <a:lnTo>
                      <a:pt x="295" y="275"/>
                    </a:lnTo>
                    <a:lnTo>
                      <a:pt x="275" y="295"/>
                    </a:lnTo>
                    <a:lnTo>
                      <a:pt x="252" y="312"/>
                    </a:lnTo>
                    <a:lnTo>
                      <a:pt x="225" y="324"/>
                    </a:lnTo>
                    <a:lnTo>
                      <a:pt x="197" y="331"/>
                    </a:lnTo>
                    <a:lnTo>
                      <a:pt x="167" y="334"/>
                    </a:lnTo>
                    <a:lnTo>
                      <a:pt x="137" y="331"/>
                    </a:lnTo>
                    <a:lnTo>
                      <a:pt x="108" y="324"/>
                    </a:lnTo>
                    <a:lnTo>
                      <a:pt x="83" y="312"/>
                    </a:lnTo>
                    <a:lnTo>
                      <a:pt x="59" y="295"/>
                    </a:lnTo>
                    <a:lnTo>
                      <a:pt x="39" y="275"/>
                    </a:lnTo>
                    <a:lnTo>
                      <a:pt x="22" y="252"/>
                    </a:lnTo>
                    <a:lnTo>
                      <a:pt x="10" y="225"/>
                    </a:lnTo>
                    <a:lnTo>
                      <a:pt x="2" y="197"/>
                    </a:lnTo>
                    <a:lnTo>
                      <a:pt x="0" y="167"/>
                    </a:lnTo>
                    <a:lnTo>
                      <a:pt x="2" y="137"/>
                    </a:lnTo>
                    <a:lnTo>
                      <a:pt x="10" y="108"/>
                    </a:lnTo>
                    <a:lnTo>
                      <a:pt x="22" y="83"/>
                    </a:lnTo>
                    <a:lnTo>
                      <a:pt x="39" y="59"/>
                    </a:lnTo>
                    <a:lnTo>
                      <a:pt x="59" y="39"/>
                    </a:lnTo>
                    <a:lnTo>
                      <a:pt x="83" y="22"/>
                    </a:lnTo>
                    <a:lnTo>
                      <a:pt x="108" y="10"/>
                    </a:lnTo>
                    <a:lnTo>
                      <a:pt x="137" y="2"/>
                    </a:lnTo>
                    <a:lnTo>
                      <a:pt x="167"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grpSp>
      <p:grpSp>
        <p:nvGrpSpPr>
          <p:cNvPr id="13" name="Group 12">
            <a:extLst>
              <a:ext uri="{FF2B5EF4-FFF2-40B4-BE49-F238E27FC236}">
                <a16:creationId xmlns:a16="http://schemas.microsoft.com/office/drawing/2014/main" id="{F4F701C5-FD22-1646-921E-DFFA951AC6A3}"/>
              </a:ext>
            </a:extLst>
          </p:cNvPr>
          <p:cNvGrpSpPr>
            <a:grpSpLocks noChangeAspect="1"/>
          </p:cNvGrpSpPr>
          <p:nvPr userDrawn="1"/>
        </p:nvGrpSpPr>
        <p:grpSpPr>
          <a:xfrm>
            <a:off x="9547117" y="180780"/>
            <a:ext cx="731520" cy="731520"/>
            <a:chOff x="6906736" y="3553453"/>
            <a:chExt cx="1000848" cy="1000848"/>
          </a:xfrm>
        </p:grpSpPr>
        <p:sp>
          <p:nvSpPr>
            <p:cNvPr id="14" name="Oval 13">
              <a:extLst>
                <a:ext uri="{FF2B5EF4-FFF2-40B4-BE49-F238E27FC236}">
                  <a16:creationId xmlns:a16="http://schemas.microsoft.com/office/drawing/2014/main" id="{7BD52323-873F-6444-93CA-BFDACCD11F01}"/>
                </a:ext>
              </a:extLst>
            </p:cNvPr>
            <p:cNvSpPr/>
            <p:nvPr/>
          </p:nvSpPr>
          <p:spPr bwMode="auto">
            <a:xfrm>
              <a:off x="6906736" y="3553453"/>
              <a:ext cx="1000848" cy="1000848"/>
            </a:xfrm>
            <a:prstGeom prst="ellipse">
              <a:avLst/>
            </a:prstGeom>
            <a:solidFill>
              <a:srgbClr val="5E8EF7"/>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pic>
          <p:nvPicPr>
            <p:cNvPr id="15" name="Google Shape;421;p33">
              <a:extLst>
                <a:ext uri="{FF2B5EF4-FFF2-40B4-BE49-F238E27FC236}">
                  <a16:creationId xmlns:a16="http://schemas.microsoft.com/office/drawing/2014/main" id="{1D70628E-442E-CE4C-B5C4-995A9DD2DEF3}"/>
                </a:ext>
              </a:extLst>
            </p:cNvPr>
            <p:cNvPicPr preferRelativeResize="0">
              <a:picLocks noChangeAspect="1"/>
            </p:cNvPicPr>
            <p:nvPr/>
          </p:nvPicPr>
          <p:blipFill rotWithShape="1">
            <a:blip r:embed="rId2">
              <a:alphaModFix/>
            </a:blip>
            <a:srcRect/>
            <a:stretch/>
          </p:blipFill>
          <p:spPr>
            <a:xfrm>
              <a:off x="7102360" y="3737339"/>
              <a:ext cx="609600" cy="609600"/>
            </a:xfrm>
            <a:prstGeom prst="rect">
              <a:avLst/>
            </a:prstGeom>
            <a:noFill/>
            <a:ln>
              <a:noFill/>
            </a:ln>
          </p:spPr>
        </p:pic>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80985"/>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72555" y="189338"/>
            <a:ext cx="1576192" cy="738664"/>
          </a:xfrm>
          <a:prstGeom prst="rect">
            <a:avLst/>
          </a:prstGeom>
        </p:spPr>
        <p:txBody>
          <a:bodyPr wrap="square" lIns="0" tIns="0" rIns="0" bIns="0" rtlCol="0">
            <a:spAutoFit/>
          </a:bodyPr>
          <a:lstStyle/>
          <a:p>
            <a:pPr algn="l"/>
            <a:r>
              <a:rPr lang="en-US" sz="1600" b="1" i="0" dirty="0">
                <a:solidFill>
                  <a:srgbClr val="5E8EF7"/>
                </a:solidFill>
                <a:latin typeface="Effra" panose="020B0603020203020204" pitchFamily="34" charset="0"/>
                <a:ea typeface="Verdana" panose="020B0604030504040204" pitchFamily="34" charset="0"/>
                <a:cs typeface="Effra" panose="020B0603020203020204" pitchFamily="34" charset="0"/>
              </a:rPr>
              <a:t>OPTIMIZATION OF CAMPUS RESOURCES</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7" y="914400"/>
            <a:ext cx="1518364" cy="430887"/>
          </a:xfrm>
          <a:prstGeom prst="rect">
            <a:avLst/>
          </a:prstGeom>
        </p:spPr>
        <p:txBody>
          <a:bodyPr wrap="square">
            <a:spAutoFit/>
          </a:bodyPr>
          <a:lstStyle/>
          <a:p>
            <a:pPr algn="l"/>
            <a:r>
              <a:rPr lang="en-US" sz="1100" b="1" i="0" dirty="0">
                <a:solidFill>
                  <a:srgbClr val="5E8EF7"/>
                </a:solidFill>
                <a:latin typeface="Effra" panose="020B0603020203020204" pitchFamily="34" charset="0"/>
                <a:ea typeface="Verdana" panose="020B0604030504040204" pitchFamily="34" charset="0"/>
                <a:cs typeface="Effra" panose="020B0603020203020204" pitchFamily="34" charset="0"/>
              </a:rPr>
              <a:t>Van Sullivan</a:t>
            </a:r>
          </a:p>
          <a:p>
            <a:pPr algn="l"/>
            <a:r>
              <a:rPr lang="en-US" sz="1100" b="1" i="0" dirty="0">
                <a:solidFill>
                  <a:srgbClr val="5E8EF7"/>
                </a:solidFill>
                <a:latin typeface="Effra" panose="020B0603020203020204" pitchFamily="34" charset="0"/>
                <a:ea typeface="Verdana" panose="020B0604030504040204" pitchFamily="34" charset="0"/>
                <a:cs typeface="Effra" panose="020B0603020203020204" pitchFamily="34" charset="0"/>
              </a:rPr>
              <a:t>A.J. Nagaraj</a:t>
            </a:r>
          </a:p>
        </p:txBody>
      </p:sp>
    </p:spTree>
    <p:extLst>
      <p:ext uri="{BB962C8B-B14F-4D97-AF65-F5344CB8AC3E}">
        <p14:creationId xmlns:p14="http://schemas.microsoft.com/office/powerpoint/2010/main" val="234651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perations Alignm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2E8517F-BD79-9142-BC7B-2DACE791C920}"/>
              </a:ext>
            </a:extLst>
          </p:cNvPr>
          <p:cNvGrpSpPr>
            <a:grpSpLocks noChangeAspect="1"/>
          </p:cNvGrpSpPr>
          <p:nvPr userDrawn="1"/>
        </p:nvGrpSpPr>
        <p:grpSpPr>
          <a:xfrm>
            <a:off x="9547117" y="188921"/>
            <a:ext cx="731520" cy="731520"/>
            <a:chOff x="824917" y="6251636"/>
            <a:chExt cx="1000848" cy="1000848"/>
          </a:xfrm>
        </p:grpSpPr>
        <p:sp>
          <p:nvSpPr>
            <p:cNvPr id="10" name="Oval 9">
              <a:extLst>
                <a:ext uri="{FF2B5EF4-FFF2-40B4-BE49-F238E27FC236}">
                  <a16:creationId xmlns:a16="http://schemas.microsoft.com/office/drawing/2014/main" id="{8365ACC4-E3BC-264D-929B-BB7F6D0E6431}"/>
                </a:ext>
              </a:extLst>
            </p:cNvPr>
            <p:cNvSpPr/>
            <p:nvPr/>
          </p:nvSpPr>
          <p:spPr bwMode="auto">
            <a:xfrm>
              <a:off x="824917" y="6251636"/>
              <a:ext cx="1000848" cy="1000848"/>
            </a:xfrm>
            <a:prstGeom prst="ellipse">
              <a:avLst/>
            </a:prstGeom>
            <a:solidFill>
              <a:srgbClr val="7B7A7B"/>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sp>
          <p:nvSpPr>
            <p:cNvPr id="11" name="Google Shape;426;p33">
              <a:extLst>
                <a:ext uri="{FF2B5EF4-FFF2-40B4-BE49-F238E27FC236}">
                  <a16:creationId xmlns:a16="http://schemas.microsoft.com/office/drawing/2014/main" id="{45AB74BD-7F05-8240-9812-5B910E09F73C}"/>
                </a:ext>
              </a:extLst>
            </p:cNvPr>
            <p:cNvSpPr>
              <a:spLocks noChangeAspect="1"/>
            </p:cNvSpPr>
            <p:nvPr/>
          </p:nvSpPr>
          <p:spPr>
            <a:xfrm>
              <a:off x="1026600" y="6442508"/>
              <a:ext cx="609605" cy="609600"/>
            </a:xfrm>
            <a:custGeom>
              <a:avLst/>
              <a:gdLst/>
              <a:ahLst/>
              <a:cxnLst/>
              <a:rect l="l" t="t" r="r" b="b"/>
              <a:pathLst>
                <a:path w="256" h="256" extrusionOk="0">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406379" y="304985"/>
            <a:ext cx="1576192" cy="492443"/>
          </a:xfrm>
          <a:prstGeom prst="rect">
            <a:avLst/>
          </a:prstGeom>
        </p:spPr>
        <p:txBody>
          <a:bodyPr wrap="square" lIns="0" tIns="0" rIns="0" bIns="0" rtlCol="0">
            <a:spAutoFit/>
          </a:bodyPr>
          <a:lstStyle/>
          <a:p>
            <a:pPr algn="l"/>
            <a:r>
              <a:rPr lang="en-US" sz="1600" b="1" i="0" dirty="0">
                <a:solidFill>
                  <a:srgbClr val="7B7A7B"/>
                </a:solidFill>
                <a:latin typeface="Effra" panose="020B0603020203020204" pitchFamily="34" charset="0"/>
                <a:ea typeface="Verdana" panose="020B0604030504040204" pitchFamily="34" charset="0"/>
                <a:cs typeface="Effra" panose="020B0603020203020204" pitchFamily="34" charset="0"/>
              </a:rPr>
              <a:t>OPERATIONS</a:t>
            </a:r>
          </a:p>
          <a:p>
            <a:pPr algn="l"/>
            <a:r>
              <a:rPr lang="en-US" sz="1600" b="1" i="0" dirty="0">
                <a:solidFill>
                  <a:srgbClr val="7B7A7B"/>
                </a:solidFill>
                <a:latin typeface="Effra" panose="020B0603020203020204" pitchFamily="34" charset="0"/>
                <a:ea typeface="Verdana" panose="020B0604030504040204" pitchFamily="34" charset="0"/>
                <a:cs typeface="Effra" panose="020B0603020203020204" pitchFamily="34" charset="0"/>
              </a:rPr>
              <a:t>ALIGNMENT</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7856" y="914400"/>
            <a:ext cx="1382110" cy="430887"/>
          </a:xfrm>
          <a:prstGeom prst="rect">
            <a:avLst/>
          </a:prstGeom>
        </p:spPr>
        <p:txBody>
          <a:bodyPr wrap="none">
            <a:spAutoFit/>
          </a:bodyPr>
          <a:lstStyle/>
          <a:p>
            <a:pPr algn="l"/>
            <a:r>
              <a:rPr lang="en-US" sz="1100" b="1" i="0" dirty="0">
                <a:solidFill>
                  <a:srgbClr val="7B7A7B"/>
                </a:solidFill>
                <a:latin typeface="Effra" panose="020B0603020203020204" pitchFamily="34" charset="0"/>
                <a:ea typeface="Verdana" panose="020B0604030504040204" pitchFamily="34" charset="0"/>
                <a:cs typeface="Effra" panose="020B0603020203020204" pitchFamily="34" charset="0"/>
              </a:rPr>
              <a:t>Carmen Gonzalez</a:t>
            </a:r>
          </a:p>
          <a:p>
            <a:pPr algn="l"/>
            <a:r>
              <a:rPr lang="en-US" sz="1100" b="1" i="0" dirty="0">
                <a:solidFill>
                  <a:srgbClr val="7B7A7B"/>
                </a:solidFill>
                <a:latin typeface="Effra" panose="020B0603020203020204" pitchFamily="34" charset="0"/>
                <a:ea typeface="Verdana" panose="020B0604030504040204" pitchFamily="34" charset="0"/>
                <a:cs typeface="Effra" panose="020B0603020203020204" pitchFamily="34" charset="0"/>
              </a:rPr>
              <a:t>Michelle Singletary</a:t>
            </a:r>
          </a:p>
        </p:txBody>
      </p:sp>
    </p:spTree>
    <p:extLst>
      <p:ext uri="{BB962C8B-B14F-4D97-AF65-F5344CB8AC3E}">
        <p14:creationId xmlns:p14="http://schemas.microsoft.com/office/powerpoint/2010/main" val="142267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Research &amp; Innova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BDCCC3E-5CBE-054A-91B2-C8D335C72F3F}"/>
              </a:ext>
            </a:extLst>
          </p:cNvPr>
          <p:cNvGrpSpPr>
            <a:grpSpLocks noChangeAspect="1"/>
          </p:cNvGrpSpPr>
          <p:nvPr userDrawn="1"/>
        </p:nvGrpSpPr>
        <p:grpSpPr>
          <a:xfrm>
            <a:off x="9547117" y="180780"/>
            <a:ext cx="731520" cy="731520"/>
            <a:chOff x="4880476" y="3553453"/>
            <a:chExt cx="1000848" cy="1000848"/>
          </a:xfrm>
        </p:grpSpPr>
        <p:sp>
          <p:nvSpPr>
            <p:cNvPr id="17" name="Oval 16">
              <a:extLst>
                <a:ext uri="{FF2B5EF4-FFF2-40B4-BE49-F238E27FC236}">
                  <a16:creationId xmlns:a16="http://schemas.microsoft.com/office/drawing/2014/main" id="{41F181B1-A5E0-824B-9177-210BD1A82C4D}"/>
                </a:ext>
              </a:extLst>
            </p:cNvPr>
            <p:cNvSpPr/>
            <p:nvPr/>
          </p:nvSpPr>
          <p:spPr bwMode="auto">
            <a:xfrm>
              <a:off x="4880476" y="3553453"/>
              <a:ext cx="1000848" cy="1000848"/>
            </a:xfrm>
            <a:prstGeom prst="ellipse">
              <a:avLst/>
            </a:prstGeom>
            <a:solidFill>
              <a:srgbClr val="1D4679"/>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A9E34F5D-11CF-F74E-9346-5FDCAF90A8CF}"/>
                </a:ext>
              </a:extLst>
            </p:cNvPr>
            <p:cNvGrpSpPr>
              <a:grpSpLocks noChangeAspect="1"/>
            </p:cNvGrpSpPr>
            <p:nvPr/>
          </p:nvGrpSpPr>
          <p:grpSpPr>
            <a:xfrm>
              <a:off x="5164524" y="3737339"/>
              <a:ext cx="432752" cy="548640"/>
              <a:chOff x="3855362" y="2776930"/>
              <a:chExt cx="360626" cy="457200"/>
            </a:xfrm>
          </p:grpSpPr>
          <p:sp>
            <p:nvSpPr>
              <p:cNvPr id="19" name="Google Shape;416;p33">
                <a:extLst>
                  <a:ext uri="{FF2B5EF4-FFF2-40B4-BE49-F238E27FC236}">
                    <a16:creationId xmlns:a16="http://schemas.microsoft.com/office/drawing/2014/main" id="{B097C1C9-6EA0-5144-9261-9BBBA82B488B}"/>
                  </a:ext>
                </a:extLst>
              </p:cNvPr>
              <p:cNvSpPr/>
              <p:nvPr/>
            </p:nvSpPr>
            <p:spPr>
              <a:xfrm>
                <a:off x="3855362" y="2829496"/>
                <a:ext cx="360626" cy="404634"/>
              </a:xfrm>
              <a:custGeom>
                <a:avLst/>
                <a:gdLst/>
                <a:ahLst/>
                <a:cxnLst/>
                <a:rect l="l" t="t" r="r" b="b"/>
                <a:pathLst>
                  <a:path w="2659" h="2979" extrusionOk="0">
                    <a:moveTo>
                      <a:pt x="983" y="0"/>
                    </a:moveTo>
                    <a:lnTo>
                      <a:pt x="1006" y="2"/>
                    </a:lnTo>
                    <a:lnTo>
                      <a:pt x="1026" y="9"/>
                    </a:lnTo>
                    <a:lnTo>
                      <a:pt x="1044" y="20"/>
                    </a:lnTo>
                    <a:lnTo>
                      <a:pt x="1058" y="36"/>
                    </a:lnTo>
                    <a:lnTo>
                      <a:pt x="1069" y="53"/>
                    </a:lnTo>
                    <a:lnTo>
                      <a:pt x="1076" y="73"/>
                    </a:lnTo>
                    <a:lnTo>
                      <a:pt x="1080" y="95"/>
                    </a:lnTo>
                    <a:lnTo>
                      <a:pt x="1080" y="738"/>
                    </a:lnTo>
                    <a:lnTo>
                      <a:pt x="1077" y="773"/>
                    </a:lnTo>
                    <a:lnTo>
                      <a:pt x="1072" y="811"/>
                    </a:lnTo>
                    <a:lnTo>
                      <a:pt x="1064" y="850"/>
                    </a:lnTo>
                    <a:lnTo>
                      <a:pt x="1054" y="888"/>
                    </a:lnTo>
                    <a:lnTo>
                      <a:pt x="1042" y="926"/>
                    </a:lnTo>
                    <a:lnTo>
                      <a:pt x="1026" y="960"/>
                    </a:lnTo>
                    <a:lnTo>
                      <a:pt x="1010" y="992"/>
                    </a:lnTo>
                    <a:lnTo>
                      <a:pt x="215" y="2499"/>
                    </a:lnTo>
                    <a:lnTo>
                      <a:pt x="201" y="2531"/>
                    </a:lnTo>
                    <a:lnTo>
                      <a:pt x="194" y="2563"/>
                    </a:lnTo>
                    <a:lnTo>
                      <a:pt x="192" y="2596"/>
                    </a:lnTo>
                    <a:lnTo>
                      <a:pt x="196" y="2630"/>
                    </a:lnTo>
                    <a:lnTo>
                      <a:pt x="205" y="2662"/>
                    </a:lnTo>
                    <a:lnTo>
                      <a:pt x="220" y="2692"/>
                    </a:lnTo>
                    <a:lnTo>
                      <a:pt x="238" y="2717"/>
                    </a:lnTo>
                    <a:lnTo>
                      <a:pt x="257" y="2737"/>
                    </a:lnTo>
                    <a:lnTo>
                      <a:pt x="280" y="2755"/>
                    </a:lnTo>
                    <a:lnTo>
                      <a:pt x="304" y="2769"/>
                    </a:lnTo>
                    <a:lnTo>
                      <a:pt x="332" y="2779"/>
                    </a:lnTo>
                    <a:lnTo>
                      <a:pt x="359" y="2785"/>
                    </a:lnTo>
                    <a:lnTo>
                      <a:pt x="389" y="2788"/>
                    </a:lnTo>
                    <a:lnTo>
                      <a:pt x="2270" y="2788"/>
                    </a:lnTo>
                    <a:lnTo>
                      <a:pt x="2299" y="2785"/>
                    </a:lnTo>
                    <a:lnTo>
                      <a:pt x="2327" y="2779"/>
                    </a:lnTo>
                    <a:lnTo>
                      <a:pt x="2354" y="2769"/>
                    </a:lnTo>
                    <a:lnTo>
                      <a:pt x="2379" y="2755"/>
                    </a:lnTo>
                    <a:lnTo>
                      <a:pt x="2402" y="2737"/>
                    </a:lnTo>
                    <a:lnTo>
                      <a:pt x="2421" y="2717"/>
                    </a:lnTo>
                    <a:lnTo>
                      <a:pt x="2439" y="2693"/>
                    </a:lnTo>
                    <a:lnTo>
                      <a:pt x="2454" y="2663"/>
                    </a:lnTo>
                    <a:lnTo>
                      <a:pt x="2463" y="2630"/>
                    </a:lnTo>
                    <a:lnTo>
                      <a:pt x="2467" y="2597"/>
                    </a:lnTo>
                    <a:lnTo>
                      <a:pt x="2465" y="2563"/>
                    </a:lnTo>
                    <a:lnTo>
                      <a:pt x="2458" y="2531"/>
                    </a:lnTo>
                    <a:lnTo>
                      <a:pt x="2445" y="2500"/>
                    </a:lnTo>
                    <a:lnTo>
                      <a:pt x="1654" y="992"/>
                    </a:lnTo>
                    <a:lnTo>
                      <a:pt x="1639" y="960"/>
                    </a:lnTo>
                    <a:lnTo>
                      <a:pt x="1623" y="926"/>
                    </a:lnTo>
                    <a:lnTo>
                      <a:pt x="1611" y="888"/>
                    </a:lnTo>
                    <a:lnTo>
                      <a:pt x="1601" y="849"/>
                    </a:lnTo>
                    <a:lnTo>
                      <a:pt x="1593" y="811"/>
                    </a:lnTo>
                    <a:lnTo>
                      <a:pt x="1588" y="773"/>
                    </a:lnTo>
                    <a:lnTo>
                      <a:pt x="1586" y="738"/>
                    </a:lnTo>
                    <a:lnTo>
                      <a:pt x="1586" y="95"/>
                    </a:lnTo>
                    <a:lnTo>
                      <a:pt x="1589" y="73"/>
                    </a:lnTo>
                    <a:lnTo>
                      <a:pt x="1596" y="53"/>
                    </a:lnTo>
                    <a:lnTo>
                      <a:pt x="1607" y="36"/>
                    </a:lnTo>
                    <a:lnTo>
                      <a:pt x="1621" y="20"/>
                    </a:lnTo>
                    <a:lnTo>
                      <a:pt x="1640" y="9"/>
                    </a:lnTo>
                    <a:lnTo>
                      <a:pt x="1659" y="2"/>
                    </a:lnTo>
                    <a:lnTo>
                      <a:pt x="1682" y="0"/>
                    </a:lnTo>
                    <a:lnTo>
                      <a:pt x="1703" y="2"/>
                    </a:lnTo>
                    <a:lnTo>
                      <a:pt x="1724" y="9"/>
                    </a:lnTo>
                    <a:lnTo>
                      <a:pt x="1741" y="20"/>
                    </a:lnTo>
                    <a:lnTo>
                      <a:pt x="1757" y="36"/>
                    </a:lnTo>
                    <a:lnTo>
                      <a:pt x="1768" y="53"/>
                    </a:lnTo>
                    <a:lnTo>
                      <a:pt x="1775" y="73"/>
                    </a:lnTo>
                    <a:lnTo>
                      <a:pt x="1777" y="95"/>
                    </a:lnTo>
                    <a:lnTo>
                      <a:pt x="1777" y="738"/>
                    </a:lnTo>
                    <a:lnTo>
                      <a:pt x="1778" y="759"/>
                    </a:lnTo>
                    <a:lnTo>
                      <a:pt x="1782" y="782"/>
                    </a:lnTo>
                    <a:lnTo>
                      <a:pt x="1787" y="807"/>
                    </a:lnTo>
                    <a:lnTo>
                      <a:pt x="1794" y="833"/>
                    </a:lnTo>
                    <a:lnTo>
                      <a:pt x="1803" y="857"/>
                    </a:lnTo>
                    <a:lnTo>
                      <a:pt x="1811" y="879"/>
                    </a:lnTo>
                    <a:lnTo>
                      <a:pt x="1820" y="897"/>
                    </a:lnTo>
                    <a:lnTo>
                      <a:pt x="1823" y="901"/>
                    </a:lnTo>
                    <a:lnTo>
                      <a:pt x="2614" y="2411"/>
                    </a:lnTo>
                    <a:lnTo>
                      <a:pt x="2632" y="2452"/>
                    </a:lnTo>
                    <a:lnTo>
                      <a:pt x="2647" y="2495"/>
                    </a:lnTo>
                    <a:lnTo>
                      <a:pt x="2655" y="2538"/>
                    </a:lnTo>
                    <a:lnTo>
                      <a:pt x="2659" y="2581"/>
                    </a:lnTo>
                    <a:lnTo>
                      <a:pt x="2657" y="2625"/>
                    </a:lnTo>
                    <a:lnTo>
                      <a:pt x="2651" y="2668"/>
                    </a:lnTo>
                    <a:lnTo>
                      <a:pt x="2639" y="2711"/>
                    </a:lnTo>
                    <a:lnTo>
                      <a:pt x="2623" y="2752"/>
                    </a:lnTo>
                    <a:lnTo>
                      <a:pt x="2601" y="2792"/>
                    </a:lnTo>
                    <a:lnTo>
                      <a:pt x="2577" y="2829"/>
                    </a:lnTo>
                    <a:lnTo>
                      <a:pt x="2547" y="2862"/>
                    </a:lnTo>
                    <a:lnTo>
                      <a:pt x="2514" y="2892"/>
                    </a:lnTo>
                    <a:lnTo>
                      <a:pt x="2480" y="2917"/>
                    </a:lnTo>
                    <a:lnTo>
                      <a:pt x="2442" y="2939"/>
                    </a:lnTo>
                    <a:lnTo>
                      <a:pt x="2401" y="2956"/>
                    </a:lnTo>
                    <a:lnTo>
                      <a:pt x="2359" y="2969"/>
                    </a:lnTo>
                    <a:lnTo>
                      <a:pt x="2315" y="2976"/>
                    </a:lnTo>
                    <a:lnTo>
                      <a:pt x="2270" y="2979"/>
                    </a:lnTo>
                    <a:lnTo>
                      <a:pt x="389" y="2979"/>
                    </a:lnTo>
                    <a:lnTo>
                      <a:pt x="344" y="2976"/>
                    </a:lnTo>
                    <a:lnTo>
                      <a:pt x="300" y="2969"/>
                    </a:lnTo>
                    <a:lnTo>
                      <a:pt x="257" y="2956"/>
                    </a:lnTo>
                    <a:lnTo>
                      <a:pt x="217" y="2939"/>
                    </a:lnTo>
                    <a:lnTo>
                      <a:pt x="179" y="2917"/>
                    </a:lnTo>
                    <a:lnTo>
                      <a:pt x="143" y="2892"/>
                    </a:lnTo>
                    <a:lnTo>
                      <a:pt x="112" y="2862"/>
                    </a:lnTo>
                    <a:lnTo>
                      <a:pt x="82" y="2828"/>
                    </a:lnTo>
                    <a:lnTo>
                      <a:pt x="56" y="2792"/>
                    </a:lnTo>
                    <a:lnTo>
                      <a:pt x="36" y="2752"/>
                    </a:lnTo>
                    <a:lnTo>
                      <a:pt x="19" y="2710"/>
                    </a:lnTo>
                    <a:lnTo>
                      <a:pt x="8" y="2667"/>
                    </a:lnTo>
                    <a:lnTo>
                      <a:pt x="2" y="2624"/>
                    </a:lnTo>
                    <a:lnTo>
                      <a:pt x="0" y="2580"/>
                    </a:lnTo>
                    <a:lnTo>
                      <a:pt x="4" y="2537"/>
                    </a:lnTo>
                    <a:lnTo>
                      <a:pt x="13" y="2494"/>
                    </a:lnTo>
                    <a:lnTo>
                      <a:pt x="27" y="2451"/>
                    </a:lnTo>
                    <a:lnTo>
                      <a:pt x="45" y="2410"/>
                    </a:lnTo>
                    <a:lnTo>
                      <a:pt x="842" y="901"/>
                    </a:lnTo>
                    <a:lnTo>
                      <a:pt x="845" y="897"/>
                    </a:lnTo>
                    <a:lnTo>
                      <a:pt x="854" y="879"/>
                    </a:lnTo>
                    <a:lnTo>
                      <a:pt x="863" y="856"/>
                    </a:lnTo>
                    <a:lnTo>
                      <a:pt x="872" y="833"/>
                    </a:lnTo>
                    <a:lnTo>
                      <a:pt x="878" y="807"/>
                    </a:lnTo>
                    <a:lnTo>
                      <a:pt x="884" y="782"/>
                    </a:lnTo>
                    <a:lnTo>
                      <a:pt x="887" y="759"/>
                    </a:lnTo>
                    <a:lnTo>
                      <a:pt x="888" y="738"/>
                    </a:lnTo>
                    <a:lnTo>
                      <a:pt x="888" y="95"/>
                    </a:lnTo>
                    <a:lnTo>
                      <a:pt x="891" y="73"/>
                    </a:lnTo>
                    <a:lnTo>
                      <a:pt x="898" y="53"/>
                    </a:lnTo>
                    <a:lnTo>
                      <a:pt x="909" y="36"/>
                    </a:lnTo>
                    <a:lnTo>
                      <a:pt x="924" y="20"/>
                    </a:lnTo>
                    <a:lnTo>
                      <a:pt x="941" y="9"/>
                    </a:lnTo>
                    <a:lnTo>
                      <a:pt x="962" y="2"/>
                    </a:lnTo>
                    <a:lnTo>
                      <a:pt x="983"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0" name="Google Shape;417;p33">
                <a:extLst>
                  <a:ext uri="{FF2B5EF4-FFF2-40B4-BE49-F238E27FC236}">
                    <a16:creationId xmlns:a16="http://schemas.microsoft.com/office/drawing/2014/main" id="{5F49B4A3-9F27-7D40-B896-C78D1FCC7396}"/>
                  </a:ext>
                </a:extLst>
              </p:cNvPr>
              <p:cNvSpPr/>
              <p:nvPr/>
            </p:nvSpPr>
            <p:spPr>
              <a:xfrm>
                <a:off x="3947045" y="2776930"/>
                <a:ext cx="177257" cy="26894"/>
              </a:xfrm>
              <a:custGeom>
                <a:avLst/>
                <a:gdLst/>
                <a:ahLst/>
                <a:cxnLst/>
                <a:rect l="l" t="t" r="r" b="b"/>
                <a:pathLst>
                  <a:path w="1301" h="191" extrusionOk="0">
                    <a:moveTo>
                      <a:pt x="95" y="0"/>
                    </a:moveTo>
                    <a:lnTo>
                      <a:pt x="1206" y="0"/>
                    </a:lnTo>
                    <a:lnTo>
                      <a:pt x="1227" y="3"/>
                    </a:lnTo>
                    <a:lnTo>
                      <a:pt x="1248" y="10"/>
                    </a:lnTo>
                    <a:lnTo>
                      <a:pt x="1265" y="22"/>
                    </a:lnTo>
                    <a:lnTo>
                      <a:pt x="1279" y="36"/>
                    </a:lnTo>
                    <a:lnTo>
                      <a:pt x="1291" y="53"/>
                    </a:lnTo>
                    <a:lnTo>
                      <a:pt x="1298" y="74"/>
                    </a:lnTo>
                    <a:lnTo>
                      <a:pt x="1301" y="95"/>
                    </a:lnTo>
                    <a:lnTo>
                      <a:pt x="1298" y="118"/>
                    </a:lnTo>
                    <a:lnTo>
                      <a:pt x="1291" y="138"/>
                    </a:lnTo>
                    <a:lnTo>
                      <a:pt x="1279" y="156"/>
                    </a:lnTo>
                    <a:lnTo>
                      <a:pt x="1265" y="170"/>
                    </a:lnTo>
                    <a:lnTo>
                      <a:pt x="1248" y="181"/>
                    </a:lnTo>
                    <a:lnTo>
                      <a:pt x="1227" y="188"/>
                    </a:lnTo>
                    <a:lnTo>
                      <a:pt x="1206" y="191"/>
                    </a:lnTo>
                    <a:lnTo>
                      <a:pt x="95" y="191"/>
                    </a:lnTo>
                    <a:lnTo>
                      <a:pt x="74" y="188"/>
                    </a:lnTo>
                    <a:lnTo>
                      <a:pt x="53" y="181"/>
                    </a:lnTo>
                    <a:lnTo>
                      <a:pt x="36" y="170"/>
                    </a:lnTo>
                    <a:lnTo>
                      <a:pt x="20" y="156"/>
                    </a:lnTo>
                    <a:lnTo>
                      <a:pt x="9" y="138"/>
                    </a:lnTo>
                    <a:lnTo>
                      <a:pt x="2" y="118"/>
                    </a:lnTo>
                    <a:lnTo>
                      <a:pt x="0" y="95"/>
                    </a:lnTo>
                    <a:lnTo>
                      <a:pt x="2" y="74"/>
                    </a:lnTo>
                    <a:lnTo>
                      <a:pt x="9" y="53"/>
                    </a:lnTo>
                    <a:lnTo>
                      <a:pt x="20" y="36"/>
                    </a:lnTo>
                    <a:lnTo>
                      <a:pt x="36" y="22"/>
                    </a:lnTo>
                    <a:lnTo>
                      <a:pt x="53" y="10"/>
                    </a:lnTo>
                    <a:lnTo>
                      <a:pt x="74" y="3"/>
                    </a:lnTo>
                    <a:lnTo>
                      <a:pt x="95"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1" name="Google Shape;418;p33">
                <a:extLst>
                  <a:ext uri="{FF2B5EF4-FFF2-40B4-BE49-F238E27FC236}">
                    <a16:creationId xmlns:a16="http://schemas.microsoft.com/office/drawing/2014/main" id="{22234DAC-E552-6D42-9161-E2A300D5D805}"/>
                  </a:ext>
                </a:extLst>
              </p:cNvPr>
              <p:cNvSpPr/>
              <p:nvPr/>
            </p:nvSpPr>
            <p:spPr>
              <a:xfrm>
                <a:off x="3855362" y="3023867"/>
                <a:ext cx="358471" cy="209006"/>
              </a:xfrm>
              <a:custGeom>
                <a:avLst/>
                <a:gdLst/>
                <a:ahLst/>
                <a:cxnLst/>
                <a:rect l="l" t="t" r="r" b="b"/>
                <a:pathLst>
                  <a:path w="2659" h="1549" extrusionOk="0">
                    <a:moveTo>
                      <a:pt x="1612" y="588"/>
                    </a:moveTo>
                    <a:lnTo>
                      <a:pt x="1594" y="590"/>
                    </a:lnTo>
                    <a:lnTo>
                      <a:pt x="1576" y="597"/>
                    </a:lnTo>
                    <a:lnTo>
                      <a:pt x="1562" y="609"/>
                    </a:lnTo>
                    <a:lnTo>
                      <a:pt x="1551" y="624"/>
                    </a:lnTo>
                    <a:lnTo>
                      <a:pt x="1543" y="641"/>
                    </a:lnTo>
                    <a:lnTo>
                      <a:pt x="1540" y="660"/>
                    </a:lnTo>
                    <a:lnTo>
                      <a:pt x="1543" y="679"/>
                    </a:lnTo>
                    <a:lnTo>
                      <a:pt x="1551" y="697"/>
                    </a:lnTo>
                    <a:lnTo>
                      <a:pt x="1562" y="711"/>
                    </a:lnTo>
                    <a:lnTo>
                      <a:pt x="1576" y="722"/>
                    </a:lnTo>
                    <a:lnTo>
                      <a:pt x="1594" y="729"/>
                    </a:lnTo>
                    <a:lnTo>
                      <a:pt x="1612" y="731"/>
                    </a:lnTo>
                    <a:lnTo>
                      <a:pt x="1632" y="729"/>
                    </a:lnTo>
                    <a:lnTo>
                      <a:pt x="1649" y="722"/>
                    </a:lnTo>
                    <a:lnTo>
                      <a:pt x="1663" y="711"/>
                    </a:lnTo>
                    <a:lnTo>
                      <a:pt x="1675" y="697"/>
                    </a:lnTo>
                    <a:lnTo>
                      <a:pt x="1682" y="679"/>
                    </a:lnTo>
                    <a:lnTo>
                      <a:pt x="1685" y="660"/>
                    </a:lnTo>
                    <a:lnTo>
                      <a:pt x="1682" y="641"/>
                    </a:lnTo>
                    <a:lnTo>
                      <a:pt x="1675" y="624"/>
                    </a:lnTo>
                    <a:lnTo>
                      <a:pt x="1663" y="609"/>
                    </a:lnTo>
                    <a:lnTo>
                      <a:pt x="1649" y="597"/>
                    </a:lnTo>
                    <a:lnTo>
                      <a:pt x="1632" y="590"/>
                    </a:lnTo>
                    <a:lnTo>
                      <a:pt x="1612" y="588"/>
                    </a:lnTo>
                    <a:close/>
                    <a:moveTo>
                      <a:pt x="1612" y="397"/>
                    </a:moveTo>
                    <a:lnTo>
                      <a:pt x="1651" y="400"/>
                    </a:lnTo>
                    <a:lnTo>
                      <a:pt x="1689" y="408"/>
                    </a:lnTo>
                    <a:lnTo>
                      <a:pt x="1724" y="421"/>
                    </a:lnTo>
                    <a:lnTo>
                      <a:pt x="1755" y="440"/>
                    </a:lnTo>
                    <a:lnTo>
                      <a:pt x="1785" y="461"/>
                    </a:lnTo>
                    <a:lnTo>
                      <a:pt x="1811" y="488"/>
                    </a:lnTo>
                    <a:lnTo>
                      <a:pt x="1833" y="517"/>
                    </a:lnTo>
                    <a:lnTo>
                      <a:pt x="1851" y="549"/>
                    </a:lnTo>
                    <a:lnTo>
                      <a:pt x="1864" y="584"/>
                    </a:lnTo>
                    <a:lnTo>
                      <a:pt x="1873" y="621"/>
                    </a:lnTo>
                    <a:lnTo>
                      <a:pt x="1875" y="660"/>
                    </a:lnTo>
                    <a:lnTo>
                      <a:pt x="1873" y="699"/>
                    </a:lnTo>
                    <a:lnTo>
                      <a:pt x="1864" y="736"/>
                    </a:lnTo>
                    <a:lnTo>
                      <a:pt x="1851" y="770"/>
                    </a:lnTo>
                    <a:lnTo>
                      <a:pt x="1833" y="803"/>
                    </a:lnTo>
                    <a:lnTo>
                      <a:pt x="1811" y="833"/>
                    </a:lnTo>
                    <a:lnTo>
                      <a:pt x="1785" y="858"/>
                    </a:lnTo>
                    <a:lnTo>
                      <a:pt x="1755" y="881"/>
                    </a:lnTo>
                    <a:lnTo>
                      <a:pt x="1724" y="898"/>
                    </a:lnTo>
                    <a:lnTo>
                      <a:pt x="1689" y="911"/>
                    </a:lnTo>
                    <a:lnTo>
                      <a:pt x="1651" y="920"/>
                    </a:lnTo>
                    <a:lnTo>
                      <a:pt x="1612" y="923"/>
                    </a:lnTo>
                    <a:lnTo>
                      <a:pt x="1574" y="920"/>
                    </a:lnTo>
                    <a:lnTo>
                      <a:pt x="1536" y="911"/>
                    </a:lnTo>
                    <a:lnTo>
                      <a:pt x="1501" y="898"/>
                    </a:lnTo>
                    <a:lnTo>
                      <a:pt x="1470" y="881"/>
                    </a:lnTo>
                    <a:lnTo>
                      <a:pt x="1440" y="858"/>
                    </a:lnTo>
                    <a:lnTo>
                      <a:pt x="1414" y="833"/>
                    </a:lnTo>
                    <a:lnTo>
                      <a:pt x="1392" y="803"/>
                    </a:lnTo>
                    <a:lnTo>
                      <a:pt x="1373" y="770"/>
                    </a:lnTo>
                    <a:lnTo>
                      <a:pt x="1360" y="736"/>
                    </a:lnTo>
                    <a:lnTo>
                      <a:pt x="1352" y="699"/>
                    </a:lnTo>
                    <a:lnTo>
                      <a:pt x="1350" y="660"/>
                    </a:lnTo>
                    <a:lnTo>
                      <a:pt x="1352" y="621"/>
                    </a:lnTo>
                    <a:lnTo>
                      <a:pt x="1360" y="584"/>
                    </a:lnTo>
                    <a:lnTo>
                      <a:pt x="1373" y="549"/>
                    </a:lnTo>
                    <a:lnTo>
                      <a:pt x="1392" y="517"/>
                    </a:lnTo>
                    <a:lnTo>
                      <a:pt x="1414" y="488"/>
                    </a:lnTo>
                    <a:lnTo>
                      <a:pt x="1440" y="461"/>
                    </a:lnTo>
                    <a:lnTo>
                      <a:pt x="1470" y="440"/>
                    </a:lnTo>
                    <a:lnTo>
                      <a:pt x="1501" y="421"/>
                    </a:lnTo>
                    <a:lnTo>
                      <a:pt x="1536" y="408"/>
                    </a:lnTo>
                    <a:lnTo>
                      <a:pt x="1574" y="400"/>
                    </a:lnTo>
                    <a:lnTo>
                      <a:pt x="1612" y="397"/>
                    </a:lnTo>
                    <a:close/>
                    <a:moveTo>
                      <a:pt x="678" y="190"/>
                    </a:moveTo>
                    <a:lnTo>
                      <a:pt x="215" y="1069"/>
                    </a:lnTo>
                    <a:lnTo>
                      <a:pt x="201" y="1101"/>
                    </a:lnTo>
                    <a:lnTo>
                      <a:pt x="194" y="1133"/>
                    </a:lnTo>
                    <a:lnTo>
                      <a:pt x="192" y="1166"/>
                    </a:lnTo>
                    <a:lnTo>
                      <a:pt x="196" y="1200"/>
                    </a:lnTo>
                    <a:lnTo>
                      <a:pt x="205" y="1232"/>
                    </a:lnTo>
                    <a:lnTo>
                      <a:pt x="220" y="1262"/>
                    </a:lnTo>
                    <a:lnTo>
                      <a:pt x="238" y="1287"/>
                    </a:lnTo>
                    <a:lnTo>
                      <a:pt x="257" y="1307"/>
                    </a:lnTo>
                    <a:lnTo>
                      <a:pt x="280" y="1325"/>
                    </a:lnTo>
                    <a:lnTo>
                      <a:pt x="304" y="1339"/>
                    </a:lnTo>
                    <a:lnTo>
                      <a:pt x="332" y="1349"/>
                    </a:lnTo>
                    <a:lnTo>
                      <a:pt x="359" y="1355"/>
                    </a:lnTo>
                    <a:lnTo>
                      <a:pt x="389" y="1358"/>
                    </a:lnTo>
                    <a:lnTo>
                      <a:pt x="2270" y="1358"/>
                    </a:lnTo>
                    <a:lnTo>
                      <a:pt x="2299" y="1355"/>
                    </a:lnTo>
                    <a:lnTo>
                      <a:pt x="2327" y="1349"/>
                    </a:lnTo>
                    <a:lnTo>
                      <a:pt x="2354" y="1339"/>
                    </a:lnTo>
                    <a:lnTo>
                      <a:pt x="2379" y="1325"/>
                    </a:lnTo>
                    <a:lnTo>
                      <a:pt x="2402" y="1307"/>
                    </a:lnTo>
                    <a:lnTo>
                      <a:pt x="2421" y="1287"/>
                    </a:lnTo>
                    <a:lnTo>
                      <a:pt x="2439" y="1263"/>
                    </a:lnTo>
                    <a:lnTo>
                      <a:pt x="2454" y="1233"/>
                    </a:lnTo>
                    <a:lnTo>
                      <a:pt x="2463" y="1200"/>
                    </a:lnTo>
                    <a:lnTo>
                      <a:pt x="2467" y="1167"/>
                    </a:lnTo>
                    <a:lnTo>
                      <a:pt x="2465" y="1133"/>
                    </a:lnTo>
                    <a:lnTo>
                      <a:pt x="2458" y="1101"/>
                    </a:lnTo>
                    <a:lnTo>
                      <a:pt x="2445" y="1070"/>
                    </a:lnTo>
                    <a:lnTo>
                      <a:pt x="1984" y="190"/>
                    </a:lnTo>
                    <a:lnTo>
                      <a:pt x="678" y="190"/>
                    </a:lnTo>
                    <a:close/>
                    <a:moveTo>
                      <a:pt x="621" y="0"/>
                    </a:moveTo>
                    <a:lnTo>
                      <a:pt x="2041" y="0"/>
                    </a:lnTo>
                    <a:lnTo>
                      <a:pt x="2063" y="2"/>
                    </a:lnTo>
                    <a:lnTo>
                      <a:pt x="2082" y="8"/>
                    </a:lnTo>
                    <a:lnTo>
                      <a:pt x="2100" y="19"/>
                    </a:lnTo>
                    <a:lnTo>
                      <a:pt x="2115" y="34"/>
                    </a:lnTo>
                    <a:lnTo>
                      <a:pt x="2126" y="51"/>
                    </a:lnTo>
                    <a:lnTo>
                      <a:pt x="2614" y="981"/>
                    </a:lnTo>
                    <a:lnTo>
                      <a:pt x="2632" y="1022"/>
                    </a:lnTo>
                    <a:lnTo>
                      <a:pt x="2647" y="1065"/>
                    </a:lnTo>
                    <a:lnTo>
                      <a:pt x="2655" y="1108"/>
                    </a:lnTo>
                    <a:lnTo>
                      <a:pt x="2659" y="1151"/>
                    </a:lnTo>
                    <a:lnTo>
                      <a:pt x="2657" y="1195"/>
                    </a:lnTo>
                    <a:lnTo>
                      <a:pt x="2651" y="1238"/>
                    </a:lnTo>
                    <a:lnTo>
                      <a:pt x="2639" y="1281"/>
                    </a:lnTo>
                    <a:lnTo>
                      <a:pt x="2623" y="1322"/>
                    </a:lnTo>
                    <a:lnTo>
                      <a:pt x="2601" y="1362"/>
                    </a:lnTo>
                    <a:lnTo>
                      <a:pt x="2577" y="1399"/>
                    </a:lnTo>
                    <a:lnTo>
                      <a:pt x="2547" y="1432"/>
                    </a:lnTo>
                    <a:lnTo>
                      <a:pt x="2514" y="1462"/>
                    </a:lnTo>
                    <a:lnTo>
                      <a:pt x="2480" y="1488"/>
                    </a:lnTo>
                    <a:lnTo>
                      <a:pt x="2442" y="1509"/>
                    </a:lnTo>
                    <a:lnTo>
                      <a:pt x="2401" y="1526"/>
                    </a:lnTo>
                    <a:lnTo>
                      <a:pt x="2359" y="1539"/>
                    </a:lnTo>
                    <a:lnTo>
                      <a:pt x="2315" y="1546"/>
                    </a:lnTo>
                    <a:lnTo>
                      <a:pt x="2270" y="1549"/>
                    </a:lnTo>
                    <a:lnTo>
                      <a:pt x="389" y="1549"/>
                    </a:lnTo>
                    <a:lnTo>
                      <a:pt x="344" y="1546"/>
                    </a:lnTo>
                    <a:lnTo>
                      <a:pt x="300" y="1539"/>
                    </a:lnTo>
                    <a:lnTo>
                      <a:pt x="258" y="1526"/>
                    </a:lnTo>
                    <a:lnTo>
                      <a:pt x="217" y="1509"/>
                    </a:lnTo>
                    <a:lnTo>
                      <a:pt x="179" y="1487"/>
                    </a:lnTo>
                    <a:lnTo>
                      <a:pt x="143" y="1462"/>
                    </a:lnTo>
                    <a:lnTo>
                      <a:pt x="112" y="1432"/>
                    </a:lnTo>
                    <a:lnTo>
                      <a:pt x="82" y="1398"/>
                    </a:lnTo>
                    <a:lnTo>
                      <a:pt x="56" y="1362"/>
                    </a:lnTo>
                    <a:lnTo>
                      <a:pt x="36" y="1322"/>
                    </a:lnTo>
                    <a:lnTo>
                      <a:pt x="19" y="1280"/>
                    </a:lnTo>
                    <a:lnTo>
                      <a:pt x="8" y="1237"/>
                    </a:lnTo>
                    <a:lnTo>
                      <a:pt x="2" y="1194"/>
                    </a:lnTo>
                    <a:lnTo>
                      <a:pt x="0" y="1150"/>
                    </a:lnTo>
                    <a:lnTo>
                      <a:pt x="4" y="1107"/>
                    </a:lnTo>
                    <a:lnTo>
                      <a:pt x="13" y="1064"/>
                    </a:lnTo>
                    <a:lnTo>
                      <a:pt x="27" y="1021"/>
                    </a:lnTo>
                    <a:lnTo>
                      <a:pt x="45" y="980"/>
                    </a:lnTo>
                    <a:lnTo>
                      <a:pt x="537" y="50"/>
                    </a:lnTo>
                    <a:lnTo>
                      <a:pt x="548" y="33"/>
                    </a:lnTo>
                    <a:lnTo>
                      <a:pt x="563" y="19"/>
                    </a:lnTo>
                    <a:lnTo>
                      <a:pt x="581" y="8"/>
                    </a:lnTo>
                    <a:lnTo>
                      <a:pt x="600" y="2"/>
                    </a:lnTo>
                    <a:lnTo>
                      <a:pt x="621"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2" name="Google Shape;419;p33">
                <a:extLst>
                  <a:ext uri="{FF2B5EF4-FFF2-40B4-BE49-F238E27FC236}">
                    <a16:creationId xmlns:a16="http://schemas.microsoft.com/office/drawing/2014/main" id="{700FB3C3-291D-CF4A-BFC4-8EE40EB63972}"/>
                  </a:ext>
                </a:extLst>
              </p:cNvPr>
              <p:cNvSpPr/>
              <p:nvPr/>
            </p:nvSpPr>
            <p:spPr>
              <a:xfrm>
                <a:off x="4118190" y="3151001"/>
                <a:ext cx="19559" cy="19559"/>
              </a:xfrm>
              <a:custGeom>
                <a:avLst/>
                <a:gdLst/>
                <a:ahLst/>
                <a:cxnLst/>
                <a:rect l="l" t="t" r="r" b="b"/>
                <a:pathLst>
                  <a:path w="144" h="144" extrusionOk="0">
                    <a:moveTo>
                      <a:pt x="72" y="0"/>
                    </a:moveTo>
                    <a:lnTo>
                      <a:pt x="91" y="3"/>
                    </a:lnTo>
                    <a:lnTo>
                      <a:pt x="108" y="10"/>
                    </a:lnTo>
                    <a:lnTo>
                      <a:pt x="123" y="22"/>
                    </a:lnTo>
                    <a:lnTo>
                      <a:pt x="134" y="36"/>
                    </a:lnTo>
                    <a:lnTo>
                      <a:pt x="141" y="53"/>
                    </a:lnTo>
                    <a:lnTo>
                      <a:pt x="144" y="72"/>
                    </a:lnTo>
                    <a:lnTo>
                      <a:pt x="141" y="91"/>
                    </a:lnTo>
                    <a:lnTo>
                      <a:pt x="134" y="109"/>
                    </a:lnTo>
                    <a:lnTo>
                      <a:pt x="123" y="123"/>
                    </a:lnTo>
                    <a:lnTo>
                      <a:pt x="108" y="134"/>
                    </a:lnTo>
                    <a:lnTo>
                      <a:pt x="91" y="141"/>
                    </a:lnTo>
                    <a:lnTo>
                      <a:pt x="72" y="144"/>
                    </a:lnTo>
                    <a:lnTo>
                      <a:pt x="53" y="141"/>
                    </a:lnTo>
                    <a:lnTo>
                      <a:pt x="36" y="134"/>
                    </a:lnTo>
                    <a:lnTo>
                      <a:pt x="21" y="123"/>
                    </a:lnTo>
                    <a:lnTo>
                      <a:pt x="10" y="109"/>
                    </a:lnTo>
                    <a:lnTo>
                      <a:pt x="2" y="91"/>
                    </a:lnTo>
                    <a:lnTo>
                      <a:pt x="0" y="72"/>
                    </a:lnTo>
                    <a:lnTo>
                      <a:pt x="2" y="53"/>
                    </a:lnTo>
                    <a:lnTo>
                      <a:pt x="10" y="36"/>
                    </a:lnTo>
                    <a:lnTo>
                      <a:pt x="21" y="22"/>
                    </a:lnTo>
                    <a:lnTo>
                      <a:pt x="36" y="10"/>
                    </a:lnTo>
                    <a:lnTo>
                      <a:pt x="53" y="3"/>
                    </a:lnTo>
                    <a:lnTo>
                      <a:pt x="72"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23" name="Google Shape;420;p33">
                <a:extLst>
                  <a:ext uri="{FF2B5EF4-FFF2-40B4-BE49-F238E27FC236}">
                    <a16:creationId xmlns:a16="http://schemas.microsoft.com/office/drawing/2014/main" id="{06E0C81A-274B-954C-8B21-B08F692ED7DA}"/>
                  </a:ext>
                </a:extLst>
              </p:cNvPr>
              <p:cNvSpPr/>
              <p:nvPr/>
            </p:nvSpPr>
            <p:spPr>
              <a:xfrm>
                <a:off x="4105965" y="3138777"/>
                <a:ext cx="45231" cy="45231"/>
              </a:xfrm>
              <a:custGeom>
                <a:avLst/>
                <a:gdLst/>
                <a:ahLst/>
                <a:cxnLst/>
                <a:rect l="l" t="t" r="r" b="b"/>
                <a:pathLst>
                  <a:path w="335" h="334" extrusionOk="0">
                    <a:moveTo>
                      <a:pt x="167" y="143"/>
                    </a:moveTo>
                    <a:lnTo>
                      <a:pt x="157" y="145"/>
                    </a:lnTo>
                    <a:lnTo>
                      <a:pt x="150" y="150"/>
                    </a:lnTo>
                    <a:lnTo>
                      <a:pt x="145" y="157"/>
                    </a:lnTo>
                    <a:lnTo>
                      <a:pt x="143" y="167"/>
                    </a:lnTo>
                    <a:lnTo>
                      <a:pt x="145" y="176"/>
                    </a:lnTo>
                    <a:lnTo>
                      <a:pt x="150" y="184"/>
                    </a:lnTo>
                    <a:lnTo>
                      <a:pt x="157" y="189"/>
                    </a:lnTo>
                    <a:lnTo>
                      <a:pt x="167" y="190"/>
                    </a:lnTo>
                    <a:lnTo>
                      <a:pt x="176" y="189"/>
                    </a:lnTo>
                    <a:lnTo>
                      <a:pt x="183" y="184"/>
                    </a:lnTo>
                    <a:lnTo>
                      <a:pt x="188" y="176"/>
                    </a:lnTo>
                    <a:lnTo>
                      <a:pt x="190" y="167"/>
                    </a:lnTo>
                    <a:lnTo>
                      <a:pt x="188" y="157"/>
                    </a:lnTo>
                    <a:lnTo>
                      <a:pt x="183" y="150"/>
                    </a:lnTo>
                    <a:lnTo>
                      <a:pt x="176" y="145"/>
                    </a:lnTo>
                    <a:lnTo>
                      <a:pt x="167" y="143"/>
                    </a:lnTo>
                    <a:close/>
                    <a:moveTo>
                      <a:pt x="167" y="0"/>
                    </a:moveTo>
                    <a:lnTo>
                      <a:pt x="197" y="2"/>
                    </a:lnTo>
                    <a:lnTo>
                      <a:pt x="225" y="10"/>
                    </a:lnTo>
                    <a:lnTo>
                      <a:pt x="252" y="22"/>
                    </a:lnTo>
                    <a:lnTo>
                      <a:pt x="275" y="39"/>
                    </a:lnTo>
                    <a:lnTo>
                      <a:pt x="295" y="59"/>
                    </a:lnTo>
                    <a:lnTo>
                      <a:pt x="311" y="83"/>
                    </a:lnTo>
                    <a:lnTo>
                      <a:pt x="324" y="108"/>
                    </a:lnTo>
                    <a:lnTo>
                      <a:pt x="331" y="137"/>
                    </a:lnTo>
                    <a:lnTo>
                      <a:pt x="335" y="167"/>
                    </a:lnTo>
                    <a:lnTo>
                      <a:pt x="331" y="197"/>
                    </a:lnTo>
                    <a:lnTo>
                      <a:pt x="324" y="225"/>
                    </a:lnTo>
                    <a:lnTo>
                      <a:pt x="311" y="252"/>
                    </a:lnTo>
                    <a:lnTo>
                      <a:pt x="295" y="275"/>
                    </a:lnTo>
                    <a:lnTo>
                      <a:pt x="275" y="295"/>
                    </a:lnTo>
                    <a:lnTo>
                      <a:pt x="252" y="312"/>
                    </a:lnTo>
                    <a:lnTo>
                      <a:pt x="225" y="324"/>
                    </a:lnTo>
                    <a:lnTo>
                      <a:pt x="197" y="331"/>
                    </a:lnTo>
                    <a:lnTo>
                      <a:pt x="167" y="334"/>
                    </a:lnTo>
                    <a:lnTo>
                      <a:pt x="137" y="331"/>
                    </a:lnTo>
                    <a:lnTo>
                      <a:pt x="108" y="324"/>
                    </a:lnTo>
                    <a:lnTo>
                      <a:pt x="83" y="312"/>
                    </a:lnTo>
                    <a:lnTo>
                      <a:pt x="59" y="295"/>
                    </a:lnTo>
                    <a:lnTo>
                      <a:pt x="39" y="275"/>
                    </a:lnTo>
                    <a:lnTo>
                      <a:pt x="22" y="252"/>
                    </a:lnTo>
                    <a:lnTo>
                      <a:pt x="10" y="225"/>
                    </a:lnTo>
                    <a:lnTo>
                      <a:pt x="2" y="197"/>
                    </a:lnTo>
                    <a:lnTo>
                      <a:pt x="0" y="167"/>
                    </a:lnTo>
                    <a:lnTo>
                      <a:pt x="2" y="137"/>
                    </a:lnTo>
                    <a:lnTo>
                      <a:pt x="10" y="108"/>
                    </a:lnTo>
                    <a:lnTo>
                      <a:pt x="22" y="83"/>
                    </a:lnTo>
                    <a:lnTo>
                      <a:pt x="39" y="59"/>
                    </a:lnTo>
                    <a:lnTo>
                      <a:pt x="59" y="39"/>
                    </a:lnTo>
                    <a:lnTo>
                      <a:pt x="83" y="22"/>
                    </a:lnTo>
                    <a:lnTo>
                      <a:pt x="108" y="10"/>
                    </a:lnTo>
                    <a:lnTo>
                      <a:pt x="137" y="2"/>
                    </a:lnTo>
                    <a:lnTo>
                      <a:pt x="167"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gr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68712" y="308459"/>
            <a:ext cx="1576192" cy="492443"/>
          </a:xfrm>
          <a:prstGeom prst="rect">
            <a:avLst/>
          </a:prstGeom>
        </p:spPr>
        <p:txBody>
          <a:bodyPr wrap="square" lIns="0" tIns="0" rIns="0" bIns="0" rtlCol="0">
            <a:spAutoFit/>
          </a:bodyPr>
          <a:lstStyle/>
          <a:p>
            <a:pPr algn="l"/>
            <a:r>
              <a:rPr lang="en-US" sz="1600" b="1" i="0" dirty="0">
                <a:solidFill>
                  <a:srgbClr val="1D4679"/>
                </a:solidFill>
                <a:latin typeface="Effra" panose="020B0603020203020204" pitchFamily="34" charset="0"/>
                <a:ea typeface="Verdana" panose="020B0604030504040204" pitchFamily="34" charset="0"/>
                <a:cs typeface="Effra" panose="020B0603020203020204" pitchFamily="34" charset="0"/>
              </a:rPr>
              <a:t>RESEARCH &amp;</a:t>
            </a:r>
          </a:p>
          <a:p>
            <a:pPr algn="l"/>
            <a:r>
              <a:rPr lang="en-US" sz="1600" b="1" i="0" dirty="0">
                <a:solidFill>
                  <a:srgbClr val="1D4679"/>
                </a:solidFill>
                <a:latin typeface="Effra" panose="020B0603020203020204" pitchFamily="34" charset="0"/>
                <a:ea typeface="Verdana" panose="020B0604030504040204" pitchFamily="34" charset="0"/>
                <a:cs typeface="Effra" panose="020B0603020203020204" pitchFamily="34" charset="0"/>
              </a:rPr>
              <a:t>INNOVATION</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6" y="914400"/>
            <a:ext cx="1756345" cy="430887"/>
          </a:xfrm>
          <a:prstGeom prst="rect">
            <a:avLst/>
          </a:prstGeom>
        </p:spPr>
        <p:txBody>
          <a:bodyPr wrap="square">
            <a:spAutoFit/>
          </a:bodyPr>
          <a:lstStyle/>
          <a:p>
            <a:pPr algn="l"/>
            <a:r>
              <a:rPr lang="en-US" sz="1100" b="1" i="0" dirty="0">
                <a:solidFill>
                  <a:srgbClr val="1D4679"/>
                </a:solidFill>
                <a:latin typeface="Effra" panose="020B0603020203020204" pitchFamily="34" charset="0"/>
                <a:ea typeface="Verdana" panose="020B0604030504040204" pitchFamily="34" charset="0"/>
                <a:cs typeface="Effra" panose="020B0603020203020204" pitchFamily="34" charset="0"/>
              </a:rPr>
              <a:t>Anissa Abi-Dargham</a:t>
            </a:r>
          </a:p>
          <a:p>
            <a:pPr algn="l"/>
            <a:r>
              <a:rPr lang="en-US" sz="1100" b="1" i="0" dirty="0">
                <a:solidFill>
                  <a:srgbClr val="1D4679"/>
                </a:solidFill>
                <a:latin typeface="Effra" panose="020B0603020203020204" pitchFamily="34" charset="0"/>
                <a:ea typeface="Verdana" panose="020B0604030504040204" pitchFamily="34" charset="0"/>
                <a:cs typeface="Effra" panose="020B0603020203020204" pitchFamily="34" charset="0"/>
              </a:rPr>
              <a:t>Jon Longtin</a:t>
            </a:r>
          </a:p>
        </p:txBody>
      </p:sp>
    </p:spTree>
    <p:extLst>
      <p:ext uri="{BB962C8B-B14F-4D97-AF65-F5344CB8AC3E}">
        <p14:creationId xmlns:p14="http://schemas.microsoft.com/office/powerpoint/2010/main" val="208132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tony Brook Medici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9E6652-B066-D845-84D0-8BE3E24D05EC}"/>
              </a:ext>
            </a:extLst>
          </p:cNvPr>
          <p:cNvGrpSpPr/>
          <p:nvPr userDrawn="1"/>
        </p:nvGrpSpPr>
        <p:grpSpPr>
          <a:xfrm>
            <a:off x="9547117" y="180780"/>
            <a:ext cx="731520" cy="731520"/>
            <a:chOff x="10637822" y="1900426"/>
            <a:chExt cx="731520" cy="731520"/>
          </a:xfrm>
        </p:grpSpPr>
        <p:sp>
          <p:nvSpPr>
            <p:cNvPr id="15" name="Oval 14">
              <a:extLst>
                <a:ext uri="{FF2B5EF4-FFF2-40B4-BE49-F238E27FC236}">
                  <a16:creationId xmlns:a16="http://schemas.microsoft.com/office/drawing/2014/main" id="{F9B5934B-A02D-9140-87CA-13182D6856DB}"/>
                </a:ext>
              </a:extLst>
            </p:cNvPr>
            <p:cNvSpPr/>
            <p:nvPr/>
          </p:nvSpPr>
          <p:spPr bwMode="auto">
            <a:xfrm>
              <a:off x="10637822" y="1900426"/>
              <a:ext cx="731520" cy="731520"/>
            </a:xfrm>
            <a:prstGeom prst="ellipse">
              <a:avLst/>
            </a:prstGeom>
            <a:solidFill>
              <a:schemeClr val="accent5"/>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lvl="0" algn="ctr" defTabSz="609585"/>
              <a:endParaRPr lang="en-US" sz="1200" b="1" dirty="0">
                <a:solidFill>
                  <a:srgbClr val="F1EA86"/>
                </a:solidFill>
                <a:latin typeface="Calibri" panose="020F0502020204030204" pitchFamily="34" charset="0"/>
                <a:cs typeface="Calibri" panose="020F0502020204030204" pitchFamily="34" charset="0"/>
              </a:endParaRPr>
            </a:p>
          </p:txBody>
        </p:sp>
        <p:sp>
          <p:nvSpPr>
            <p:cNvPr id="24" name="Google Shape;424;p33">
              <a:extLst>
                <a:ext uri="{FF2B5EF4-FFF2-40B4-BE49-F238E27FC236}">
                  <a16:creationId xmlns:a16="http://schemas.microsoft.com/office/drawing/2014/main" id="{173B202A-B524-2B48-9290-01F26842EAA0}"/>
                </a:ext>
              </a:extLst>
            </p:cNvPr>
            <p:cNvSpPr>
              <a:spLocks noChangeAspect="1"/>
            </p:cNvSpPr>
            <p:nvPr/>
          </p:nvSpPr>
          <p:spPr>
            <a:xfrm>
              <a:off x="10778589" y="2043408"/>
              <a:ext cx="449985" cy="445557"/>
            </a:xfrm>
            <a:custGeom>
              <a:avLst/>
              <a:gdLst/>
              <a:ahLst/>
              <a:cxnLst/>
              <a:rect l="l" t="t" r="r" b="b"/>
              <a:pathLst>
                <a:path w="3354" h="3322" extrusionOk="0">
                  <a:moveTo>
                    <a:pt x="1677" y="265"/>
                  </a:moveTo>
                  <a:lnTo>
                    <a:pt x="1581" y="268"/>
                  </a:lnTo>
                  <a:lnTo>
                    <a:pt x="1486" y="277"/>
                  </a:lnTo>
                  <a:lnTo>
                    <a:pt x="1394" y="293"/>
                  </a:lnTo>
                  <a:lnTo>
                    <a:pt x="1303" y="315"/>
                  </a:lnTo>
                  <a:lnTo>
                    <a:pt x="1214" y="342"/>
                  </a:lnTo>
                  <a:lnTo>
                    <a:pt x="1129" y="374"/>
                  </a:lnTo>
                  <a:lnTo>
                    <a:pt x="1046" y="412"/>
                  </a:lnTo>
                  <a:lnTo>
                    <a:pt x="966" y="455"/>
                  </a:lnTo>
                  <a:lnTo>
                    <a:pt x="889" y="503"/>
                  </a:lnTo>
                  <a:lnTo>
                    <a:pt x="816" y="556"/>
                  </a:lnTo>
                  <a:lnTo>
                    <a:pt x="746" y="612"/>
                  </a:lnTo>
                  <a:lnTo>
                    <a:pt x="680" y="674"/>
                  </a:lnTo>
                  <a:lnTo>
                    <a:pt x="619" y="739"/>
                  </a:lnTo>
                  <a:lnTo>
                    <a:pt x="561" y="807"/>
                  </a:lnTo>
                  <a:lnTo>
                    <a:pt x="509" y="880"/>
                  </a:lnTo>
                  <a:lnTo>
                    <a:pt x="459" y="957"/>
                  </a:lnTo>
                  <a:lnTo>
                    <a:pt x="417" y="1036"/>
                  </a:lnTo>
                  <a:lnTo>
                    <a:pt x="378" y="1117"/>
                  </a:lnTo>
                  <a:lnTo>
                    <a:pt x="345" y="1203"/>
                  </a:lnTo>
                  <a:lnTo>
                    <a:pt x="317" y="1290"/>
                  </a:lnTo>
                  <a:lnTo>
                    <a:pt x="295" y="1379"/>
                  </a:lnTo>
                  <a:lnTo>
                    <a:pt x="280" y="1472"/>
                  </a:lnTo>
                  <a:lnTo>
                    <a:pt x="270" y="1566"/>
                  </a:lnTo>
                  <a:lnTo>
                    <a:pt x="267" y="1661"/>
                  </a:lnTo>
                  <a:lnTo>
                    <a:pt x="270" y="1756"/>
                  </a:lnTo>
                  <a:lnTo>
                    <a:pt x="280" y="1850"/>
                  </a:lnTo>
                  <a:lnTo>
                    <a:pt x="295" y="1942"/>
                  </a:lnTo>
                  <a:lnTo>
                    <a:pt x="317" y="2032"/>
                  </a:lnTo>
                  <a:lnTo>
                    <a:pt x="345" y="2119"/>
                  </a:lnTo>
                  <a:lnTo>
                    <a:pt x="378" y="2204"/>
                  </a:lnTo>
                  <a:lnTo>
                    <a:pt x="417" y="2286"/>
                  </a:lnTo>
                  <a:lnTo>
                    <a:pt x="459" y="2365"/>
                  </a:lnTo>
                  <a:lnTo>
                    <a:pt x="509" y="2441"/>
                  </a:lnTo>
                  <a:lnTo>
                    <a:pt x="561" y="2514"/>
                  </a:lnTo>
                  <a:lnTo>
                    <a:pt x="619" y="2583"/>
                  </a:lnTo>
                  <a:lnTo>
                    <a:pt x="680" y="2648"/>
                  </a:lnTo>
                  <a:lnTo>
                    <a:pt x="746" y="2709"/>
                  </a:lnTo>
                  <a:lnTo>
                    <a:pt x="816" y="2766"/>
                  </a:lnTo>
                  <a:lnTo>
                    <a:pt x="889" y="2818"/>
                  </a:lnTo>
                  <a:lnTo>
                    <a:pt x="966" y="2867"/>
                  </a:lnTo>
                  <a:lnTo>
                    <a:pt x="1046" y="2909"/>
                  </a:lnTo>
                  <a:lnTo>
                    <a:pt x="1129" y="2947"/>
                  </a:lnTo>
                  <a:lnTo>
                    <a:pt x="1214" y="2981"/>
                  </a:lnTo>
                  <a:lnTo>
                    <a:pt x="1303" y="3008"/>
                  </a:lnTo>
                  <a:lnTo>
                    <a:pt x="1394" y="3029"/>
                  </a:lnTo>
                  <a:lnTo>
                    <a:pt x="1486" y="3045"/>
                  </a:lnTo>
                  <a:lnTo>
                    <a:pt x="1581" y="3054"/>
                  </a:lnTo>
                  <a:lnTo>
                    <a:pt x="1677" y="3058"/>
                  </a:lnTo>
                  <a:lnTo>
                    <a:pt x="1773" y="3054"/>
                  </a:lnTo>
                  <a:lnTo>
                    <a:pt x="1869" y="3045"/>
                  </a:lnTo>
                  <a:lnTo>
                    <a:pt x="1962" y="3029"/>
                  </a:lnTo>
                  <a:lnTo>
                    <a:pt x="2051" y="3008"/>
                  </a:lnTo>
                  <a:lnTo>
                    <a:pt x="2140" y="2981"/>
                  </a:lnTo>
                  <a:lnTo>
                    <a:pt x="2225" y="2947"/>
                  </a:lnTo>
                  <a:lnTo>
                    <a:pt x="2308" y="2909"/>
                  </a:lnTo>
                  <a:lnTo>
                    <a:pt x="2388" y="2867"/>
                  </a:lnTo>
                  <a:lnTo>
                    <a:pt x="2465" y="2818"/>
                  </a:lnTo>
                  <a:lnTo>
                    <a:pt x="2538" y="2766"/>
                  </a:lnTo>
                  <a:lnTo>
                    <a:pt x="2608" y="2709"/>
                  </a:lnTo>
                  <a:lnTo>
                    <a:pt x="2674" y="2648"/>
                  </a:lnTo>
                  <a:lnTo>
                    <a:pt x="2736" y="2583"/>
                  </a:lnTo>
                  <a:lnTo>
                    <a:pt x="2793" y="2514"/>
                  </a:lnTo>
                  <a:lnTo>
                    <a:pt x="2847" y="2441"/>
                  </a:lnTo>
                  <a:lnTo>
                    <a:pt x="2895" y="2365"/>
                  </a:lnTo>
                  <a:lnTo>
                    <a:pt x="2939" y="2286"/>
                  </a:lnTo>
                  <a:lnTo>
                    <a:pt x="2977" y="2204"/>
                  </a:lnTo>
                  <a:lnTo>
                    <a:pt x="3010" y="2119"/>
                  </a:lnTo>
                  <a:lnTo>
                    <a:pt x="3037" y="2032"/>
                  </a:lnTo>
                  <a:lnTo>
                    <a:pt x="3059" y="1942"/>
                  </a:lnTo>
                  <a:lnTo>
                    <a:pt x="3074" y="1850"/>
                  </a:lnTo>
                  <a:lnTo>
                    <a:pt x="3084" y="1756"/>
                  </a:lnTo>
                  <a:lnTo>
                    <a:pt x="3087" y="1661"/>
                  </a:lnTo>
                  <a:lnTo>
                    <a:pt x="3084" y="1566"/>
                  </a:lnTo>
                  <a:lnTo>
                    <a:pt x="3074" y="1472"/>
                  </a:lnTo>
                  <a:lnTo>
                    <a:pt x="3059" y="1379"/>
                  </a:lnTo>
                  <a:lnTo>
                    <a:pt x="3037" y="1290"/>
                  </a:lnTo>
                  <a:lnTo>
                    <a:pt x="3010" y="1203"/>
                  </a:lnTo>
                  <a:lnTo>
                    <a:pt x="2977" y="1117"/>
                  </a:lnTo>
                  <a:lnTo>
                    <a:pt x="2939" y="1036"/>
                  </a:lnTo>
                  <a:lnTo>
                    <a:pt x="2895" y="957"/>
                  </a:lnTo>
                  <a:lnTo>
                    <a:pt x="2847" y="880"/>
                  </a:lnTo>
                  <a:lnTo>
                    <a:pt x="2793" y="807"/>
                  </a:lnTo>
                  <a:lnTo>
                    <a:pt x="2736" y="739"/>
                  </a:lnTo>
                  <a:lnTo>
                    <a:pt x="2674" y="674"/>
                  </a:lnTo>
                  <a:lnTo>
                    <a:pt x="2608" y="612"/>
                  </a:lnTo>
                  <a:lnTo>
                    <a:pt x="2538" y="556"/>
                  </a:lnTo>
                  <a:lnTo>
                    <a:pt x="2465" y="503"/>
                  </a:lnTo>
                  <a:lnTo>
                    <a:pt x="2388" y="455"/>
                  </a:lnTo>
                  <a:lnTo>
                    <a:pt x="2308" y="412"/>
                  </a:lnTo>
                  <a:lnTo>
                    <a:pt x="2225" y="374"/>
                  </a:lnTo>
                  <a:lnTo>
                    <a:pt x="2140" y="342"/>
                  </a:lnTo>
                  <a:lnTo>
                    <a:pt x="2051" y="315"/>
                  </a:lnTo>
                  <a:lnTo>
                    <a:pt x="1962" y="293"/>
                  </a:lnTo>
                  <a:lnTo>
                    <a:pt x="1869" y="277"/>
                  </a:lnTo>
                  <a:lnTo>
                    <a:pt x="1773" y="268"/>
                  </a:lnTo>
                  <a:lnTo>
                    <a:pt x="1677" y="265"/>
                  </a:lnTo>
                  <a:close/>
                  <a:moveTo>
                    <a:pt x="1677" y="0"/>
                  </a:moveTo>
                  <a:lnTo>
                    <a:pt x="1677" y="0"/>
                  </a:lnTo>
                  <a:lnTo>
                    <a:pt x="1783" y="4"/>
                  </a:lnTo>
                  <a:lnTo>
                    <a:pt x="1887" y="13"/>
                  </a:lnTo>
                  <a:lnTo>
                    <a:pt x="1990" y="29"/>
                  </a:lnTo>
                  <a:lnTo>
                    <a:pt x="2090" y="51"/>
                  </a:lnTo>
                  <a:lnTo>
                    <a:pt x="2187" y="78"/>
                  </a:lnTo>
                  <a:lnTo>
                    <a:pt x="2283" y="112"/>
                  </a:lnTo>
                  <a:lnTo>
                    <a:pt x="2375" y="151"/>
                  </a:lnTo>
                  <a:lnTo>
                    <a:pt x="2465" y="195"/>
                  </a:lnTo>
                  <a:lnTo>
                    <a:pt x="2551" y="244"/>
                  </a:lnTo>
                  <a:lnTo>
                    <a:pt x="2635" y="298"/>
                  </a:lnTo>
                  <a:lnTo>
                    <a:pt x="2714" y="357"/>
                  </a:lnTo>
                  <a:lnTo>
                    <a:pt x="2791" y="420"/>
                  </a:lnTo>
                  <a:lnTo>
                    <a:pt x="2863" y="487"/>
                  </a:lnTo>
                  <a:lnTo>
                    <a:pt x="2931" y="558"/>
                  </a:lnTo>
                  <a:lnTo>
                    <a:pt x="2994" y="634"/>
                  </a:lnTo>
                  <a:lnTo>
                    <a:pt x="3054" y="712"/>
                  </a:lnTo>
                  <a:lnTo>
                    <a:pt x="3108" y="794"/>
                  </a:lnTo>
                  <a:lnTo>
                    <a:pt x="3158" y="881"/>
                  </a:lnTo>
                  <a:lnTo>
                    <a:pt x="3202" y="970"/>
                  </a:lnTo>
                  <a:lnTo>
                    <a:pt x="3242" y="1061"/>
                  </a:lnTo>
                  <a:lnTo>
                    <a:pt x="3276" y="1155"/>
                  </a:lnTo>
                  <a:lnTo>
                    <a:pt x="3303" y="1253"/>
                  </a:lnTo>
                  <a:lnTo>
                    <a:pt x="3326" y="1351"/>
                  </a:lnTo>
                  <a:lnTo>
                    <a:pt x="3341" y="1453"/>
                  </a:lnTo>
                  <a:lnTo>
                    <a:pt x="3351" y="1556"/>
                  </a:lnTo>
                  <a:lnTo>
                    <a:pt x="3354" y="1661"/>
                  </a:lnTo>
                  <a:lnTo>
                    <a:pt x="3351" y="1766"/>
                  </a:lnTo>
                  <a:lnTo>
                    <a:pt x="3341" y="1869"/>
                  </a:lnTo>
                  <a:lnTo>
                    <a:pt x="3326" y="1970"/>
                  </a:lnTo>
                  <a:lnTo>
                    <a:pt x="3303" y="2070"/>
                  </a:lnTo>
                  <a:lnTo>
                    <a:pt x="3276" y="2166"/>
                  </a:lnTo>
                  <a:lnTo>
                    <a:pt x="3242" y="2260"/>
                  </a:lnTo>
                  <a:lnTo>
                    <a:pt x="3202" y="2352"/>
                  </a:lnTo>
                  <a:lnTo>
                    <a:pt x="3158" y="2441"/>
                  </a:lnTo>
                  <a:lnTo>
                    <a:pt x="3108" y="2527"/>
                  </a:lnTo>
                  <a:lnTo>
                    <a:pt x="3054" y="2609"/>
                  </a:lnTo>
                  <a:lnTo>
                    <a:pt x="2994" y="2688"/>
                  </a:lnTo>
                  <a:lnTo>
                    <a:pt x="2931" y="2763"/>
                  </a:lnTo>
                  <a:lnTo>
                    <a:pt x="2863" y="2834"/>
                  </a:lnTo>
                  <a:lnTo>
                    <a:pt x="2791" y="2902"/>
                  </a:lnTo>
                  <a:lnTo>
                    <a:pt x="2714" y="2965"/>
                  </a:lnTo>
                  <a:lnTo>
                    <a:pt x="2635" y="3024"/>
                  </a:lnTo>
                  <a:lnTo>
                    <a:pt x="2551" y="3078"/>
                  </a:lnTo>
                  <a:lnTo>
                    <a:pt x="2465" y="3127"/>
                  </a:lnTo>
                  <a:lnTo>
                    <a:pt x="2375" y="3171"/>
                  </a:lnTo>
                  <a:lnTo>
                    <a:pt x="2283" y="3209"/>
                  </a:lnTo>
                  <a:lnTo>
                    <a:pt x="2187" y="3243"/>
                  </a:lnTo>
                  <a:lnTo>
                    <a:pt x="2090" y="3271"/>
                  </a:lnTo>
                  <a:lnTo>
                    <a:pt x="1990" y="3293"/>
                  </a:lnTo>
                  <a:lnTo>
                    <a:pt x="1887" y="3309"/>
                  </a:lnTo>
                  <a:lnTo>
                    <a:pt x="1783" y="3319"/>
                  </a:lnTo>
                  <a:lnTo>
                    <a:pt x="1677" y="3322"/>
                  </a:lnTo>
                  <a:lnTo>
                    <a:pt x="1571" y="3319"/>
                  </a:lnTo>
                  <a:lnTo>
                    <a:pt x="1467" y="3309"/>
                  </a:lnTo>
                  <a:lnTo>
                    <a:pt x="1365" y="3293"/>
                  </a:lnTo>
                  <a:lnTo>
                    <a:pt x="1265" y="3271"/>
                  </a:lnTo>
                  <a:lnTo>
                    <a:pt x="1167" y="3243"/>
                  </a:lnTo>
                  <a:lnTo>
                    <a:pt x="1072" y="3209"/>
                  </a:lnTo>
                  <a:lnTo>
                    <a:pt x="979" y="3171"/>
                  </a:lnTo>
                  <a:lnTo>
                    <a:pt x="889" y="3127"/>
                  </a:lnTo>
                  <a:lnTo>
                    <a:pt x="803" y="3078"/>
                  </a:lnTo>
                  <a:lnTo>
                    <a:pt x="720" y="3024"/>
                  </a:lnTo>
                  <a:lnTo>
                    <a:pt x="640" y="2965"/>
                  </a:lnTo>
                  <a:lnTo>
                    <a:pt x="563" y="2902"/>
                  </a:lnTo>
                  <a:lnTo>
                    <a:pt x="492" y="2834"/>
                  </a:lnTo>
                  <a:lnTo>
                    <a:pt x="423" y="2763"/>
                  </a:lnTo>
                  <a:lnTo>
                    <a:pt x="360" y="2688"/>
                  </a:lnTo>
                  <a:lnTo>
                    <a:pt x="301" y="2609"/>
                  </a:lnTo>
                  <a:lnTo>
                    <a:pt x="246" y="2527"/>
                  </a:lnTo>
                  <a:lnTo>
                    <a:pt x="197" y="2441"/>
                  </a:lnTo>
                  <a:lnTo>
                    <a:pt x="152" y="2352"/>
                  </a:lnTo>
                  <a:lnTo>
                    <a:pt x="113" y="2260"/>
                  </a:lnTo>
                  <a:lnTo>
                    <a:pt x="80" y="2166"/>
                  </a:lnTo>
                  <a:lnTo>
                    <a:pt x="51" y="2070"/>
                  </a:lnTo>
                  <a:lnTo>
                    <a:pt x="29" y="1970"/>
                  </a:lnTo>
                  <a:lnTo>
                    <a:pt x="13" y="1869"/>
                  </a:lnTo>
                  <a:lnTo>
                    <a:pt x="3" y="1766"/>
                  </a:lnTo>
                  <a:lnTo>
                    <a:pt x="0" y="1661"/>
                  </a:lnTo>
                  <a:lnTo>
                    <a:pt x="3" y="1556"/>
                  </a:lnTo>
                  <a:lnTo>
                    <a:pt x="13" y="1453"/>
                  </a:lnTo>
                  <a:lnTo>
                    <a:pt x="29" y="1351"/>
                  </a:lnTo>
                  <a:lnTo>
                    <a:pt x="51" y="1253"/>
                  </a:lnTo>
                  <a:lnTo>
                    <a:pt x="80" y="1155"/>
                  </a:lnTo>
                  <a:lnTo>
                    <a:pt x="113" y="1061"/>
                  </a:lnTo>
                  <a:lnTo>
                    <a:pt x="152" y="970"/>
                  </a:lnTo>
                  <a:lnTo>
                    <a:pt x="197" y="881"/>
                  </a:lnTo>
                  <a:lnTo>
                    <a:pt x="246" y="794"/>
                  </a:lnTo>
                  <a:lnTo>
                    <a:pt x="301" y="712"/>
                  </a:lnTo>
                  <a:lnTo>
                    <a:pt x="360" y="634"/>
                  </a:lnTo>
                  <a:lnTo>
                    <a:pt x="423" y="558"/>
                  </a:lnTo>
                  <a:lnTo>
                    <a:pt x="492" y="487"/>
                  </a:lnTo>
                  <a:lnTo>
                    <a:pt x="563" y="420"/>
                  </a:lnTo>
                  <a:lnTo>
                    <a:pt x="640" y="357"/>
                  </a:lnTo>
                  <a:lnTo>
                    <a:pt x="720" y="298"/>
                  </a:lnTo>
                  <a:lnTo>
                    <a:pt x="803" y="244"/>
                  </a:lnTo>
                  <a:lnTo>
                    <a:pt x="889" y="195"/>
                  </a:lnTo>
                  <a:lnTo>
                    <a:pt x="979" y="151"/>
                  </a:lnTo>
                  <a:lnTo>
                    <a:pt x="1072" y="112"/>
                  </a:lnTo>
                  <a:lnTo>
                    <a:pt x="1167" y="78"/>
                  </a:lnTo>
                  <a:lnTo>
                    <a:pt x="1265" y="51"/>
                  </a:lnTo>
                  <a:lnTo>
                    <a:pt x="1365" y="29"/>
                  </a:lnTo>
                  <a:lnTo>
                    <a:pt x="1467" y="13"/>
                  </a:lnTo>
                  <a:lnTo>
                    <a:pt x="1571" y="4"/>
                  </a:lnTo>
                  <a:lnTo>
                    <a:pt x="1677" y="0"/>
                  </a:lnTo>
                  <a:close/>
                </a:path>
              </a:pathLst>
            </a:custGeom>
            <a:solidFill>
              <a:srgbClr val="A89E13"/>
            </a:solidFill>
            <a:ln>
              <a:noFill/>
            </a:ln>
          </p:spPr>
          <p:txBody>
            <a:bodyPr spcFirstLastPara="1" wrap="square" lIns="121900" tIns="60933" rIns="121900" bIns="60933" anchor="t" anchorCtr="0">
              <a:noAutofit/>
            </a:bodyPr>
            <a:lstStyle/>
            <a:p>
              <a:pPr>
                <a:buSzPts val="1800"/>
                <a:buFont typeface="Calibri"/>
                <a:buNone/>
              </a:pPr>
              <a:endParaRPr sz="2400" dirty="0">
                <a:latin typeface="Calibri"/>
                <a:ea typeface="Calibri"/>
                <a:cs typeface="Calibri"/>
                <a:sym typeface="Calibri"/>
              </a:endParaRPr>
            </a:p>
          </p:txBody>
        </p:sp>
        <p:sp>
          <p:nvSpPr>
            <p:cNvPr id="25" name="Google Shape;425;p33">
              <a:extLst>
                <a:ext uri="{FF2B5EF4-FFF2-40B4-BE49-F238E27FC236}">
                  <a16:creationId xmlns:a16="http://schemas.microsoft.com/office/drawing/2014/main" id="{03E62527-3CDC-684D-BBDF-BC5DDF284F2D}"/>
                </a:ext>
              </a:extLst>
            </p:cNvPr>
            <p:cNvSpPr>
              <a:spLocks noChangeAspect="1"/>
            </p:cNvSpPr>
            <p:nvPr/>
          </p:nvSpPr>
          <p:spPr>
            <a:xfrm>
              <a:off x="10861947" y="2125290"/>
              <a:ext cx="283270" cy="281791"/>
            </a:xfrm>
            <a:custGeom>
              <a:avLst/>
              <a:gdLst/>
              <a:ahLst/>
              <a:cxnLst/>
              <a:rect l="l" t="t" r="r" b="b"/>
              <a:pathLst>
                <a:path w="2114" h="2100" extrusionOk="0">
                  <a:moveTo>
                    <a:pt x="875" y="0"/>
                  </a:moveTo>
                  <a:lnTo>
                    <a:pt x="1239" y="0"/>
                  </a:lnTo>
                  <a:lnTo>
                    <a:pt x="1269" y="4"/>
                  </a:lnTo>
                  <a:lnTo>
                    <a:pt x="1298" y="11"/>
                  </a:lnTo>
                  <a:lnTo>
                    <a:pt x="1324" y="23"/>
                  </a:lnTo>
                  <a:lnTo>
                    <a:pt x="1347" y="39"/>
                  </a:lnTo>
                  <a:lnTo>
                    <a:pt x="1368" y="60"/>
                  </a:lnTo>
                  <a:lnTo>
                    <a:pt x="1384" y="83"/>
                  </a:lnTo>
                  <a:lnTo>
                    <a:pt x="1396" y="109"/>
                  </a:lnTo>
                  <a:lnTo>
                    <a:pt x="1404" y="137"/>
                  </a:lnTo>
                  <a:lnTo>
                    <a:pt x="1407" y="166"/>
                  </a:lnTo>
                  <a:lnTo>
                    <a:pt x="1407" y="700"/>
                  </a:lnTo>
                  <a:lnTo>
                    <a:pt x="1945" y="700"/>
                  </a:lnTo>
                  <a:lnTo>
                    <a:pt x="1979" y="703"/>
                  </a:lnTo>
                  <a:lnTo>
                    <a:pt x="2011" y="713"/>
                  </a:lnTo>
                  <a:lnTo>
                    <a:pt x="2039" y="728"/>
                  </a:lnTo>
                  <a:lnTo>
                    <a:pt x="2065" y="749"/>
                  </a:lnTo>
                  <a:lnTo>
                    <a:pt x="2084" y="774"/>
                  </a:lnTo>
                  <a:lnTo>
                    <a:pt x="2101" y="802"/>
                  </a:lnTo>
                  <a:lnTo>
                    <a:pt x="2111" y="833"/>
                  </a:lnTo>
                  <a:lnTo>
                    <a:pt x="2114" y="867"/>
                  </a:lnTo>
                  <a:lnTo>
                    <a:pt x="2114" y="1234"/>
                  </a:lnTo>
                  <a:lnTo>
                    <a:pt x="2111" y="1268"/>
                  </a:lnTo>
                  <a:lnTo>
                    <a:pt x="2101" y="1298"/>
                  </a:lnTo>
                  <a:lnTo>
                    <a:pt x="2084" y="1326"/>
                  </a:lnTo>
                  <a:lnTo>
                    <a:pt x="2065" y="1351"/>
                  </a:lnTo>
                  <a:lnTo>
                    <a:pt x="2039" y="1372"/>
                  </a:lnTo>
                  <a:lnTo>
                    <a:pt x="2011" y="1387"/>
                  </a:lnTo>
                  <a:lnTo>
                    <a:pt x="1979" y="1397"/>
                  </a:lnTo>
                  <a:lnTo>
                    <a:pt x="1945" y="1400"/>
                  </a:lnTo>
                  <a:lnTo>
                    <a:pt x="1407" y="1400"/>
                  </a:lnTo>
                  <a:lnTo>
                    <a:pt x="1407" y="1934"/>
                  </a:lnTo>
                  <a:lnTo>
                    <a:pt x="1404" y="1968"/>
                  </a:lnTo>
                  <a:lnTo>
                    <a:pt x="1394" y="1999"/>
                  </a:lnTo>
                  <a:lnTo>
                    <a:pt x="1377" y="2027"/>
                  </a:lnTo>
                  <a:lnTo>
                    <a:pt x="1358" y="2051"/>
                  </a:lnTo>
                  <a:lnTo>
                    <a:pt x="1333" y="2072"/>
                  </a:lnTo>
                  <a:lnTo>
                    <a:pt x="1304" y="2087"/>
                  </a:lnTo>
                  <a:lnTo>
                    <a:pt x="1272" y="2097"/>
                  </a:lnTo>
                  <a:lnTo>
                    <a:pt x="1239" y="2100"/>
                  </a:lnTo>
                  <a:lnTo>
                    <a:pt x="875" y="2100"/>
                  </a:lnTo>
                  <a:lnTo>
                    <a:pt x="841" y="2097"/>
                  </a:lnTo>
                  <a:lnTo>
                    <a:pt x="810" y="2087"/>
                  </a:lnTo>
                  <a:lnTo>
                    <a:pt x="781" y="2072"/>
                  </a:lnTo>
                  <a:lnTo>
                    <a:pt x="756" y="2051"/>
                  </a:lnTo>
                  <a:lnTo>
                    <a:pt x="736" y="2027"/>
                  </a:lnTo>
                  <a:lnTo>
                    <a:pt x="720" y="1999"/>
                  </a:lnTo>
                  <a:lnTo>
                    <a:pt x="710" y="1968"/>
                  </a:lnTo>
                  <a:lnTo>
                    <a:pt x="707" y="1934"/>
                  </a:lnTo>
                  <a:lnTo>
                    <a:pt x="707" y="1400"/>
                  </a:lnTo>
                  <a:lnTo>
                    <a:pt x="168" y="1400"/>
                  </a:lnTo>
                  <a:lnTo>
                    <a:pt x="135" y="1397"/>
                  </a:lnTo>
                  <a:lnTo>
                    <a:pt x="103" y="1387"/>
                  </a:lnTo>
                  <a:lnTo>
                    <a:pt x="74" y="1372"/>
                  </a:lnTo>
                  <a:lnTo>
                    <a:pt x="49" y="1351"/>
                  </a:lnTo>
                  <a:lnTo>
                    <a:pt x="30" y="1326"/>
                  </a:lnTo>
                  <a:lnTo>
                    <a:pt x="13" y="1298"/>
                  </a:lnTo>
                  <a:lnTo>
                    <a:pt x="4" y="1268"/>
                  </a:lnTo>
                  <a:lnTo>
                    <a:pt x="0" y="1234"/>
                  </a:lnTo>
                  <a:lnTo>
                    <a:pt x="0" y="867"/>
                  </a:lnTo>
                  <a:lnTo>
                    <a:pt x="4" y="833"/>
                  </a:lnTo>
                  <a:lnTo>
                    <a:pt x="13" y="802"/>
                  </a:lnTo>
                  <a:lnTo>
                    <a:pt x="30" y="774"/>
                  </a:lnTo>
                  <a:lnTo>
                    <a:pt x="49" y="749"/>
                  </a:lnTo>
                  <a:lnTo>
                    <a:pt x="74" y="728"/>
                  </a:lnTo>
                  <a:lnTo>
                    <a:pt x="103" y="713"/>
                  </a:lnTo>
                  <a:lnTo>
                    <a:pt x="135" y="703"/>
                  </a:lnTo>
                  <a:lnTo>
                    <a:pt x="168" y="700"/>
                  </a:lnTo>
                  <a:lnTo>
                    <a:pt x="707" y="700"/>
                  </a:lnTo>
                  <a:lnTo>
                    <a:pt x="707" y="166"/>
                  </a:lnTo>
                  <a:lnTo>
                    <a:pt x="711" y="134"/>
                  </a:lnTo>
                  <a:lnTo>
                    <a:pt x="720" y="102"/>
                  </a:lnTo>
                  <a:lnTo>
                    <a:pt x="736" y="74"/>
                  </a:lnTo>
                  <a:lnTo>
                    <a:pt x="756" y="49"/>
                  </a:lnTo>
                  <a:lnTo>
                    <a:pt x="781" y="28"/>
                  </a:lnTo>
                  <a:lnTo>
                    <a:pt x="810" y="13"/>
                  </a:lnTo>
                  <a:lnTo>
                    <a:pt x="841" y="4"/>
                  </a:lnTo>
                  <a:lnTo>
                    <a:pt x="875" y="0"/>
                  </a:lnTo>
                  <a:close/>
                </a:path>
              </a:pathLst>
            </a:custGeom>
            <a:solidFill>
              <a:srgbClr val="A89E13"/>
            </a:solidFill>
            <a:ln>
              <a:noFill/>
            </a:ln>
          </p:spPr>
          <p:txBody>
            <a:bodyPr spcFirstLastPara="1" wrap="square" lIns="121900" tIns="60933" rIns="121900" bIns="60933" anchor="t" anchorCtr="0">
              <a:noAutofit/>
            </a:bodyPr>
            <a:lstStyle/>
            <a:p>
              <a:pPr>
                <a:buSzPts val="1800"/>
                <a:buFont typeface="Calibri"/>
                <a:buNone/>
              </a:pPr>
              <a:endParaRPr sz="2400" dirty="0">
                <a:latin typeface="Calibri"/>
                <a:ea typeface="Calibri"/>
                <a:cs typeface="Calibri"/>
                <a:sym typeface="Calibri"/>
              </a:endParaRPr>
            </a:p>
          </p:txBody>
        </p:sp>
      </p:grpSp>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9054230" cy="3819431"/>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7" name="TextBox 6">
            <a:extLst>
              <a:ext uri="{FF2B5EF4-FFF2-40B4-BE49-F238E27FC236}">
                <a16:creationId xmlns:a16="http://schemas.microsoft.com/office/drawing/2014/main" id="{9F372579-0667-DE42-BE57-479EA40A2B83}"/>
              </a:ext>
            </a:extLst>
          </p:cNvPr>
          <p:cNvSpPr txBox="1"/>
          <p:nvPr userDrawn="1"/>
        </p:nvSpPr>
        <p:spPr>
          <a:xfrm>
            <a:off x="10368712" y="308459"/>
            <a:ext cx="1576192" cy="492443"/>
          </a:xfrm>
          <a:prstGeom prst="rect">
            <a:avLst/>
          </a:prstGeom>
        </p:spPr>
        <p:txBody>
          <a:bodyPr wrap="square" lIns="0" tIns="0" rIns="0" bIns="0" rtlCol="0">
            <a:spAutoFit/>
          </a:bodyPr>
          <a:lstStyle/>
          <a:p>
            <a:pPr algn="l"/>
            <a:r>
              <a:rPr lang="en-US" sz="16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STONY BROOK</a:t>
            </a:r>
          </a:p>
          <a:p>
            <a:pPr algn="l"/>
            <a:r>
              <a:rPr lang="en-US" sz="16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MEDICINE</a:t>
            </a:r>
          </a:p>
        </p:txBody>
      </p:sp>
      <p:sp>
        <p:nvSpPr>
          <p:cNvPr id="12" name="Rectangle 11">
            <a:extLst>
              <a:ext uri="{FF2B5EF4-FFF2-40B4-BE49-F238E27FC236}">
                <a16:creationId xmlns:a16="http://schemas.microsoft.com/office/drawing/2014/main" id="{F5B8A094-F74D-3144-9D67-AD821539719C}"/>
              </a:ext>
            </a:extLst>
          </p:cNvPr>
          <p:cNvSpPr/>
          <p:nvPr userDrawn="1"/>
        </p:nvSpPr>
        <p:spPr>
          <a:xfrm>
            <a:off x="10278636" y="914400"/>
            <a:ext cx="1756345" cy="430887"/>
          </a:xfrm>
          <a:prstGeom prst="rect">
            <a:avLst/>
          </a:prstGeom>
        </p:spPr>
        <p:txBody>
          <a:bodyPr wrap="square">
            <a:spAutoFit/>
          </a:bodyPr>
          <a:lstStyle/>
          <a:p>
            <a:pPr algn="l"/>
            <a:r>
              <a:rPr lang="en-US" sz="11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David Thanassi</a:t>
            </a:r>
          </a:p>
          <a:p>
            <a:pPr algn="l"/>
            <a:r>
              <a:rPr lang="en-US" sz="1100" b="1" i="0" dirty="0">
                <a:solidFill>
                  <a:schemeClr val="accent5">
                    <a:lumMod val="50000"/>
                  </a:schemeClr>
                </a:solidFill>
                <a:latin typeface="Effra" panose="020B0603020203020204" pitchFamily="34" charset="0"/>
                <a:ea typeface="Verdana" panose="020B0604030504040204" pitchFamily="34" charset="0"/>
                <a:cs typeface="Effra" panose="020B0603020203020204" pitchFamily="34" charset="0"/>
              </a:rPr>
              <a:t>Aaron Sasson</a:t>
            </a:r>
          </a:p>
        </p:txBody>
      </p:sp>
    </p:spTree>
    <p:extLst>
      <p:ext uri="{BB962C8B-B14F-4D97-AF65-F5344CB8AC3E}">
        <p14:creationId xmlns:p14="http://schemas.microsoft.com/office/powerpoint/2010/main" val="11012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2" name="Title 1">
            <a:extLst>
              <a:ext uri="{FF2B5EF4-FFF2-40B4-BE49-F238E27FC236}">
                <a16:creationId xmlns:a16="http://schemas.microsoft.com/office/drawing/2014/main" id="{20C54579-7F16-DC40-991D-71D97A52E1EB}"/>
              </a:ext>
            </a:extLst>
          </p:cNvPr>
          <p:cNvSpPr>
            <a:spLocks noGrp="1"/>
          </p:cNvSpPr>
          <p:nvPr>
            <p:ph type="ctrTitle" hasCustomPrompt="1"/>
          </p:nvPr>
        </p:nvSpPr>
        <p:spPr>
          <a:xfrm>
            <a:off x="1029222" y="1383120"/>
            <a:ext cx="9181578" cy="2964689"/>
          </a:xfrm>
          <a:prstGeom prst="rect">
            <a:avLst/>
          </a:prstGeom>
        </p:spPr>
        <p:txBody>
          <a:bodyPr lIns="0" tIns="0" rIns="0" bIns="0" anchor="t"/>
          <a:lstStyle>
            <a:lvl1pPr algn="l">
              <a:lnSpc>
                <a:spcPts val="5500"/>
              </a:lnSpc>
              <a:defRPr sz="6500" b="1" i="0">
                <a:solidFill>
                  <a:schemeClr val="bg1"/>
                </a:solidFill>
                <a:latin typeface="Effra" panose="020B0603020203020204" pitchFamily="34" charset="0"/>
              </a:defRPr>
            </a:lvl1pPr>
          </a:lstStyle>
          <a:p>
            <a:r>
              <a:rPr lang="en-US" dirty="0"/>
              <a:t>PLACE</a:t>
            </a:r>
            <a:br>
              <a:rPr lang="en-US" dirty="0"/>
            </a:br>
            <a:r>
              <a:rPr lang="en-US" dirty="0"/>
              <a:t>YOUR PRESENTATION NAME HERE</a:t>
            </a:r>
          </a:p>
        </p:txBody>
      </p:sp>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4655811"/>
            <a:ext cx="9144000" cy="982555"/>
          </a:xfrm>
          <a:prstGeom prst="rect">
            <a:avLst/>
          </a:prstGeom>
        </p:spPr>
        <p:txBody>
          <a:bodyPr lIns="0" tIns="0" rIns="0" bIns="0"/>
          <a:lstStyle>
            <a:lvl1pPr marL="0" indent="0" algn="l">
              <a:lnSpc>
                <a:spcPts val="3000"/>
              </a:lnSpc>
              <a:buNone/>
              <a:defRPr sz="2000" b="1" i="0">
                <a:solidFill>
                  <a:schemeClr val="bg1"/>
                </a:solidFill>
                <a:latin typeface="Georgia Bold"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 • DATE</a:t>
            </a:r>
            <a:br>
              <a:rPr lang="en-US" dirty="0"/>
            </a:br>
            <a:r>
              <a:rPr lang="en-US" dirty="0"/>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a:xfrm>
            <a:off x="8457156" y="6286521"/>
            <a:ext cx="2743200" cy="365125"/>
          </a:xfrm>
          <a:prstGeom prst="rect">
            <a:avLst/>
          </a:prstGeom>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Tree>
    <p:extLst>
      <p:ext uri="{BB962C8B-B14F-4D97-AF65-F5344CB8AC3E}">
        <p14:creationId xmlns:p14="http://schemas.microsoft.com/office/powerpoint/2010/main" val="192545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Line Hed &amp;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10058400" cy="3884427"/>
          </a:xfrm>
          <a:prstGeom prst="rect">
            <a:avLst/>
          </a:prstGeom>
        </p:spPr>
        <p:txBody>
          <a:bodyPr lIns="0" tIns="0" rIns="0" bIns="0"/>
          <a:lstStyle>
            <a:lvl1pPr marL="0" indent="0">
              <a:lnSpc>
                <a:spcPct val="100000"/>
              </a:lnSpc>
              <a:buNone/>
              <a:defRPr sz="1600" b="1" i="0">
                <a:solidFill>
                  <a:schemeClr val="tx1"/>
                </a:solidFill>
                <a:latin typeface="Effra" panose="020B0603020203020204" pitchFamily="34" charset="0"/>
                <a:ea typeface="Verdana" panose="020B0604030504040204" pitchFamily="34" charset="0"/>
                <a:cs typeface="Effra" panose="020B06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4" name="Slide Number Placeholder 3">
            <a:extLst>
              <a:ext uri="{FF2B5EF4-FFF2-40B4-BE49-F238E27FC236}">
                <a16:creationId xmlns:a16="http://schemas.microsoft.com/office/drawing/2014/main" id="{3790F604-80F8-4CFB-936E-8F0B93BAAD99}"/>
              </a:ext>
            </a:extLst>
          </p:cNvPr>
          <p:cNvSpPr>
            <a:spLocks noGrp="1"/>
          </p:cNvSpPr>
          <p:nvPr>
            <p:ph type="sldNum" sz="quarter" idx="10"/>
          </p:nvPr>
        </p:nvSpPr>
        <p:spPr/>
        <p:txBody>
          <a:bodyPr/>
          <a:lstStyle/>
          <a:p>
            <a:fld id="{6D7E8869-C34C-43FE-A95C-757D91801CC4}" type="slidenum">
              <a:rPr lang="en-US" smtClean="0"/>
              <a:t>‹#›</a:t>
            </a:fld>
            <a:endParaRPr lang="en-US" dirty="0"/>
          </a:p>
        </p:txBody>
      </p:sp>
    </p:spTree>
    <p:extLst>
      <p:ext uri="{BB962C8B-B14F-4D97-AF65-F5344CB8AC3E}">
        <p14:creationId xmlns:p14="http://schemas.microsoft.com/office/powerpoint/2010/main" val="135234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jpg"/><Relationship Id="rId5" Type="http://schemas.openxmlformats.org/officeDocument/2006/relationships/slideLayout" Target="../slideLayouts/slideLayout12.xml"/><Relationship Id="rId10" Type="http://schemas.openxmlformats.org/officeDocument/2006/relationships/image" Target="../media/image2.jpg"/><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g"/><Relationship Id="rId2" Type="http://schemas.openxmlformats.org/officeDocument/2006/relationships/slideLayout" Target="../slideLayouts/slideLayout16.xml"/><Relationship Id="rId16" Type="http://schemas.openxmlformats.org/officeDocument/2006/relationships/theme" Target="../theme/theme3.xml"/><Relationship Id="rId20" Type="http://schemas.openxmlformats.org/officeDocument/2006/relationships/image" Target="../media/image4.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jp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4.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3.jpg"/><Relationship Id="rId5" Type="http://schemas.openxmlformats.org/officeDocument/2006/relationships/slideLayout" Target="../slideLayouts/slideLayout34.xml"/><Relationship Id="rId10" Type="http://schemas.openxmlformats.org/officeDocument/2006/relationships/image" Target="../media/image2.jpg"/><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0FC680-BCA4-DA4A-9A1F-DC208AC0EC25}"/>
              </a:ext>
            </a:extLst>
          </p:cNvPr>
          <p:cNvPicPr>
            <a:picLocks noChangeAspect="1"/>
          </p:cNvPicPr>
          <p:nvPr userDrawn="1"/>
        </p:nvPicPr>
        <p:blipFill>
          <a:blip r:embed="rId9"/>
          <a:stretch>
            <a:fillRect/>
          </a:stretch>
        </p:blipFill>
        <p:spPr>
          <a:xfrm>
            <a:off x="11975699" y="0"/>
            <a:ext cx="216301" cy="6858000"/>
          </a:xfrm>
          <a:prstGeom prst="rect">
            <a:avLst/>
          </a:prstGeom>
        </p:spPr>
      </p:pic>
      <p:pic>
        <p:nvPicPr>
          <p:cNvPr id="16" name="Picture 15">
            <a:extLst>
              <a:ext uri="{FF2B5EF4-FFF2-40B4-BE49-F238E27FC236}">
                <a16:creationId xmlns:a16="http://schemas.microsoft.com/office/drawing/2014/main" id="{515E99B1-C4F1-1540-A13C-B1992CB83523}"/>
              </a:ext>
            </a:extLst>
          </p:cNvPr>
          <p:cNvPicPr>
            <a:picLocks noChangeAspect="1"/>
          </p:cNvPicPr>
          <p:nvPr userDrawn="1"/>
        </p:nvPicPr>
        <p:blipFill>
          <a:blip r:embed="rId10"/>
          <a:stretch>
            <a:fillRect/>
          </a:stretch>
        </p:blipFill>
        <p:spPr>
          <a:xfrm>
            <a:off x="0" y="0"/>
            <a:ext cx="216301" cy="6858000"/>
          </a:xfrm>
          <a:prstGeom prst="rect">
            <a:avLst/>
          </a:prstGeom>
        </p:spPr>
      </p:pic>
      <p:pic>
        <p:nvPicPr>
          <p:cNvPr id="19" name="Picture 18">
            <a:extLst>
              <a:ext uri="{FF2B5EF4-FFF2-40B4-BE49-F238E27FC236}">
                <a16:creationId xmlns:a16="http://schemas.microsoft.com/office/drawing/2014/main" id="{13C55571-0A5A-D246-AF01-A70D3543FB52}"/>
              </a:ext>
            </a:extLst>
          </p:cNvPr>
          <p:cNvPicPr>
            <a:picLocks noChangeAspect="1"/>
          </p:cNvPicPr>
          <p:nvPr userDrawn="1"/>
        </p:nvPicPr>
        <p:blipFill>
          <a:blip r:embed="rId11"/>
          <a:stretch>
            <a:fillRect/>
          </a:stretch>
        </p:blipFill>
        <p:spPr>
          <a:xfrm>
            <a:off x="1066800" y="6117833"/>
            <a:ext cx="2609241" cy="440998"/>
          </a:xfrm>
          <a:prstGeom prst="rect">
            <a:avLst/>
          </a:prstGeom>
        </p:spPr>
      </p:pic>
      <p:pic>
        <p:nvPicPr>
          <p:cNvPr id="23" name="Picture 22">
            <a:extLst>
              <a:ext uri="{FF2B5EF4-FFF2-40B4-BE49-F238E27FC236}">
                <a16:creationId xmlns:a16="http://schemas.microsoft.com/office/drawing/2014/main" id="{BBF26E46-FAD2-8547-891D-91EB61F1B1F8}"/>
              </a:ext>
            </a:extLst>
          </p:cNvPr>
          <p:cNvPicPr>
            <a:picLocks noChangeAspect="1"/>
          </p:cNvPicPr>
          <p:nvPr userDrawn="1"/>
        </p:nvPicPr>
        <p:blipFill>
          <a:blip r:embed="rId12"/>
          <a:stretch>
            <a:fillRect/>
          </a:stretch>
        </p:blipFill>
        <p:spPr>
          <a:xfrm>
            <a:off x="10103325" y="6150279"/>
            <a:ext cx="1021875" cy="376107"/>
          </a:xfrm>
          <a:prstGeom prst="rect">
            <a:avLst/>
          </a:prstGeom>
        </p:spPr>
      </p:pic>
      <p:cxnSp>
        <p:nvCxnSpPr>
          <p:cNvPr id="25" name="Straight Connector 24">
            <a:extLst>
              <a:ext uri="{FF2B5EF4-FFF2-40B4-BE49-F238E27FC236}">
                <a16:creationId xmlns:a16="http://schemas.microsoft.com/office/drawing/2014/main" id="{7CA43318-4440-544C-AE8C-40AD793C5E00}"/>
              </a:ext>
            </a:extLst>
          </p:cNvPr>
          <p:cNvCxnSpPr/>
          <p:nvPr userDrawn="1"/>
        </p:nvCxnSpPr>
        <p:spPr>
          <a:xfrm>
            <a:off x="1066800" y="5999967"/>
            <a:ext cx="10058400"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73710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9" r:id="rId3"/>
    <p:sldLayoutId id="2147483680" r:id="rId4"/>
    <p:sldLayoutId id="2147483681" r:id="rId5"/>
    <p:sldLayoutId id="2147483684" r:id="rId6"/>
    <p:sldLayoutId id="214748368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userDrawn="1">
          <p15:clr>
            <a:srgbClr val="F26B43"/>
          </p15:clr>
        </p15:guide>
        <p15:guide id="2" pos="7008" userDrawn="1">
          <p15:clr>
            <a:srgbClr val="F26B43"/>
          </p15:clr>
        </p15:guide>
        <p15:guide id="3" orient="horz" pos="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0FC680-BCA4-DA4A-9A1F-DC208AC0EC25}"/>
              </a:ext>
            </a:extLst>
          </p:cNvPr>
          <p:cNvPicPr>
            <a:picLocks noChangeAspect="1"/>
          </p:cNvPicPr>
          <p:nvPr userDrawn="1"/>
        </p:nvPicPr>
        <p:blipFill>
          <a:blip r:embed="rId9"/>
          <a:stretch>
            <a:fillRect/>
          </a:stretch>
        </p:blipFill>
        <p:spPr>
          <a:xfrm>
            <a:off x="11975699" y="0"/>
            <a:ext cx="216301" cy="6858000"/>
          </a:xfrm>
          <a:prstGeom prst="rect">
            <a:avLst/>
          </a:prstGeom>
        </p:spPr>
      </p:pic>
      <p:pic>
        <p:nvPicPr>
          <p:cNvPr id="16" name="Picture 15">
            <a:extLst>
              <a:ext uri="{FF2B5EF4-FFF2-40B4-BE49-F238E27FC236}">
                <a16:creationId xmlns:a16="http://schemas.microsoft.com/office/drawing/2014/main" id="{515E99B1-C4F1-1540-A13C-B1992CB83523}"/>
              </a:ext>
            </a:extLst>
          </p:cNvPr>
          <p:cNvPicPr>
            <a:picLocks noChangeAspect="1"/>
          </p:cNvPicPr>
          <p:nvPr userDrawn="1"/>
        </p:nvPicPr>
        <p:blipFill>
          <a:blip r:embed="rId10"/>
          <a:stretch>
            <a:fillRect/>
          </a:stretch>
        </p:blipFill>
        <p:spPr>
          <a:xfrm>
            <a:off x="0" y="0"/>
            <a:ext cx="216301" cy="6858000"/>
          </a:xfrm>
          <a:prstGeom prst="rect">
            <a:avLst/>
          </a:prstGeom>
        </p:spPr>
      </p:pic>
      <p:pic>
        <p:nvPicPr>
          <p:cNvPr id="19" name="Picture 18">
            <a:extLst>
              <a:ext uri="{FF2B5EF4-FFF2-40B4-BE49-F238E27FC236}">
                <a16:creationId xmlns:a16="http://schemas.microsoft.com/office/drawing/2014/main" id="{13C55571-0A5A-D246-AF01-A70D3543FB52}"/>
              </a:ext>
            </a:extLst>
          </p:cNvPr>
          <p:cNvPicPr>
            <a:picLocks noChangeAspect="1"/>
          </p:cNvPicPr>
          <p:nvPr userDrawn="1"/>
        </p:nvPicPr>
        <p:blipFill>
          <a:blip r:embed="rId11"/>
          <a:stretch>
            <a:fillRect/>
          </a:stretch>
        </p:blipFill>
        <p:spPr>
          <a:xfrm>
            <a:off x="1066800" y="6117833"/>
            <a:ext cx="2609241" cy="440998"/>
          </a:xfrm>
          <a:prstGeom prst="rect">
            <a:avLst/>
          </a:prstGeom>
        </p:spPr>
      </p:pic>
      <p:pic>
        <p:nvPicPr>
          <p:cNvPr id="23" name="Picture 22">
            <a:extLst>
              <a:ext uri="{FF2B5EF4-FFF2-40B4-BE49-F238E27FC236}">
                <a16:creationId xmlns:a16="http://schemas.microsoft.com/office/drawing/2014/main" id="{BBF26E46-FAD2-8547-891D-91EB61F1B1F8}"/>
              </a:ext>
            </a:extLst>
          </p:cNvPr>
          <p:cNvPicPr>
            <a:picLocks noChangeAspect="1"/>
          </p:cNvPicPr>
          <p:nvPr userDrawn="1"/>
        </p:nvPicPr>
        <p:blipFill>
          <a:blip r:embed="rId12"/>
          <a:stretch>
            <a:fillRect/>
          </a:stretch>
        </p:blipFill>
        <p:spPr>
          <a:xfrm>
            <a:off x="10103325" y="6150279"/>
            <a:ext cx="1021875" cy="376107"/>
          </a:xfrm>
          <a:prstGeom prst="rect">
            <a:avLst/>
          </a:prstGeom>
        </p:spPr>
      </p:pic>
      <p:cxnSp>
        <p:nvCxnSpPr>
          <p:cNvPr id="25" name="Straight Connector 24">
            <a:extLst>
              <a:ext uri="{FF2B5EF4-FFF2-40B4-BE49-F238E27FC236}">
                <a16:creationId xmlns:a16="http://schemas.microsoft.com/office/drawing/2014/main" id="{7CA43318-4440-544C-AE8C-40AD793C5E00}"/>
              </a:ext>
            </a:extLst>
          </p:cNvPr>
          <p:cNvCxnSpPr/>
          <p:nvPr userDrawn="1"/>
        </p:nvCxnSpPr>
        <p:spPr>
          <a:xfrm>
            <a:off x="1066800" y="5999967"/>
            <a:ext cx="10058400"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9DFDA99-1B82-4679-80A8-DE76A6B42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E8869-C34C-43FE-A95C-757D91801CC4}" type="slidenum">
              <a:rPr lang="en-US" smtClean="0"/>
              <a:t>‹#›</a:t>
            </a:fld>
            <a:endParaRPr lang="en-US" dirty="0"/>
          </a:p>
        </p:txBody>
      </p:sp>
    </p:spTree>
    <p:extLst>
      <p:ext uri="{BB962C8B-B14F-4D97-AF65-F5344CB8AC3E}">
        <p14:creationId xmlns:p14="http://schemas.microsoft.com/office/powerpoint/2010/main" val="4836829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p15:clr>
            <a:srgbClr val="F26B43"/>
          </p15:clr>
        </p15:guide>
        <p15:guide id="2" pos="7008">
          <p15:clr>
            <a:srgbClr val="F26B43"/>
          </p15:clr>
        </p15:guide>
        <p15:guide id="3" orient="horz" pos="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5ED3A6E-17FB-0B44-86DE-DACABB0A1DC2}"/>
              </a:ext>
            </a:extLst>
          </p:cNvPr>
          <p:cNvSpPr>
            <a:spLocks noGrp="1"/>
          </p:cNvSpPr>
          <p:nvPr>
            <p:ph type="sldNum" sz="quarter" idx="4"/>
          </p:nvPr>
        </p:nvSpPr>
        <p:spPr>
          <a:xfrm>
            <a:off x="8457156" y="6286521"/>
            <a:ext cx="2743200" cy="365125"/>
          </a:xfrm>
          <a:prstGeom prst="rect">
            <a:avLst/>
          </a:prstGeom>
        </p:spPr>
        <p:txBody>
          <a:bodyPr vert="horz" lIns="91440" tIns="45720" rIns="91440" bIns="45720" rtlCol="0" anchor="ctr"/>
          <a:lstStyle>
            <a:lvl1pPr algn="r">
              <a:defRPr sz="1000" b="1" i="0">
                <a:solidFill>
                  <a:schemeClr val="tx1">
                    <a:tint val="75000"/>
                  </a:schemeClr>
                </a:solidFill>
                <a:latin typeface="Museo Slab 900" panose="02000000000000000000" pitchFamily="2" charset="77"/>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0C0FC680-BCA4-DA4A-9A1F-DC208AC0EC25}"/>
              </a:ext>
            </a:extLst>
          </p:cNvPr>
          <p:cNvPicPr>
            <a:picLocks noChangeAspect="1"/>
          </p:cNvPicPr>
          <p:nvPr userDrawn="1"/>
        </p:nvPicPr>
        <p:blipFill>
          <a:blip r:embed="rId17"/>
          <a:stretch>
            <a:fillRect/>
          </a:stretch>
        </p:blipFill>
        <p:spPr>
          <a:xfrm>
            <a:off x="11975699" y="0"/>
            <a:ext cx="216301" cy="6858000"/>
          </a:xfrm>
          <a:prstGeom prst="rect">
            <a:avLst/>
          </a:prstGeom>
        </p:spPr>
      </p:pic>
      <p:pic>
        <p:nvPicPr>
          <p:cNvPr id="16" name="Picture 15">
            <a:extLst>
              <a:ext uri="{FF2B5EF4-FFF2-40B4-BE49-F238E27FC236}">
                <a16:creationId xmlns:a16="http://schemas.microsoft.com/office/drawing/2014/main" id="{515E99B1-C4F1-1540-A13C-B1992CB83523}"/>
              </a:ext>
            </a:extLst>
          </p:cNvPr>
          <p:cNvPicPr>
            <a:picLocks noChangeAspect="1"/>
          </p:cNvPicPr>
          <p:nvPr userDrawn="1"/>
        </p:nvPicPr>
        <p:blipFill>
          <a:blip r:embed="rId18"/>
          <a:stretch>
            <a:fillRect/>
          </a:stretch>
        </p:blipFill>
        <p:spPr>
          <a:xfrm>
            <a:off x="0" y="0"/>
            <a:ext cx="216301" cy="6858000"/>
          </a:xfrm>
          <a:prstGeom prst="rect">
            <a:avLst/>
          </a:prstGeom>
        </p:spPr>
      </p:pic>
      <p:pic>
        <p:nvPicPr>
          <p:cNvPr id="19" name="Picture 18">
            <a:extLst>
              <a:ext uri="{FF2B5EF4-FFF2-40B4-BE49-F238E27FC236}">
                <a16:creationId xmlns:a16="http://schemas.microsoft.com/office/drawing/2014/main" id="{13C55571-0A5A-D246-AF01-A70D3543FB52}"/>
              </a:ext>
            </a:extLst>
          </p:cNvPr>
          <p:cNvPicPr>
            <a:picLocks noChangeAspect="1"/>
          </p:cNvPicPr>
          <p:nvPr userDrawn="1"/>
        </p:nvPicPr>
        <p:blipFill>
          <a:blip r:embed="rId19"/>
          <a:stretch>
            <a:fillRect/>
          </a:stretch>
        </p:blipFill>
        <p:spPr>
          <a:xfrm>
            <a:off x="1066800" y="381250"/>
            <a:ext cx="2609241" cy="440998"/>
          </a:xfrm>
          <a:prstGeom prst="rect">
            <a:avLst/>
          </a:prstGeom>
        </p:spPr>
      </p:pic>
      <p:pic>
        <p:nvPicPr>
          <p:cNvPr id="23" name="Picture 22">
            <a:extLst>
              <a:ext uri="{FF2B5EF4-FFF2-40B4-BE49-F238E27FC236}">
                <a16:creationId xmlns:a16="http://schemas.microsoft.com/office/drawing/2014/main" id="{BBF26E46-FAD2-8547-891D-91EB61F1B1F8}"/>
              </a:ext>
            </a:extLst>
          </p:cNvPr>
          <p:cNvPicPr>
            <a:picLocks noChangeAspect="1"/>
          </p:cNvPicPr>
          <p:nvPr userDrawn="1"/>
        </p:nvPicPr>
        <p:blipFill>
          <a:blip r:embed="rId20"/>
          <a:stretch>
            <a:fillRect/>
          </a:stretch>
        </p:blipFill>
        <p:spPr>
          <a:xfrm>
            <a:off x="1066800" y="6162805"/>
            <a:ext cx="1021875" cy="376107"/>
          </a:xfrm>
          <a:prstGeom prst="rect">
            <a:avLst/>
          </a:prstGeom>
        </p:spPr>
      </p:pic>
      <p:cxnSp>
        <p:nvCxnSpPr>
          <p:cNvPr id="25" name="Straight Connector 24">
            <a:extLst>
              <a:ext uri="{FF2B5EF4-FFF2-40B4-BE49-F238E27FC236}">
                <a16:creationId xmlns:a16="http://schemas.microsoft.com/office/drawing/2014/main" id="{7CA43318-4440-544C-AE8C-40AD793C5E00}"/>
              </a:ext>
            </a:extLst>
          </p:cNvPr>
          <p:cNvCxnSpPr/>
          <p:nvPr userDrawn="1"/>
        </p:nvCxnSpPr>
        <p:spPr>
          <a:xfrm>
            <a:off x="1066800" y="5999967"/>
            <a:ext cx="10058400"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6708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p15:clr>
            <a:srgbClr val="F26B43"/>
          </p15:clr>
        </p15:guide>
        <p15:guide id="2" pos="7008">
          <p15:clr>
            <a:srgbClr val="F26B43"/>
          </p15:clr>
        </p15:guide>
        <p15:guide id="3" orient="horz" pos="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0FC680-BCA4-DA4A-9A1F-DC208AC0EC25}"/>
              </a:ext>
            </a:extLst>
          </p:cNvPr>
          <p:cNvPicPr>
            <a:picLocks noChangeAspect="1"/>
          </p:cNvPicPr>
          <p:nvPr userDrawn="1"/>
        </p:nvPicPr>
        <p:blipFill>
          <a:blip r:embed="rId9"/>
          <a:stretch>
            <a:fillRect/>
          </a:stretch>
        </p:blipFill>
        <p:spPr>
          <a:xfrm>
            <a:off x="11975699" y="0"/>
            <a:ext cx="216301" cy="6858000"/>
          </a:xfrm>
          <a:prstGeom prst="rect">
            <a:avLst/>
          </a:prstGeom>
        </p:spPr>
      </p:pic>
      <p:pic>
        <p:nvPicPr>
          <p:cNvPr id="16" name="Picture 15">
            <a:extLst>
              <a:ext uri="{FF2B5EF4-FFF2-40B4-BE49-F238E27FC236}">
                <a16:creationId xmlns:a16="http://schemas.microsoft.com/office/drawing/2014/main" id="{515E99B1-C4F1-1540-A13C-B1992CB83523}"/>
              </a:ext>
            </a:extLst>
          </p:cNvPr>
          <p:cNvPicPr>
            <a:picLocks noChangeAspect="1"/>
          </p:cNvPicPr>
          <p:nvPr userDrawn="1"/>
        </p:nvPicPr>
        <p:blipFill>
          <a:blip r:embed="rId10"/>
          <a:stretch>
            <a:fillRect/>
          </a:stretch>
        </p:blipFill>
        <p:spPr>
          <a:xfrm>
            <a:off x="0" y="0"/>
            <a:ext cx="216301" cy="6858000"/>
          </a:xfrm>
          <a:prstGeom prst="rect">
            <a:avLst/>
          </a:prstGeom>
        </p:spPr>
      </p:pic>
      <p:pic>
        <p:nvPicPr>
          <p:cNvPr id="19" name="Picture 18">
            <a:extLst>
              <a:ext uri="{FF2B5EF4-FFF2-40B4-BE49-F238E27FC236}">
                <a16:creationId xmlns:a16="http://schemas.microsoft.com/office/drawing/2014/main" id="{13C55571-0A5A-D246-AF01-A70D3543FB52}"/>
              </a:ext>
            </a:extLst>
          </p:cNvPr>
          <p:cNvPicPr>
            <a:picLocks noChangeAspect="1"/>
          </p:cNvPicPr>
          <p:nvPr userDrawn="1"/>
        </p:nvPicPr>
        <p:blipFill>
          <a:blip r:embed="rId11"/>
          <a:stretch>
            <a:fillRect/>
          </a:stretch>
        </p:blipFill>
        <p:spPr>
          <a:xfrm>
            <a:off x="1066800" y="6117833"/>
            <a:ext cx="2609241" cy="440998"/>
          </a:xfrm>
          <a:prstGeom prst="rect">
            <a:avLst/>
          </a:prstGeom>
        </p:spPr>
      </p:pic>
      <p:pic>
        <p:nvPicPr>
          <p:cNvPr id="23" name="Picture 22">
            <a:extLst>
              <a:ext uri="{FF2B5EF4-FFF2-40B4-BE49-F238E27FC236}">
                <a16:creationId xmlns:a16="http://schemas.microsoft.com/office/drawing/2014/main" id="{BBF26E46-FAD2-8547-891D-91EB61F1B1F8}"/>
              </a:ext>
            </a:extLst>
          </p:cNvPr>
          <p:cNvPicPr>
            <a:picLocks noChangeAspect="1"/>
          </p:cNvPicPr>
          <p:nvPr userDrawn="1"/>
        </p:nvPicPr>
        <p:blipFill>
          <a:blip r:embed="rId12"/>
          <a:stretch>
            <a:fillRect/>
          </a:stretch>
        </p:blipFill>
        <p:spPr>
          <a:xfrm>
            <a:off x="10103325" y="6150279"/>
            <a:ext cx="1021875" cy="376107"/>
          </a:xfrm>
          <a:prstGeom prst="rect">
            <a:avLst/>
          </a:prstGeom>
        </p:spPr>
      </p:pic>
      <p:cxnSp>
        <p:nvCxnSpPr>
          <p:cNvPr id="25" name="Straight Connector 24">
            <a:extLst>
              <a:ext uri="{FF2B5EF4-FFF2-40B4-BE49-F238E27FC236}">
                <a16:creationId xmlns:a16="http://schemas.microsoft.com/office/drawing/2014/main" id="{7CA43318-4440-544C-AE8C-40AD793C5E00}"/>
              </a:ext>
            </a:extLst>
          </p:cNvPr>
          <p:cNvCxnSpPr/>
          <p:nvPr userDrawn="1"/>
        </p:nvCxnSpPr>
        <p:spPr>
          <a:xfrm>
            <a:off x="1066800" y="5999967"/>
            <a:ext cx="10058400"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497DF24-27C5-42F6-B888-D641E0687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87458-5D1E-41A5-B3E5-A171A2D0E489}" type="slidenum">
              <a:rPr lang="en-US" smtClean="0"/>
              <a:t>‹#›</a:t>
            </a:fld>
            <a:endParaRPr lang="en-US" dirty="0"/>
          </a:p>
        </p:txBody>
      </p:sp>
    </p:spTree>
    <p:extLst>
      <p:ext uri="{BB962C8B-B14F-4D97-AF65-F5344CB8AC3E}">
        <p14:creationId xmlns:p14="http://schemas.microsoft.com/office/powerpoint/2010/main" val="306458069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p15:clr>
            <a:srgbClr val="F26B43"/>
          </p15:clr>
        </p15:guide>
        <p15:guide id="2" pos="7008">
          <p15:clr>
            <a:srgbClr val="F26B43"/>
          </p15:clr>
        </p15:guide>
        <p15:guide id="3" orient="horz" pos="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healthtechnology.stonybrookmedicine.edu/programs/pa/elpa/admissions/directions"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22.svg"/><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3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knocking.wiche.edu/repo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AA4C-82B0-8E46-87B4-C79249875950}"/>
              </a:ext>
            </a:extLst>
          </p:cNvPr>
          <p:cNvSpPr>
            <a:spLocks noGrp="1"/>
          </p:cNvSpPr>
          <p:nvPr>
            <p:ph type="title"/>
          </p:nvPr>
        </p:nvSpPr>
        <p:spPr>
          <a:xfrm>
            <a:off x="990602" y="5069122"/>
            <a:ext cx="10138504" cy="654924"/>
          </a:xfrm>
        </p:spPr>
        <p:txBody>
          <a:bodyPr/>
          <a:lstStyle/>
          <a:p>
            <a:r>
              <a:rPr lang="en-US" dirty="0"/>
              <a:t>CONTINUING, PROFESSIONAL, AND EXECUTIVE EDUCATION PROPOSAL</a:t>
            </a:r>
            <a:br>
              <a:rPr lang="en-US" dirty="0"/>
            </a:br>
            <a:r>
              <a:rPr lang="en-US" dirty="0"/>
              <a:t>March 30, 2021</a:t>
            </a:r>
          </a:p>
        </p:txBody>
      </p:sp>
    </p:spTree>
    <p:extLst>
      <p:ext uri="{BB962C8B-B14F-4D97-AF65-F5344CB8AC3E}">
        <p14:creationId xmlns:p14="http://schemas.microsoft.com/office/powerpoint/2010/main" val="306182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EDEA-4F66-450F-9100-AB164ED76F78}"/>
              </a:ext>
            </a:extLst>
          </p:cNvPr>
          <p:cNvSpPr>
            <a:spLocks noGrp="1"/>
          </p:cNvSpPr>
          <p:nvPr>
            <p:ph type="title"/>
          </p:nvPr>
        </p:nvSpPr>
        <p:spPr/>
        <p:txBody>
          <a:bodyPr/>
          <a:lstStyle/>
          <a:p>
            <a:r>
              <a:rPr lang="en-US" dirty="0"/>
              <a:t>CP&amp;EE Working Taxonomy</a:t>
            </a:r>
            <a:endParaRPr lang="en-US" sz="2000" dirty="0"/>
          </a:p>
        </p:txBody>
      </p:sp>
      <p:sp>
        <p:nvSpPr>
          <p:cNvPr id="57" name="TextBox 56">
            <a:extLst>
              <a:ext uri="{FF2B5EF4-FFF2-40B4-BE49-F238E27FC236}">
                <a16:creationId xmlns:a16="http://schemas.microsoft.com/office/drawing/2014/main" id="{8457B0DB-C7C0-4D67-A612-E499607CB3D3}"/>
              </a:ext>
            </a:extLst>
          </p:cNvPr>
          <p:cNvSpPr txBox="1"/>
          <p:nvPr/>
        </p:nvSpPr>
        <p:spPr>
          <a:xfrm>
            <a:off x="10151061" y="125846"/>
            <a:ext cx="1970049"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Current State</a:t>
            </a:r>
          </a:p>
        </p:txBody>
      </p:sp>
      <p:sp>
        <p:nvSpPr>
          <p:cNvPr id="58" name="Oval 57">
            <a:extLst>
              <a:ext uri="{FF2B5EF4-FFF2-40B4-BE49-F238E27FC236}">
                <a16:creationId xmlns:a16="http://schemas.microsoft.com/office/drawing/2014/main" id="{458FA9B8-6F12-493F-98D4-D48F6D78E456}"/>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2</a:t>
            </a:r>
          </a:p>
        </p:txBody>
      </p:sp>
      <p:sp>
        <p:nvSpPr>
          <p:cNvPr id="3" name="Text Placeholder 2">
            <a:extLst>
              <a:ext uri="{FF2B5EF4-FFF2-40B4-BE49-F238E27FC236}">
                <a16:creationId xmlns:a16="http://schemas.microsoft.com/office/drawing/2014/main" id="{4D58C469-8D68-4E7E-B13B-77A2A7A2DF99}"/>
              </a:ext>
            </a:extLst>
          </p:cNvPr>
          <p:cNvSpPr>
            <a:spLocks noGrp="1"/>
          </p:cNvSpPr>
          <p:nvPr>
            <p:ph type="body" idx="1"/>
          </p:nvPr>
        </p:nvSpPr>
        <p:spPr>
          <a:xfrm>
            <a:off x="1066800" y="914401"/>
            <a:ext cx="10058400" cy="569164"/>
          </a:xfrm>
        </p:spPr>
        <p:txBody>
          <a:bodyPr/>
          <a:lstStyle/>
          <a:p>
            <a:r>
              <a:rPr lang="en-US" dirty="0"/>
              <a:t>T</a:t>
            </a:r>
            <a:r>
              <a:rPr lang="en-US" sz="1600" dirty="0"/>
              <a:t>he Working Group developed a working taxonomy to categorize various current state CP&amp;EE activities at SBU. This taxonomy informed the creation of our working inventory of offerings.</a:t>
            </a:r>
            <a:endParaRPr lang="en-US" sz="1600" baseline="30000" dirty="0"/>
          </a:p>
          <a:p>
            <a:endParaRPr lang="en-US" dirty="0"/>
          </a:p>
        </p:txBody>
      </p:sp>
      <p:sp>
        <p:nvSpPr>
          <p:cNvPr id="7" name="TextBox 6">
            <a:extLst>
              <a:ext uri="{FF2B5EF4-FFF2-40B4-BE49-F238E27FC236}">
                <a16:creationId xmlns:a16="http://schemas.microsoft.com/office/drawing/2014/main" id="{B0580C28-FE5E-4FC1-B845-C39D1057B2A6}"/>
              </a:ext>
            </a:extLst>
          </p:cNvPr>
          <p:cNvSpPr txBox="1"/>
          <p:nvPr/>
        </p:nvSpPr>
        <p:spPr>
          <a:xfrm>
            <a:off x="8731120" y="1632347"/>
            <a:ext cx="2154461" cy="307777"/>
          </a:xfrm>
          <a:prstGeom prst="rect">
            <a:avLst/>
          </a:prstGeom>
          <a:solidFill>
            <a:schemeClr val="bg1"/>
          </a:solidFill>
          <a:ln w="28575">
            <a:solidFill>
              <a:schemeClr val="tx1"/>
            </a:solidFill>
          </a:ln>
        </p:spPr>
        <p:txBody>
          <a:bodyPr wrap="square" lIns="0" tIns="0" rIns="0" bIns="0" rtlCol="0" anchor="ctr">
            <a:spAutoFit/>
          </a:bodyPr>
          <a:lstStyle/>
          <a:p>
            <a:pPr algn="ctr"/>
            <a:endParaRPr lang="en-US" sz="400" b="1" dirty="0">
              <a:latin typeface="Effra" panose="020B0603020203020204" pitchFamily="34" charset="0"/>
              <a:ea typeface="Verdana" panose="020B0604030504040204" pitchFamily="34" charset="0"/>
            </a:endParaRPr>
          </a:p>
          <a:p>
            <a:pPr algn="ctr"/>
            <a:r>
              <a:rPr lang="en-US" sz="1200" b="1" dirty="0">
                <a:latin typeface="Effra" panose="020B0603020203020204" pitchFamily="34" charset="0"/>
                <a:ea typeface="Verdana" panose="020B0604030504040204" pitchFamily="34" charset="0"/>
              </a:rPr>
              <a:t>DRAFT AS OF 2/23/21</a:t>
            </a:r>
            <a:endParaRPr lang="en-US" sz="400" b="1" dirty="0">
              <a:latin typeface="Effra" panose="020B0603020203020204" pitchFamily="34" charset="0"/>
              <a:ea typeface="Verdana" panose="020B0604030504040204" pitchFamily="34" charset="0"/>
            </a:endParaRPr>
          </a:p>
          <a:p>
            <a:pPr algn="ctr"/>
            <a:endParaRPr lang="en-US" sz="400" b="1" dirty="0">
              <a:latin typeface="Effra" panose="020B0603020203020204" pitchFamily="34" charset="0"/>
              <a:ea typeface="Verdana" panose="020B0604030504040204" pitchFamily="34" charset="0"/>
            </a:endParaRPr>
          </a:p>
        </p:txBody>
      </p:sp>
      <p:sp>
        <p:nvSpPr>
          <p:cNvPr id="5" name="Content Placeholder 3">
            <a:extLst>
              <a:ext uri="{FF2B5EF4-FFF2-40B4-BE49-F238E27FC236}">
                <a16:creationId xmlns:a16="http://schemas.microsoft.com/office/drawing/2014/main" id="{FFE28503-4AE1-41B1-8EC7-180EEC994FDF}"/>
              </a:ext>
            </a:extLst>
          </p:cNvPr>
          <p:cNvSpPr txBox="1">
            <a:spLocks/>
          </p:cNvSpPr>
          <p:nvPr/>
        </p:nvSpPr>
        <p:spPr>
          <a:xfrm>
            <a:off x="223153" y="1783924"/>
            <a:ext cx="2518234" cy="325755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Font typeface="Lucida Grande"/>
              <a:buNone/>
            </a:pPr>
            <a:r>
              <a:rPr lang="en-US" sz="1200" b="1" dirty="0">
                <a:solidFill>
                  <a:schemeClr val="accent1"/>
                </a:solidFill>
                <a:latin typeface="Arial Narrow" panose="020B0606020202030204" pitchFamily="34" charset="0"/>
                <a:cs typeface="Arial" panose="020B0604020202020204" pitchFamily="34" charset="0"/>
              </a:rPr>
              <a:t>NOTES</a:t>
            </a:r>
          </a:p>
          <a:p>
            <a:pPr marL="171450" indent="-171450">
              <a:spcAft>
                <a:spcPts val="600"/>
              </a:spcAft>
              <a:buFont typeface="Wingdings" panose="05000000000000000000" pitchFamily="2" charset="2"/>
              <a:buChar char="§"/>
            </a:pPr>
            <a:r>
              <a:rPr lang="en-US" sz="1200" b="1" dirty="0">
                <a:latin typeface="Arial Narrow" panose="020B0606020202030204" pitchFamily="34" charset="0"/>
                <a:cs typeface="Arial" panose="020B0604020202020204" pitchFamily="34" charset="0"/>
              </a:rPr>
              <a:t>Modality </a:t>
            </a:r>
            <a:r>
              <a:rPr lang="en-US" sz="1200" dirty="0">
                <a:latin typeface="Arial Narrow" panose="020B0606020202030204" pitchFamily="34" charset="0"/>
                <a:cs typeface="Arial" panose="020B0604020202020204" pitchFamily="34" charset="0"/>
              </a:rPr>
              <a:t>(e.g., online, in-person, hybrid) is considered an attribute of CP&amp;EE offerings and will be captured in the inventory but is not a category in the taxonomy because many offerings are provided in multiple formats.</a:t>
            </a:r>
          </a:p>
          <a:p>
            <a:pPr marL="171450" indent="-171450">
              <a:spcAft>
                <a:spcPts val="600"/>
              </a:spcAft>
              <a:buFont typeface="Wingdings" panose="05000000000000000000" pitchFamily="2" charset="2"/>
              <a:buChar char="§"/>
            </a:pPr>
            <a:r>
              <a:rPr lang="en-US" sz="1200" b="1" dirty="0">
                <a:latin typeface="Arial Narrow" panose="020B0606020202030204" pitchFamily="34" charset="0"/>
                <a:cs typeface="Arial" panose="020B0604020202020204" pitchFamily="34" charset="0"/>
              </a:rPr>
              <a:t>Pre-college offerings </a:t>
            </a:r>
            <a:r>
              <a:rPr lang="en-US" sz="1200" dirty="0">
                <a:latin typeface="Arial Narrow" panose="020B0606020202030204" pitchFamily="34" charset="0"/>
                <a:cs typeface="Arial" panose="020B0604020202020204" pitchFamily="34" charset="0"/>
              </a:rPr>
              <a:t>(e.g., high school) are not in scope for this effort.</a:t>
            </a:r>
          </a:p>
          <a:p>
            <a:pPr marL="171450" indent="-171450">
              <a:spcAft>
                <a:spcPts val="600"/>
              </a:spcAft>
              <a:buFont typeface="Wingdings" panose="05000000000000000000" pitchFamily="2" charset="2"/>
              <a:buChar char="§"/>
            </a:pPr>
            <a:r>
              <a:rPr lang="en-US" sz="1200" dirty="0">
                <a:latin typeface="Arial Narrow" panose="020B0606020202030204" pitchFamily="34" charset="0"/>
                <a:cs typeface="Arial" panose="020B0604020202020204" pitchFamily="34" charset="0"/>
              </a:rPr>
              <a:t>“</a:t>
            </a:r>
            <a:r>
              <a:rPr lang="en-US" sz="1200" b="1" dirty="0">
                <a:latin typeface="Arial Narrow" panose="020B0606020202030204" pitchFamily="34" charset="0"/>
                <a:cs typeface="Arial" panose="020B0604020202020204" pitchFamily="34" charset="0"/>
              </a:rPr>
              <a:t>Credit bearing certificates </a:t>
            </a:r>
            <a:r>
              <a:rPr lang="en-US" sz="1200" dirty="0">
                <a:latin typeface="Arial Narrow" panose="020B0606020202030204" pitchFamily="34" charset="0"/>
                <a:cs typeface="Arial" panose="020B0604020202020204" pitchFamily="34" charset="0"/>
              </a:rPr>
              <a:t>must be approved by SUNY and registered with NYSED. All credits must be applicable toward a degree program at the issuing institution. Noncredit certificates need no external approval and must be identified as such.”</a:t>
            </a:r>
            <a:r>
              <a:rPr lang="en-US" sz="1200" baseline="30000" dirty="0">
                <a:latin typeface="Arial Narrow" panose="020B0606020202030204" pitchFamily="34" charset="0"/>
                <a:cs typeface="Arial" panose="020B0604020202020204" pitchFamily="34" charset="0"/>
              </a:rPr>
              <a:t>2</a:t>
            </a:r>
          </a:p>
          <a:p>
            <a:pPr marL="171450" indent="-171450">
              <a:buFont typeface="Wingdings" panose="05000000000000000000" pitchFamily="2" charset="2"/>
              <a:buChar char="§"/>
            </a:pPr>
            <a:r>
              <a:rPr lang="en-US" sz="1200" b="1" dirty="0">
                <a:latin typeface="Arial Narrow" panose="020B0606020202030204" pitchFamily="34" charset="0"/>
                <a:cs typeface="Arial" panose="020B0604020202020204" pitchFamily="34" charset="0"/>
              </a:rPr>
              <a:t>The CP&amp;EE Inventory </a:t>
            </a:r>
            <a:r>
              <a:rPr lang="en-US" sz="1200" dirty="0">
                <a:latin typeface="Arial Narrow" panose="020B0606020202030204" pitchFamily="34" charset="0"/>
                <a:cs typeface="Arial" panose="020B0604020202020204" pitchFamily="34" charset="0"/>
              </a:rPr>
              <a:t>will be finalized based on this taxonomy.</a:t>
            </a:r>
          </a:p>
        </p:txBody>
      </p:sp>
      <p:cxnSp>
        <p:nvCxnSpPr>
          <p:cNvPr id="76" name="Connector: Elbow 75">
            <a:extLst>
              <a:ext uri="{FF2B5EF4-FFF2-40B4-BE49-F238E27FC236}">
                <a16:creationId xmlns:a16="http://schemas.microsoft.com/office/drawing/2014/main" id="{8832B884-5C30-48B6-BB91-46D26DDFCEFD}"/>
              </a:ext>
              <a:ext uri="{C183D7F6-B498-43B3-948B-1728B52AA6E4}">
                <adec:decorative xmlns:adec="http://schemas.microsoft.com/office/drawing/2017/decorative" val="1"/>
              </a:ext>
            </a:extLst>
          </p:cNvPr>
          <p:cNvCxnSpPr>
            <a:cxnSpLocks/>
          </p:cNvCxnSpPr>
          <p:nvPr/>
        </p:nvCxnSpPr>
        <p:spPr>
          <a:xfrm rot="16200000" flipV="1">
            <a:off x="2889797" y="4548232"/>
            <a:ext cx="344402" cy="193434"/>
          </a:xfrm>
          <a:prstGeom prst="bentConnector3">
            <a:avLst>
              <a:gd name="adj1" fmla="val -13215"/>
            </a:avLst>
          </a:prstGeom>
        </p:spPr>
        <p:style>
          <a:lnRef idx="1">
            <a:schemeClr val="dk1"/>
          </a:lnRef>
          <a:fillRef idx="0">
            <a:schemeClr val="dk1"/>
          </a:fillRef>
          <a:effectRef idx="0">
            <a:schemeClr val="dk1"/>
          </a:effectRef>
          <a:fontRef idx="minor">
            <a:schemeClr val="tx1"/>
          </a:fontRef>
        </p:style>
      </p:cxnSp>
      <p:cxnSp>
        <p:nvCxnSpPr>
          <p:cNvPr id="46" name="Connector: Elbow 45">
            <a:extLst>
              <a:ext uri="{FF2B5EF4-FFF2-40B4-BE49-F238E27FC236}">
                <a16:creationId xmlns:a16="http://schemas.microsoft.com/office/drawing/2014/main" id="{13B6343B-E742-4F76-BB34-58F027D44962}"/>
              </a:ext>
              <a:ext uri="{C183D7F6-B498-43B3-948B-1728B52AA6E4}">
                <adec:decorative xmlns:adec="http://schemas.microsoft.com/office/drawing/2017/decorative" val="1"/>
              </a:ext>
            </a:extLst>
          </p:cNvPr>
          <p:cNvCxnSpPr>
            <a:cxnSpLocks/>
          </p:cNvCxnSpPr>
          <p:nvPr/>
        </p:nvCxnSpPr>
        <p:spPr>
          <a:xfrm rot="16200000" flipV="1">
            <a:off x="8462202" y="4562342"/>
            <a:ext cx="344402" cy="193434"/>
          </a:xfrm>
          <a:prstGeom prst="bentConnector3">
            <a:avLst>
              <a:gd name="adj1" fmla="val -13215"/>
            </a:avLst>
          </a:prstGeom>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3B629341-5020-4B50-8B9B-964F93215C66}"/>
              </a:ext>
              <a:ext uri="{C183D7F6-B498-43B3-948B-1728B52AA6E4}">
                <adec:decorative xmlns:adec="http://schemas.microsoft.com/office/drawing/2017/decorative" val="1"/>
              </a:ext>
            </a:extLst>
          </p:cNvPr>
          <p:cNvCxnSpPr/>
          <p:nvPr/>
        </p:nvCxnSpPr>
        <p:spPr>
          <a:xfrm rot="10800000" flipH="1" flipV="1">
            <a:off x="5569329" y="3772746"/>
            <a:ext cx="264230" cy="640411"/>
          </a:xfrm>
          <a:prstGeom prst="bentConnector3">
            <a:avLst>
              <a:gd name="adj1" fmla="val 4943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8CF5988-AC16-47A0-8253-ECF781C53E5F}"/>
              </a:ext>
              <a:ext uri="{C183D7F6-B498-43B3-948B-1728B52AA6E4}">
                <adec:decorative xmlns:adec="http://schemas.microsoft.com/office/drawing/2017/decorative" val="1"/>
              </a:ext>
            </a:extLst>
          </p:cNvPr>
          <p:cNvCxnSpPr/>
          <p:nvPr/>
        </p:nvCxnSpPr>
        <p:spPr>
          <a:xfrm flipV="1">
            <a:off x="5445761" y="3997763"/>
            <a:ext cx="1663884" cy="7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83B7FC20-7C85-4E99-8CE2-86ACB67F591C}"/>
              </a:ext>
              <a:ext uri="{C183D7F6-B498-43B3-948B-1728B52AA6E4}">
                <adec:decorative xmlns:adec="http://schemas.microsoft.com/office/drawing/2017/decorative" val="1"/>
              </a:ext>
            </a:extLst>
          </p:cNvPr>
          <p:cNvCxnSpPr>
            <a:cxnSpLocks/>
            <a:endCxn id="51" idx="1"/>
          </p:cNvCxnSpPr>
          <p:nvPr/>
        </p:nvCxnSpPr>
        <p:spPr>
          <a:xfrm rot="16200000" flipH="1">
            <a:off x="5588099" y="3286903"/>
            <a:ext cx="330449" cy="16047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47E3652A-D566-41E9-A06B-E737AB6B94E6}"/>
              </a:ext>
              <a:ext uri="{C183D7F6-B498-43B3-948B-1728B52AA6E4}">
                <adec:decorative xmlns:adec="http://schemas.microsoft.com/office/drawing/2017/decorative" val="1"/>
              </a:ext>
            </a:extLst>
          </p:cNvPr>
          <p:cNvCxnSpPr>
            <a:cxnSpLocks/>
          </p:cNvCxnSpPr>
          <p:nvPr/>
        </p:nvCxnSpPr>
        <p:spPr>
          <a:xfrm rot="10800000" flipH="1">
            <a:off x="2931974" y="1843712"/>
            <a:ext cx="436890" cy="2545035"/>
          </a:xfrm>
          <a:prstGeom prst="bentConnector4">
            <a:avLst>
              <a:gd name="adj1" fmla="val -52324"/>
              <a:gd name="adj2" fmla="val 99778"/>
            </a:avLst>
          </a:prstGeom>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0BF1A486-497F-4BAE-BC82-B93E8A66B9C3}"/>
              </a:ext>
            </a:extLst>
          </p:cNvPr>
          <p:cNvSpPr/>
          <p:nvPr/>
        </p:nvSpPr>
        <p:spPr>
          <a:xfrm>
            <a:off x="3243774" y="1574753"/>
            <a:ext cx="2103120" cy="54860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Narrow" panose="020B0606020202030204" pitchFamily="34" charset="0"/>
                <a:cs typeface="Arial" panose="020B0604020202020204" pitchFamily="34" charset="0"/>
              </a:rPr>
              <a:t>Academic Credit Offerings</a:t>
            </a:r>
          </a:p>
          <a:p>
            <a:pPr algn="ctr"/>
            <a:r>
              <a:rPr lang="en-US" sz="900" dirty="0">
                <a:latin typeface="Arial Narrow" panose="020B0606020202030204" pitchFamily="34" charset="0"/>
                <a:cs typeface="Arial" panose="020B0604020202020204" pitchFamily="34" charset="0"/>
              </a:rPr>
              <a:t>Credits appear on a formal transcript and some form of credential is awarded</a:t>
            </a:r>
          </a:p>
        </p:txBody>
      </p:sp>
      <p:sp>
        <p:nvSpPr>
          <p:cNvPr id="13" name="Rectangle 12">
            <a:extLst>
              <a:ext uri="{FF2B5EF4-FFF2-40B4-BE49-F238E27FC236}">
                <a16:creationId xmlns:a16="http://schemas.microsoft.com/office/drawing/2014/main" id="{A35A5D1F-2FFA-4C9E-9259-1E9F89F3C073}"/>
              </a:ext>
            </a:extLst>
          </p:cNvPr>
          <p:cNvSpPr/>
          <p:nvPr/>
        </p:nvSpPr>
        <p:spPr>
          <a:xfrm>
            <a:off x="2791825" y="2642752"/>
            <a:ext cx="2606040" cy="5760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Master’s Degree Programs </a:t>
            </a:r>
          </a:p>
          <a:p>
            <a:pPr algn="ctr"/>
            <a:r>
              <a:rPr lang="en-US" sz="900" dirty="0">
                <a:solidFill>
                  <a:schemeClr val="tx1"/>
                </a:solidFill>
                <a:latin typeface="Arial Narrow" panose="020B0606020202030204" pitchFamily="34" charset="0"/>
                <a:cs typeface="Arial" panose="020B0604020202020204" pitchFamily="34" charset="0"/>
              </a:rPr>
              <a:t>Professional master’s degree programs </a:t>
            </a:r>
          </a:p>
          <a:p>
            <a:pPr algn="ctr"/>
            <a:r>
              <a:rPr lang="en-US" sz="900" dirty="0">
                <a:solidFill>
                  <a:schemeClr val="tx1"/>
                </a:solidFill>
                <a:latin typeface="Arial Narrow" panose="020B0606020202030204" pitchFamily="34" charset="0"/>
                <a:cs typeface="Arial" panose="020B0604020202020204" pitchFamily="34" charset="0"/>
              </a:rPr>
              <a:t>offered online or hybrid</a:t>
            </a:r>
          </a:p>
          <a:p>
            <a:pPr algn="ctr"/>
            <a:r>
              <a:rPr lang="en-US" sz="900" i="1" dirty="0">
                <a:solidFill>
                  <a:schemeClr val="tx1"/>
                </a:solidFill>
                <a:latin typeface="Arial Narrow" panose="020B0606020202030204" pitchFamily="34" charset="0"/>
                <a:cs typeface="Arial" panose="020B0604020202020204" pitchFamily="34" charset="0"/>
              </a:rPr>
              <a:t>e.g., MS in HR Management</a:t>
            </a:r>
          </a:p>
        </p:txBody>
      </p:sp>
      <p:sp>
        <p:nvSpPr>
          <p:cNvPr id="21" name="Rectangle 20">
            <a:extLst>
              <a:ext uri="{FF2B5EF4-FFF2-40B4-BE49-F238E27FC236}">
                <a16:creationId xmlns:a16="http://schemas.microsoft.com/office/drawing/2014/main" id="{AABCFCCF-004C-48D4-B25C-6EF7C59DC821}"/>
              </a:ext>
            </a:extLst>
          </p:cNvPr>
          <p:cNvSpPr/>
          <p:nvPr/>
        </p:nvSpPr>
        <p:spPr>
          <a:xfrm>
            <a:off x="2790289" y="2643101"/>
            <a:ext cx="27432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Narrow" panose="020B0606020202030204" pitchFamily="34" charset="0"/>
              </a:rPr>
              <a:t>1</a:t>
            </a:r>
          </a:p>
        </p:txBody>
      </p:sp>
      <p:sp>
        <p:nvSpPr>
          <p:cNvPr id="14" name="Rectangle 13">
            <a:extLst>
              <a:ext uri="{FF2B5EF4-FFF2-40B4-BE49-F238E27FC236}">
                <a16:creationId xmlns:a16="http://schemas.microsoft.com/office/drawing/2014/main" id="{EBEAA32C-08CA-45A7-83D7-FAB04E837102}"/>
              </a:ext>
            </a:extLst>
          </p:cNvPr>
          <p:cNvSpPr/>
          <p:nvPr/>
        </p:nvSpPr>
        <p:spPr>
          <a:xfrm>
            <a:off x="2788150" y="3273136"/>
            <a:ext cx="2606040" cy="5760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Graduate Certificates (For-Credit)</a:t>
            </a:r>
            <a:r>
              <a:rPr lang="en-US" sz="1050" b="1" baseline="30000" dirty="0">
                <a:solidFill>
                  <a:schemeClr val="tx1"/>
                </a:solidFill>
                <a:latin typeface="Arial Narrow" panose="020B0606020202030204" pitchFamily="34" charset="0"/>
                <a:cs typeface="Arial" panose="020B0604020202020204" pitchFamily="34" charset="0"/>
              </a:rPr>
              <a:t>1</a:t>
            </a:r>
          </a:p>
          <a:p>
            <a:pPr algn="ctr"/>
            <a:r>
              <a:rPr lang="en-US" sz="900" dirty="0">
                <a:solidFill>
                  <a:schemeClr val="tx1"/>
                </a:solidFill>
                <a:latin typeface="Arial Narrow" panose="020B0606020202030204" pitchFamily="34" charset="0"/>
                <a:cs typeface="Arial" panose="020B0604020202020204" pitchFamily="34" charset="0"/>
              </a:rPr>
              <a:t>Formal certificate program that grants an official, </a:t>
            </a:r>
          </a:p>
          <a:p>
            <a:pPr algn="ctr"/>
            <a:r>
              <a:rPr lang="en-US" sz="900" dirty="0">
                <a:solidFill>
                  <a:schemeClr val="tx1"/>
                </a:solidFill>
                <a:latin typeface="Arial Narrow" panose="020B0606020202030204" pitchFamily="34" charset="0"/>
                <a:cs typeface="Arial" panose="020B0604020202020204" pitchFamily="34" charset="0"/>
              </a:rPr>
              <a:t>for-credit Stony Brook credential </a:t>
            </a:r>
          </a:p>
          <a:p>
            <a:pPr algn="ctr"/>
            <a:r>
              <a:rPr lang="en-US" sz="900" i="1" dirty="0">
                <a:solidFill>
                  <a:schemeClr val="tx1"/>
                </a:solidFill>
                <a:latin typeface="Arial Narrow" panose="020B0606020202030204" pitchFamily="34" charset="0"/>
                <a:cs typeface="Arial" panose="020B0604020202020204" pitchFamily="34" charset="0"/>
              </a:rPr>
              <a:t>e.g., Graduate Certificates- Coaching</a:t>
            </a:r>
          </a:p>
        </p:txBody>
      </p:sp>
      <p:sp>
        <p:nvSpPr>
          <p:cNvPr id="18" name="Rectangle 17">
            <a:extLst>
              <a:ext uri="{FF2B5EF4-FFF2-40B4-BE49-F238E27FC236}">
                <a16:creationId xmlns:a16="http://schemas.microsoft.com/office/drawing/2014/main" id="{520A2DF8-D876-4D22-BB3F-94ADA37EEC72}"/>
              </a:ext>
            </a:extLst>
          </p:cNvPr>
          <p:cNvSpPr/>
          <p:nvPr/>
        </p:nvSpPr>
        <p:spPr>
          <a:xfrm>
            <a:off x="2788150" y="3273136"/>
            <a:ext cx="27432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Narrow" panose="020B0606020202030204" pitchFamily="34" charset="0"/>
              </a:rPr>
              <a:t>2</a:t>
            </a:r>
          </a:p>
        </p:txBody>
      </p:sp>
      <p:sp>
        <p:nvSpPr>
          <p:cNvPr id="11" name="Rectangle 10">
            <a:extLst>
              <a:ext uri="{FF2B5EF4-FFF2-40B4-BE49-F238E27FC236}">
                <a16:creationId xmlns:a16="http://schemas.microsoft.com/office/drawing/2014/main" id="{740069FC-7E97-4543-AE76-8FD9A46EABAB}"/>
              </a:ext>
            </a:extLst>
          </p:cNvPr>
          <p:cNvSpPr/>
          <p:nvPr/>
        </p:nvSpPr>
        <p:spPr>
          <a:xfrm>
            <a:off x="2785111" y="3906862"/>
            <a:ext cx="2606040" cy="5760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Courses (For Credit)</a:t>
            </a:r>
          </a:p>
          <a:p>
            <a:pPr algn="ctr"/>
            <a:r>
              <a:rPr lang="en-US" sz="900" dirty="0">
                <a:solidFill>
                  <a:schemeClr val="tx1"/>
                </a:solidFill>
                <a:latin typeface="Arial Narrow" panose="020B0606020202030204" pitchFamily="34" charset="0"/>
                <a:cs typeface="Arial" panose="020B0604020202020204" pitchFamily="34" charset="0"/>
              </a:rPr>
              <a:t>Courses that may be taken individually and result </a:t>
            </a:r>
          </a:p>
          <a:p>
            <a:pPr algn="ctr"/>
            <a:r>
              <a:rPr lang="en-US" sz="900" dirty="0">
                <a:solidFill>
                  <a:schemeClr val="tx1"/>
                </a:solidFill>
                <a:latin typeface="Arial Narrow" panose="020B0606020202030204" pitchFamily="34" charset="0"/>
                <a:cs typeface="Arial" panose="020B0604020202020204" pitchFamily="34" charset="0"/>
              </a:rPr>
              <a:t>in Stony Brook academic credit </a:t>
            </a:r>
          </a:p>
          <a:p>
            <a:pPr algn="ctr"/>
            <a:r>
              <a:rPr lang="en-US" sz="900" i="1" dirty="0">
                <a:solidFill>
                  <a:schemeClr val="tx1"/>
                </a:solidFill>
                <a:latin typeface="Arial Narrow" panose="020B0606020202030204" pitchFamily="34" charset="0"/>
                <a:cs typeface="Arial" panose="020B0604020202020204" pitchFamily="34" charset="0"/>
              </a:rPr>
              <a:t>e.g., Post-Baccalaureate Study- Pre-Health</a:t>
            </a:r>
          </a:p>
        </p:txBody>
      </p:sp>
      <p:sp>
        <p:nvSpPr>
          <p:cNvPr id="22" name="Rectangle 21">
            <a:extLst>
              <a:ext uri="{FF2B5EF4-FFF2-40B4-BE49-F238E27FC236}">
                <a16:creationId xmlns:a16="http://schemas.microsoft.com/office/drawing/2014/main" id="{33038B8E-7620-4B53-B339-61E730768183}"/>
              </a:ext>
            </a:extLst>
          </p:cNvPr>
          <p:cNvSpPr/>
          <p:nvPr/>
        </p:nvSpPr>
        <p:spPr>
          <a:xfrm>
            <a:off x="2787678" y="3905908"/>
            <a:ext cx="27432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Narrow" panose="020B0606020202030204" pitchFamily="34" charset="0"/>
              </a:rPr>
              <a:t>3</a:t>
            </a:r>
          </a:p>
        </p:txBody>
      </p:sp>
      <p:cxnSp>
        <p:nvCxnSpPr>
          <p:cNvPr id="15" name="Connector: Elbow 14">
            <a:extLst>
              <a:ext uri="{FF2B5EF4-FFF2-40B4-BE49-F238E27FC236}">
                <a16:creationId xmlns:a16="http://schemas.microsoft.com/office/drawing/2014/main" id="{A82F40DC-F094-4FAE-B0F5-08B2BC0ADB80}"/>
              </a:ext>
              <a:ext uri="{C183D7F6-B498-43B3-948B-1728B52AA6E4}">
                <adec:decorative xmlns:adec="http://schemas.microsoft.com/office/drawing/2017/decorative" val="1"/>
              </a:ext>
            </a:extLst>
          </p:cNvPr>
          <p:cNvCxnSpPr>
            <a:cxnSpLocks/>
          </p:cNvCxnSpPr>
          <p:nvPr/>
        </p:nvCxnSpPr>
        <p:spPr>
          <a:xfrm rot="10800000" flipH="1">
            <a:off x="2793497" y="1849056"/>
            <a:ext cx="455624" cy="1780696"/>
          </a:xfrm>
          <a:prstGeom prst="bentConnector3">
            <a:avLst>
              <a:gd name="adj1" fmla="val -19114"/>
            </a:avLst>
          </a:prstGeom>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7CC5E5EB-0D24-442A-BA27-94DD37D55B57}"/>
              </a:ext>
              <a:ext uri="{C183D7F6-B498-43B3-948B-1728B52AA6E4}">
                <adec:decorative xmlns:adec="http://schemas.microsoft.com/office/drawing/2017/decorative" val="1"/>
              </a:ext>
            </a:extLst>
          </p:cNvPr>
          <p:cNvCxnSpPr>
            <a:cxnSpLocks/>
          </p:cNvCxnSpPr>
          <p:nvPr/>
        </p:nvCxnSpPr>
        <p:spPr>
          <a:xfrm rot="10800000">
            <a:off x="8294927" y="1665377"/>
            <a:ext cx="115013" cy="2518162"/>
          </a:xfrm>
          <a:prstGeom prst="bentConnector2">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9C06F36B-D576-4F85-95AC-9A82160F58E8}"/>
              </a:ext>
            </a:extLst>
          </p:cNvPr>
          <p:cNvSpPr/>
          <p:nvPr/>
        </p:nvSpPr>
        <p:spPr>
          <a:xfrm>
            <a:off x="3044182" y="4539404"/>
            <a:ext cx="2350008" cy="57607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Micro-Credentials</a:t>
            </a:r>
          </a:p>
          <a:p>
            <a:pPr algn="ctr"/>
            <a:r>
              <a:rPr lang="en-US" sz="900" dirty="0">
                <a:solidFill>
                  <a:schemeClr val="tx1"/>
                </a:solidFill>
                <a:latin typeface="Arial Narrow" panose="020B0606020202030204" pitchFamily="34" charset="0"/>
                <a:cs typeface="Arial" panose="020B0604020202020204" pitchFamily="34" charset="0"/>
              </a:rPr>
              <a:t>Credit-bearing offerings that signify that specific skills/competencies note such on a transcript</a:t>
            </a:r>
          </a:p>
          <a:p>
            <a:pPr algn="ctr"/>
            <a:r>
              <a:rPr lang="en-US" sz="900" i="1" dirty="0">
                <a:solidFill>
                  <a:schemeClr val="tx1"/>
                </a:solidFill>
                <a:latin typeface="Arial Narrow" panose="020B0606020202030204" pitchFamily="34" charset="0"/>
                <a:cs typeface="Arial" panose="020B0604020202020204" pitchFamily="34" charset="0"/>
              </a:rPr>
              <a:t>e.g., Micro-Credential in Leadership</a:t>
            </a:r>
          </a:p>
        </p:txBody>
      </p:sp>
      <p:cxnSp>
        <p:nvCxnSpPr>
          <p:cNvPr id="24" name="Connector: Elbow 23">
            <a:extLst>
              <a:ext uri="{FF2B5EF4-FFF2-40B4-BE49-F238E27FC236}">
                <a16:creationId xmlns:a16="http://schemas.microsoft.com/office/drawing/2014/main" id="{6790A995-E830-4D52-B446-47C7FCF87938}"/>
              </a:ext>
              <a:ext uri="{C183D7F6-B498-43B3-948B-1728B52AA6E4}">
                <adec:decorative xmlns:adec="http://schemas.microsoft.com/office/drawing/2017/decorative" val="1"/>
              </a:ext>
            </a:extLst>
          </p:cNvPr>
          <p:cNvCxnSpPr>
            <a:cxnSpLocks/>
          </p:cNvCxnSpPr>
          <p:nvPr/>
        </p:nvCxnSpPr>
        <p:spPr>
          <a:xfrm rot="10800000" flipH="1">
            <a:off x="2793497" y="1849056"/>
            <a:ext cx="455624" cy="1780696"/>
          </a:xfrm>
          <a:prstGeom prst="bentConnector3">
            <a:avLst>
              <a:gd name="adj1" fmla="val -19114"/>
            </a:avLst>
          </a:prstGeom>
        </p:spPr>
        <p:style>
          <a:lnRef idx="1">
            <a:schemeClr val="dk1"/>
          </a:lnRef>
          <a:fillRef idx="0">
            <a:schemeClr val="dk1"/>
          </a:fillRef>
          <a:effectRef idx="0">
            <a:schemeClr val="dk1"/>
          </a:effectRef>
          <a:fontRef idx="minor">
            <a:schemeClr val="tx1"/>
          </a:fontRef>
        </p:style>
      </p:cxnSp>
      <p:cxnSp>
        <p:nvCxnSpPr>
          <p:cNvPr id="27" name="Connector: Elbow 26">
            <a:extLst>
              <a:ext uri="{FF2B5EF4-FFF2-40B4-BE49-F238E27FC236}">
                <a16:creationId xmlns:a16="http://schemas.microsoft.com/office/drawing/2014/main" id="{05F0B0E1-7F1C-433F-AC67-667AA5A7306A}"/>
              </a:ext>
              <a:ext uri="{C183D7F6-B498-43B3-948B-1728B52AA6E4}">
                <adec:decorative xmlns:adec="http://schemas.microsoft.com/office/drawing/2017/decorative" val="1"/>
              </a:ext>
            </a:extLst>
          </p:cNvPr>
          <p:cNvCxnSpPr>
            <a:cxnSpLocks/>
          </p:cNvCxnSpPr>
          <p:nvPr/>
        </p:nvCxnSpPr>
        <p:spPr>
          <a:xfrm rot="10800000" flipH="1">
            <a:off x="5673087" y="1864934"/>
            <a:ext cx="928116" cy="1265065"/>
          </a:xfrm>
          <a:prstGeom prst="bentConnector3">
            <a:avLst>
              <a:gd name="adj1" fmla="val -24631"/>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9C169A54-D7BA-4AE9-BB29-B3B645D50357}"/>
              </a:ext>
            </a:extLst>
          </p:cNvPr>
          <p:cNvSpPr/>
          <p:nvPr/>
        </p:nvSpPr>
        <p:spPr>
          <a:xfrm>
            <a:off x="6453903" y="1523707"/>
            <a:ext cx="2103120" cy="5486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Narrow" panose="020B0606020202030204" pitchFamily="34" charset="0"/>
                <a:cs typeface="Arial" panose="020B0604020202020204" pitchFamily="34" charset="0"/>
              </a:rPr>
              <a:t>Non-Credit Offerings</a:t>
            </a:r>
          </a:p>
          <a:p>
            <a:pPr algn="ctr"/>
            <a:r>
              <a:rPr lang="en-US" sz="900" dirty="0">
                <a:latin typeface="Arial Narrow" panose="020B0606020202030204" pitchFamily="34" charset="0"/>
                <a:cs typeface="Arial" panose="020B0604020202020204" pitchFamily="34" charset="0"/>
              </a:rPr>
              <a:t>Offerings do not earn formal academic or credit</a:t>
            </a:r>
          </a:p>
        </p:txBody>
      </p:sp>
      <p:sp>
        <p:nvSpPr>
          <p:cNvPr id="34" name="Rectangle 33">
            <a:extLst>
              <a:ext uri="{FF2B5EF4-FFF2-40B4-BE49-F238E27FC236}">
                <a16:creationId xmlns:a16="http://schemas.microsoft.com/office/drawing/2014/main" id="{63929274-AAEE-48B6-91D0-C36E5DC1CB78}"/>
              </a:ext>
            </a:extLst>
          </p:cNvPr>
          <p:cNvSpPr/>
          <p:nvPr/>
        </p:nvSpPr>
        <p:spPr>
          <a:xfrm>
            <a:off x="5568640" y="2150462"/>
            <a:ext cx="2606040" cy="43891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Continuing Education</a:t>
            </a:r>
          </a:p>
          <a:p>
            <a:pPr algn="ctr"/>
            <a:r>
              <a:rPr lang="en-US" sz="900" dirty="0">
                <a:solidFill>
                  <a:schemeClr val="tx1"/>
                </a:solidFill>
                <a:latin typeface="Arial Narrow" panose="020B0606020202030204" pitchFamily="34" charset="0"/>
                <a:cs typeface="Arial" panose="020B0604020202020204" pitchFamily="34" charset="0"/>
              </a:rPr>
              <a:t>Credits are not reflected on a transcript but meet external accrediting requirements</a:t>
            </a:r>
          </a:p>
        </p:txBody>
      </p:sp>
      <p:sp>
        <p:nvSpPr>
          <p:cNvPr id="29" name="Rectangle 28">
            <a:extLst>
              <a:ext uri="{FF2B5EF4-FFF2-40B4-BE49-F238E27FC236}">
                <a16:creationId xmlns:a16="http://schemas.microsoft.com/office/drawing/2014/main" id="{EBECFFFE-38E7-4F79-924D-1B5F697B2B64}"/>
              </a:ext>
            </a:extLst>
          </p:cNvPr>
          <p:cNvSpPr/>
          <p:nvPr/>
        </p:nvSpPr>
        <p:spPr>
          <a:xfrm>
            <a:off x="5569329" y="2642753"/>
            <a:ext cx="2606040" cy="7392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Seminars, Workshops, </a:t>
            </a:r>
          </a:p>
          <a:p>
            <a:pPr algn="ctr"/>
            <a:r>
              <a:rPr lang="en-US" sz="1050" b="1" dirty="0">
                <a:solidFill>
                  <a:schemeClr val="tx1"/>
                </a:solidFill>
                <a:latin typeface="Arial Narrow" panose="020B0606020202030204" pitchFamily="34" charset="0"/>
                <a:cs typeface="Arial" panose="020B0604020202020204" pitchFamily="34" charset="0"/>
              </a:rPr>
              <a:t>&amp; Trainings (CEU)</a:t>
            </a:r>
          </a:p>
          <a:p>
            <a:pPr algn="ctr"/>
            <a:r>
              <a:rPr lang="en-US" sz="900" dirty="0">
                <a:solidFill>
                  <a:schemeClr val="tx1"/>
                </a:solidFill>
                <a:latin typeface="Arial Narrow" panose="020B0606020202030204" pitchFamily="34" charset="0"/>
                <a:cs typeface="Arial" panose="020B0604020202020204" pitchFamily="34" charset="0"/>
              </a:rPr>
              <a:t>Individual online or in-person events, which meet external accrediting requirements</a:t>
            </a:r>
          </a:p>
          <a:p>
            <a:pPr algn="ctr"/>
            <a:r>
              <a:rPr lang="en-US" sz="900" i="1" dirty="0">
                <a:solidFill>
                  <a:schemeClr val="tx1"/>
                </a:solidFill>
                <a:latin typeface="Arial Narrow" panose="020B0606020202030204" pitchFamily="34" charset="0"/>
                <a:cs typeface="Arial" panose="020B0604020202020204" pitchFamily="34" charset="0"/>
              </a:rPr>
              <a:t>e.g., Continuing Medical Education</a:t>
            </a:r>
          </a:p>
        </p:txBody>
      </p:sp>
      <p:cxnSp>
        <p:nvCxnSpPr>
          <p:cNvPr id="31" name="Connector: Elbow 30">
            <a:extLst>
              <a:ext uri="{FF2B5EF4-FFF2-40B4-BE49-F238E27FC236}">
                <a16:creationId xmlns:a16="http://schemas.microsoft.com/office/drawing/2014/main" id="{CC53DCAE-E50E-4492-ACF7-CED103D64F0D}"/>
              </a:ext>
              <a:ext uri="{C183D7F6-B498-43B3-948B-1728B52AA6E4}">
                <adec:decorative xmlns:adec="http://schemas.microsoft.com/office/drawing/2017/decorative" val="1"/>
              </a:ext>
            </a:extLst>
          </p:cNvPr>
          <p:cNvCxnSpPr>
            <a:cxnSpLocks/>
          </p:cNvCxnSpPr>
          <p:nvPr/>
        </p:nvCxnSpPr>
        <p:spPr>
          <a:xfrm rot="10800000" flipV="1">
            <a:off x="5673087" y="1864932"/>
            <a:ext cx="928116" cy="573565"/>
          </a:xfrm>
          <a:prstGeom prst="bentConnector3">
            <a:avLst>
              <a:gd name="adj1" fmla="val 124631"/>
            </a:avLst>
          </a:prstGeom>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155E9696-5E01-4D91-B247-38281048C6EC}"/>
              </a:ext>
            </a:extLst>
          </p:cNvPr>
          <p:cNvSpPr/>
          <p:nvPr/>
        </p:nvSpPr>
        <p:spPr>
          <a:xfrm>
            <a:off x="5571133" y="2642752"/>
            <a:ext cx="27432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Narrow" panose="020B0606020202030204" pitchFamily="34" charset="0"/>
              </a:rPr>
              <a:t>4</a:t>
            </a:r>
          </a:p>
        </p:txBody>
      </p:sp>
      <p:sp>
        <p:nvSpPr>
          <p:cNvPr id="51" name="Rectangle 50">
            <a:extLst>
              <a:ext uri="{FF2B5EF4-FFF2-40B4-BE49-F238E27FC236}">
                <a16:creationId xmlns:a16="http://schemas.microsoft.com/office/drawing/2014/main" id="{A71C3626-6268-416C-A688-A7E11731C1F3}"/>
              </a:ext>
            </a:extLst>
          </p:cNvPr>
          <p:cNvSpPr/>
          <p:nvPr/>
        </p:nvSpPr>
        <p:spPr>
          <a:xfrm>
            <a:off x="5833559" y="3440804"/>
            <a:ext cx="2345056" cy="1831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Narrow" panose="020B0606020202030204" pitchFamily="34" charset="0"/>
                <a:cs typeface="Arial" panose="020B0604020202020204" pitchFamily="34" charset="0"/>
              </a:rPr>
              <a:t>PDU Conversion</a:t>
            </a:r>
            <a:r>
              <a:rPr lang="en-US" sz="900" b="1" baseline="30000" dirty="0">
                <a:solidFill>
                  <a:schemeClr val="tx1"/>
                </a:solidFill>
                <a:latin typeface="Arial Narrow" panose="020B0606020202030204" pitchFamily="34" charset="0"/>
                <a:cs typeface="Arial" panose="020B0604020202020204" pitchFamily="34" charset="0"/>
              </a:rPr>
              <a:t>3</a:t>
            </a:r>
          </a:p>
        </p:txBody>
      </p:sp>
      <p:grpSp>
        <p:nvGrpSpPr>
          <p:cNvPr id="6" name="Group 5">
            <a:extLst>
              <a:ext uri="{FF2B5EF4-FFF2-40B4-BE49-F238E27FC236}">
                <a16:creationId xmlns:a16="http://schemas.microsoft.com/office/drawing/2014/main" id="{CFF84E80-74AB-40DB-BF65-69284426569B}"/>
              </a:ext>
            </a:extLst>
          </p:cNvPr>
          <p:cNvGrpSpPr/>
          <p:nvPr/>
        </p:nvGrpSpPr>
        <p:grpSpPr>
          <a:xfrm>
            <a:off x="5569239" y="3675447"/>
            <a:ext cx="2607781" cy="576531"/>
            <a:chOff x="5569239" y="3697219"/>
            <a:chExt cx="2607781" cy="576531"/>
          </a:xfrm>
        </p:grpSpPr>
        <p:sp>
          <p:nvSpPr>
            <p:cNvPr id="30" name="Rectangle 29">
              <a:extLst>
                <a:ext uri="{FF2B5EF4-FFF2-40B4-BE49-F238E27FC236}">
                  <a16:creationId xmlns:a16="http://schemas.microsoft.com/office/drawing/2014/main" id="{6EF9A7A1-637D-4338-A664-E2EF2A761939}"/>
                </a:ext>
              </a:extLst>
            </p:cNvPr>
            <p:cNvSpPr/>
            <p:nvPr/>
          </p:nvSpPr>
          <p:spPr>
            <a:xfrm>
              <a:off x="5570980" y="3697678"/>
              <a:ext cx="2606040" cy="5760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Courses (CEU)</a:t>
              </a:r>
            </a:p>
            <a:p>
              <a:pPr algn="ctr"/>
              <a:r>
                <a:rPr lang="en-US" sz="900" dirty="0">
                  <a:solidFill>
                    <a:schemeClr val="tx1"/>
                  </a:solidFill>
                  <a:latin typeface="Arial Narrow" panose="020B0606020202030204" pitchFamily="34" charset="0"/>
                  <a:cs typeface="Arial" panose="020B0604020202020204" pitchFamily="34" charset="0"/>
                </a:rPr>
                <a:t>Standalone courses in a variety of formats, which </a:t>
              </a:r>
            </a:p>
            <a:p>
              <a:pPr algn="ctr"/>
              <a:r>
                <a:rPr lang="en-US" sz="900" dirty="0">
                  <a:solidFill>
                    <a:schemeClr val="tx1"/>
                  </a:solidFill>
                  <a:latin typeface="Arial Narrow" panose="020B0606020202030204" pitchFamily="34" charset="0"/>
                  <a:cs typeface="Arial" panose="020B0604020202020204" pitchFamily="34" charset="0"/>
                </a:rPr>
                <a:t>meet external accrediting requirements</a:t>
              </a:r>
            </a:p>
            <a:p>
              <a:pPr algn="ctr"/>
              <a:r>
                <a:rPr lang="en-US" sz="900" i="1" dirty="0">
                  <a:solidFill>
                    <a:schemeClr val="tx1"/>
                  </a:solidFill>
                  <a:latin typeface="Arial Narrow" panose="020B0606020202030204" pitchFamily="34" charset="0"/>
                  <a:cs typeface="Arial" panose="020B0604020202020204" pitchFamily="34" charset="0"/>
                </a:rPr>
                <a:t>e.g., Grand Rounds</a:t>
              </a:r>
            </a:p>
          </p:txBody>
        </p:sp>
        <p:sp>
          <p:nvSpPr>
            <p:cNvPr id="33" name="Rectangle 32">
              <a:extLst>
                <a:ext uri="{FF2B5EF4-FFF2-40B4-BE49-F238E27FC236}">
                  <a16:creationId xmlns:a16="http://schemas.microsoft.com/office/drawing/2014/main" id="{B89A9B7A-0993-4F84-B22D-A33513857D01}"/>
                </a:ext>
              </a:extLst>
            </p:cNvPr>
            <p:cNvSpPr/>
            <p:nvPr/>
          </p:nvSpPr>
          <p:spPr>
            <a:xfrm>
              <a:off x="5569239" y="3697219"/>
              <a:ext cx="27432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Narrow" panose="020B0606020202030204" pitchFamily="34" charset="0"/>
                </a:rPr>
                <a:t>5</a:t>
              </a:r>
            </a:p>
          </p:txBody>
        </p:sp>
      </p:grpSp>
      <p:sp>
        <p:nvSpPr>
          <p:cNvPr id="73" name="Rectangle 72">
            <a:extLst>
              <a:ext uri="{FF2B5EF4-FFF2-40B4-BE49-F238E27FC236}">
                <a16:creationId xmlns:a16="http://schemas.microsoft.com/office/drawing/2014/main" id="{1FE114BB-F804-4D79-9D22-49CAC2B35824}"/>
              </a:ext>
            </a:extLst>
          </p:cNvPr>
          <p:cNvSpPr/>
          <p:nvPr/>
        </p:nvSpPr>
        <p:spPr>
          <a:xfrm>
            <a:off x="5843559" y="4311184"/>
            <a:ext cx="2345056" cy="1831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Narrow" panose="020B0606020202030204" pitchFamily="34" charset="0"/>
                <a:cs typeface="Arial" panose="020B0604020202020204" pitchFamily="34" charset="0"/>
              </a:rPr>
              <a:t>PDU Conversion</a:t>
            </a:r>
            <a:endParaRPr lang="en-US" sz="900" b="1" baseline="30000" dirty="0">
              <a:solidFill>
                <a:schemeClr val="tx1"/>
              </a:solidFill>
              <a:latin typeface="Arial Narrow" panose="020B060602020203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BDDBD38C-2EEC-4E06-AACE-6870E0A9D9C1}"/>
              </a:ext>
            </a:extLst>
          </p:cNvPr>
          <p:cNvSpPr/>
          <p:nvPr/>
        </p:nvSpPr>
        <p:spPr>
          <a:xfrm>
            <a:off x="8409939" y="2126135"/>
            <a:ext cx="2606040" cy="44283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Professional Development </a:t>
            </a:r>
          </a:p>
          <a:p>
            <a:pPr algn="ctr"/>
            <a:r>
              <a:rPr lang="en-US" sz="900" dirty="0">
                <a:solidFill>
                  <a:schemeClr val="tx1"/>
                </a:solidFill>
                <a:latin typeface="Arial Narrow" panose="020B0606020202030204" pitchFamily="34" charset="0"/>
                <a:cs typeface="Arial" panose="020B0604020202020204" pitchFamily="34" charset="0"/>
              </a:rPr>
              <a:t>Offerings do not earn formal academic or continuing education credits</a:t>
            </a:r>
          </a:p>
        </p:txBody>
      </p:sp>
      <p:sp>
        <p:nvSpPr>
          <p:cNvPr id="36" name="Rectangle 35">
            <a:extLst>
              <a:ext uri="{FF2B5EF4-FFF2-40B4-BE49-F238E27FC236}">
                <a16:creationId xmlns:a16="http://schemas.microsoft.com/office/drawing/2014/main" id="{EA683BF4-44D3-43D1-A0B1-900C972583CA}"/>
              </a:ext>
            </a:extLst>
          </p:cNvPr>
          <p:cNvSpPr/>
          <p:nvPr/>
        </p:nvSpPr>
        <p:spPr>
          <a:xfrm>
            <a:off x="8409938" y="2631866"/>
            <a:ext cx="2605349" cy="57465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arrow" panose="020B0606020202030204" pitchFamily="34" charset="0"/>
                <a:cs typeface="Arial" panose="020B0604020202020204" pitchFamily="34" charset="0"/>
              </a:rPr>
              <a:t>Seminars, Workshops, </a:t>
            </a:r>
          </a:p>
          <a:p>
            <a:pPr algn="ctr"/>
            <a:r>
              <a:rPr lang="en-US" sz="1000" b="1" dirty="0">
                <a:solidFill>
                  <a:schemeClr val="tx1"/>
                </a:solidFill>
                <a:latin typeface="Arial Narrow" panose="020B0606020202030204" pitchFamily="34" charset="0"/>
                <a:cs typeface="Arial" panose="020B0604020202020204" pitchFamily="34" charset="0"/>
              </a:rPr>
              <a:t>&amp; Trainings (PD)</a:t>
            </a:r>
          </a:p>
          <a:p>
            <a:pPr algn="ctr"/>
            <a:r>
              <a:rPr lang="en-US" sz="900" dirty="0">
                <a:solidFill>
                  <a:schemeClr val="tx1"/>
                </a:solidFill>
                <a:latin typeface="Arial Narrow" panose="020B0606020202030204" pitchFamily="34" charset="0"/>
                <a:cs typeface="Arial" panose="020B0604020202020204" pitchFamily="34" charset="0"/>
              </a:rPr>
              <a:t>Often tailored for a specific audience or customer</a:t>
            </a:r>
          </a:p>
          <a:p>
            <a:pPr algn="ctr"/>
            <a:r>
              <a:rPr lang="en-US" sz="900" i="1" dirty="0">
                <a:solidFill>
                  <a:schemeClr val="tx1"/>
                </a:solidFill>
                <a:latin typeface="Arial Narrow" panose="020B0606020202030204" pitchFamily="34" charset="0"/>
                <a:cs typeface="Arial" panose="020B0604020202020204" pitchFamily="34" charset="0"/>
              </a:rPr>
              <a:t>e.g., Analytics with Excel</a:t>
            </a:r>
          </a:p>
        </p:txBody>
      </p:sp>
      <p:sp>
        <p:nvSpPr>
          <p:cNvPr id="39" name="Rectangle 38">
            <a:extLst>
              <a:ext uri="{FF2B5EF4-FFF2-40B4-BE49-F238E27FC236}">
                <a16:creationId xmlns:a16="http://schemas.microsoft.com/office/drawing/2014/main" id="{FD5EDD2C-9035-4855-8A05-B6ECFE2EE8CA}"/>
              </a:ext>
            </a:extLst>
          </p:cNvPr>
          <p:cNvSpPr/>
          <p:nvPr/>
        </p:nvSpPr>
        <p:spPr>
          <a:xfrm>
            <a:off x="8414776" y="2635832"/>
            <a:ext cx="27432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Narrow" panose="020B0606020202030204" pitchFamily="34" charset="0"/>
              </a:rPr>
              <a:t>6</a:t>
            </a:r>
          </a:p>
        </p:txBody>
      </p:sp>
      <p:sp>
        <p:nvSpPr>
          <p:cNvPr id="41" name="Rectangle 40">
            <a:extLst>
              <a:ext uri="{FF2B5EF4-FFF2-40B4-BE49-F238E27FC236}">
                <a16:creationId xmlns:a16="http://schemas.microsoft.com/office/drawing/2014/main" id="{143B29C8-CACD-4BB4-B60E-0E2699046022}"/>
              </a:ext>
            </a:extLst>
          </p:cNvPr>
          <p:cNvSpPr/>
          <p:nvPr/>
        </p:nvSpPr>
        <p:spPr>
          <a:xfrm>
            <a:off x="8418282" y="3262252"/>
            <a:ext cx="2606040" cy="5760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Non-Credit Certificates</a:t>
            </a:r>
          </a:p>
          <a:p>
            <a:pPr algn="ctr"/>
            <a:r>
              <a:rPr lang="en-US" sz="900" dirty="0">
                <a:solidFill>
                  <a:schemeClr val="tx1"/>
                </a:solidFill>
                <a:latin typeface="Arial Narrow" panose="020B0606020202030204" pitchFamily="34" charset="0"/>
                <a:cs typeface="Arial" panose="020B0604020202020204" pitchFamily="34" charset="0"/>
              </a:rPr>
              <a:t>Offerings that award certificates of participation </a:t>
            </a:r>
          </a:p>
          <a:p>
            <a:pPr algn="ctr"/>
            <a:r>
              <a:rPr lang="en-US" sz="900" dirty="0">
                <a:solidFill>
                  <a:schemeClr val="tx1"/>
                </a:solidFill>
                <a:latin typeface="Arial Narrow" panose="020B0606020202030204" pitchFamily="34" charset="0"/>
                <a:cs typeface="Arial" panose="020B0604020202020204" pitchFamily="34" charset="0"/>
              </a:rPr>
              <a:t>but no formal credential</a:t>
            </a:r>
          </a:p>
          <a:p>
            <a:pPr algn="ctr"/>
            <a:r>
              <a:rPr lang="en-US" sz="900" i="1" dirty="0">
                <a:solidFill>
                  <a:schemeClr val="tx1"/>
                </a:solidFill>
                <a:latin typeface="Arial Narrow" panose="020B0606020202030204" pitchFamily="34" charset="0"/>
                <a:cs typeface="Arial" panose="020B0604020202020204" pitchFamily="34" charset="0"/>
              </a:rPr>
              <a:t>e.g., Project Management Certificates</a:t>
            </a:r>
          </a:p>
        </p:txBody>
      </p:sp>
      <p:sp>
        <p:nvSpPr>
          <p:cNvPr id="42" name="Rectangle 41">
            <a:extLst>
              <a:ext uri="{FF2B5EF4-FFF2-40B4-BE49-F238E27FC236}">
                <a16:creationId xmlns:a16="http://schemas.microsoft.com/office/drawing/2014/main" id="{28EFCE71-8A8E-444E-BFEB-9197D180A4C6}"/>
              </a:ext>
            </a:extLst>
          </p:cNvPr>
          <p:cNvSpPr/>
          <p:nvPr/>
        </p:nvSpPr>
        <p:spPr>
          <a:xfrm>
            <a:off x="8417515" y="3260865"/>
            <a:ext cx="27432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Narrow" panose="020B0606020202030204" pitchFamily="34" charset="0"/>
              </a:rPr>
              <a:t>7</a:t>
            </a:r>
          </a:p>
        </p:txBody>
      </p:sp>
      <p:sp>
        <p:nvSpPr>
          <p:cNvPr id="37" name="Rectangle 36">
            <a:extLst>
              <a:ext uri="{FF2B5EF4-FFF2-40B4-BE49-F238E27FC236}">
                <a16:creationId xmlns:a16="http://schemas.microsoft.com/office/drawing/2014/main" id="{5C72B5D0-2486-43B4-9EA6-DC1153DCA302}"/>
              </a:ext>
            </a:extLst>
          </p:cNvPr>
          <p:cNvSpPr/>
          <p:nvPr/>
        </p:nvSpPr>
        <p:spPr>
          <a:xfrm>
            <a:off x="8409939" y="3895503"/>
            <a:ext cx="2605348" cy="5760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Other Courses (Non-Credit) </a:t>
            </a:r>
          </a:p>
          <a:p>
            <a:pPr algn="ctr"/>
            <a:r>
              <a:rPr lang="en-US" sz="900" dirty="0">
                <a:solidFill>
                  <a:schemeClr val="tx1"/>
                </a:solidFill>
                <a:latin typeface="Arial Narrow" panose="020B0606020202030204" pitchFamily="34" charset="0"/>
                <a:cs typeface="Arial" panose="020B0604020202020204" pitchFamily="34" charset="0"/>
              </a:rPr>
              <a:t>Miscellaneous non-credit and non-CEU offerings</a:t>
            </a:r>
          </a:p>
          <a:p>
            <a:pPr algn="ctr"/>
            <a:r>
              <a:rPr lang="en-US" sz="900" i="1" dirty="0">
                <a:solidFill>
                  <a:schemeClr val="tx1"/>
                </a:solidFill>
                <a:latin typeface="Arial Narrow" panose="020B0606020202030204" pitchFamily="34" charset="0"/>
                <a:cs typeface="Arial" panose="020B0604020202020204" pitchFamily="34" charset="0"/>
              </a:rPr>
              <a:t>e.g., audited courses</a:t>
            </a:r>
          </a:p>
        </p:txBody>
      </p:sp>
      <p:sp>
        <p:nvSpPr>
          <p:cNvPr id="43" name="Rectangle 42">
            <a:extLst>
              <a:ext uri="{FF2B5EF4-FFF2-40B4-BE49-F238E27FC236}">
                <a16:creationId xmlns:a16="http://schemas.microsoft.com/office/drawing/2014/main" id="{AB298C4B-4076-4A30-913A-932380C7BFC6}"/>
              </a:ext>
            </a:extLst>
          </p:cNvPr>
          <p:cNvSpPr/>
          <p:nvPr/>
        </p:nvSpPr>
        <p:spPr>
          <a:xfrm>
            <a:off x="8409903" y="3896507"/>
            <a:ext cx="27432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Narrow" panose="020B0606020202030204" pitchFamily="34" charset="0"/>
              </a:rPr>
              <a:t>8</a:t>
            </a:r>
          </a:p>
        </p:txBody>
      </p:sp>
      <p:sp>
        <p:nvSpPr>
          <p:cNvPr id="40" name="Rectangle 39">
            <a:extLst>
              <a:ext uri="{FF2B5EF4-FFF2-40B4-BE49-F238E27FC236}">
                <a16:creationId xmlns:a16="http://schemas.microsoft.com/office/drawing/2014/main" id="{959E3DE1-0E44-48A3-8E26-1D5E0DDDB4DC}"/>
              </a:ext>
            </a:extLst>
          </p:cNvPr>
          <p:cNvSpPr/>
          <p:nvPr/>
        </p:nvSpPr>
        <p:spPr>
          <a:xfrm>
            <a:off x="8658096" y="4542056"/>
            <a:ext cx="2350008" cy="57607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Narrow" panose="020B0606020202030204" pitchFamily="34" charset="0"/>
                <a:cs typeface="Arial" panose="020B0604020202020204" pitchFamily="34" charset="0"/>
              </a:rPr>
              <a:t>Micro-Credentials</a:t>
            </a:r>
          </a:p>
          <a:p>
            <a:pPr algn="ctr"/>
            <a:r>
              <a:rPr lang="en-US" sz="900" dirty="0">
                <a:solidFill>
                  <a:schemeClr val="tx1"/>
                </a:solidFill>
                <a:latin typeface="Arial Narrow" panose="020B0606020202030204" pitchFamily="34" charset="0"/>
                <a:cs typeface="Arial" panose="020B0604020202020204" pitchFamily="34" charset="0"/>
              </a:rPr>
              <a:t>Non-credit offerings that signify that specific skills/competencies have been achieved</a:t>
            </a:r>
          </a:p>
          <a:p>
            <a:pPr algn="ctr"/>
            <a:r>
              <a:rPr lang="en-US" sz="900" i="1" dirty="0">
                <a:solidFill>
                  <a:schemeClr val="tx1"/>
                </a:solidFill>
                <a:latin typeface="Arial Narrow" panose="020B0606020202030204" pitchFamily="34" charset="0"/>
                <a:cs typeface="Arial" panose="020B0604020202020204" pitchFamily="34" charset="0"/>
              </a:rPr>
              <a:t>e.g., Digital Badges</a:t>
            </a:r>
          </a:p>
        </p:txBody>
      </p:sp>
      <p:cxnSp>
        <p:nvCxnSpPr>
          <p:cNvPr id="47" name="Connector: Elbow 46">
            <a:extLst>
              <a:ext uri="{FF2B5EF4-FFF2-40B4-BE49-F238E27FC236}">
                <a16:creationId xmlns:a16="http://schemas.microsoft.com/office/drawing/2014/main" id="{EA2E1A58-6AA5-4E0C-929B-241AE55764EE}"/>
              </a:ext>
              <a:ext uri="{C183D7F6-B498-43B3-948B-1728B52AA6E4}">
                <adec:decorative xmlns:adec="http://schemas.microsoft.com/office/drawing/2017/decorative" val="1"/>
              </a:ext>
            </a:extLst>
          </p:cNvPr>
          <p:cNvCxnSpPr>
            <a:cxnSpLocks/>
          </p:cNvCxnSpPr>
          <p:nvPr/>
        </p:nvCxnSpPr>
        <p:spPr>
          <a:xfrm rot="16200000" flipV="1">
            <a:off x="7849263" y="2514457"/>
            <a:ext cx="999245" cy="11502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48" name="Connector: Elbow 47">
            <a:extLst>
              <a:ext uri="{FF2B5EF4-FFF2-40B4-BE49-F238E27FC236}">
                <a16:creationId xmlns:a16="http://schemas.microsoft.com/office/drawing/2014/main" id="{340889FE-90B2-4D76-B27D-307D8A492FFA}"/>
              </a:ext>
              <a:ext uri="{C183D7F6-B498-43B3-948B-1728B52AA6E4}">
                <adec:decorative xmlns:adec="http://schemas.microsoft.com/office/drawing/2017/decorative" val="1"/>
              </a:ext>
            </a:extLst>
          </p:cNvPr>
          <p:cNvCxnSpPr>
            <a:cxnSpLocks/>
            <a:stCxn id="41" idx="1"/>
          </p:cNvCxnSpPr>
          <p:nvPr/>
        </p:nvCxnSpPr>
        <p:spPr>
          <a:xfrm rot="10800000">
            <a:off x="8291380" y="2072348"/>
            <a:ext cx="126902" cy="1477941"/>
          </a:xfrm>
          <a:prstGeom prst="bentConnector2">
            <a:avLst/>
          </a:prstGeom>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id="{275F4691-3522-4572-8BEF-DC6B07B500EE}"/>
              </a:ext>
              <a:ext uri="{C183D7F6-B498-43B3-948B-1728B52AA6E4}">
                <adec:decorative xmlns:adec="http://schemas.microsoft.com/office/drawing/2017/decorative" val="1"/>
              </a:ext>
            </a:extLst>
          </p:cNvPr>
          <p:cNvCxnSpPr>
            <a:cxnSpLocks/>
          </p:cNvCxnSpPr>
          <p:nvPr/>
        </p:nvCxnSpPr>
        <p:spPr>
          <a:xfrm rot="16200000" flipH="1">
            <a:off x="8182459" y="2120071"/>
            <a:ext cx="339934" cy="115026"/>
          </a:xfrm>
          <a:prstGeom prst="bentConnector2">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DA72773D-624B-4F28-AAAB-28F131B3955D}"/>
              </a:ext>
              <a:ext uri="{C183D7F6-B498-43B3-948B-1728B52AA6E4}">
                <adec:decorative xmlns:adec="http://schemas.microsoft.com/office/drawing/2017/decorative" val="1"/>
              </a:ext>
            </a:extLst>
          </p:cNvPr>
          <p:cNvCxnSpPr>
            <a:cxnSpLocks/>
          </p:cNvCxnSpPr>
          <p:nvPr/>
        </p:nvCxnSpPr>
        <p:spPr>
          <a:xfrm flipH="1" flipV="1">
            <a:off x="5440105" y="3044129"/>
            <a:ext cx="5656" cy="953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F5A08FBD-85C2-4F89-81C4-E92DEF003FA0}"/>
              </a:ext>
            </a:extLst>
          </p:cNvPr>
          <p:cNvSpPr>
            <a:spLocks noGrp="1"/>
          </p:cNvSpPr>
          <p:nvPr/>
        </p:nvSpPr>
        <p:spPr>
          <a:xfrm>
            <a:off x="1066800" y="5307905"/>
            <a:ext cx="10058400" cy="644610"/>
          </a:xfrm>
          <a:prstGeom prst="rect">
            <a:avLst/>
          </a:prstGeom>
          <a:ln>
            <a:solidFill>
              <a:schemeClr val="tx2"/>
            </a:solidFill>
          </a:ln>
        </p:spPr>
        <p:txBody>
          <a:bodyPr vert="horz" lIns="91440" tIns="91440" rIns="91440" bIns="91440" rtlCol="0" anchor="ctr" anchorCtr="0">
            <a:noAutofit/>
          </a:bodyPr>
          <a:lstStyle>
            <a:lvl1pPr marL="0" indent="0" algn="ctr" defTabSz="457200" rtl="0" eaLnBrk="1" latinLnBrk="0" hangingPunct="1">
              <a:spcBef>
                <a:spcPts val="330"/>
              </a:spcBef>
              <a:buClr>
                <a:schemeClr val="accent1"/>
              </a:buClr>
              <a:buFont typeface="Lucida Grande"/>
              <a:buNone/>
              <a:defRPr sz="1400" b="1" kern="1200">
                <a:solidFill>
                  <a:schemeClr val="tx2"/>
                </a:solidFill>
                <a:latin typeface="+mn-lt"/>
                <a:ea typeface="+mn-ea"/>
                <a:cs typeface="+mn-cs"/>
              </a:defRPr>
            </a:lvl1pPr>
            <a:lvl2pPr marL="231775" indent="0" algn="l" defTabSz="457200" rtl="0" eaLnBrk="1" latinLnBrk="0" hangingPunct="1">
              <a:spcBef>
                <a:spcPct val="20000"/>
              </a:spcBef>
              <a:buClr>
                <a:schemeClr val="accent1"/>
              </a:buClr>
              <a:buFont typeface="Lucida Grande"/>
              <a:buNone/>
              <a:defRPr sz="14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400" kern="1200">
                <a:solidFill>
                  <a:schemeClr val="tx2"/>
                </a:solidFill>
                <a:latin typeface="+mn-lt"/>
                <a:ea typeface="+mn-ea"/>
                <a:cs typeface="+mn-cs"/>
              </a:defRPr>
            </a:lvl3pPr>
            <a:lvl4pPr marL="688975" indent="0" algn="l" defTabSz="457200" rtl="0" eaLnBrk="1" latinLnBrk="0" hangingPunct="1">
              <a:spcBef>
                <a:spcPct val="20000"/>
              </a:spcBef>
              <a:buClr>
                <a:schemeClr val="accent1"/>
              </a:buClr>
              <a:buFont typeface="Lucida Grande"/>
              <a:buNone/>
              <a:defRPr sz="14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chemeClr val="tx1"/>
                </a:solidFill>
                <a:latin typeface="Effra" panose="020B0603020203020204" pitchFamily="34" charset="0"/>
                <a:ea typeface="Verdana" panose="020B0604030504040204" pitchFamily="34" charset="0"/>
                <a:cs typeface="Arial" panose="020B0604020202020204" pitchFamily="34" charset="0"/>
              </a:rPr>
              <a:t>The working CP&amp;EE taxonomy was developed to provide Stony Brook stakeholders a common language, build a shared understanding, and guide discussion about the future of CP&amp;EE at the University. Categories of activity are cross-disciplinary.</a:t>
            </a:r>
          </a:p>
        </p:txBody>
      </p:sp>
      <p:graphicFrame>
        <p:nvGraphicFramePr>
          <p:cNvPr id="10" name="Table 53">
            <a:extLst>
              <a:ext uri="{FF2B5EF4-FFF2-40B4-BE49-F238E27FC236}">
                <a16:creationId xmlns:a16="http://schemas.microsoft.com/office/drawing/2014/main" id="{AD96032B-1369-4A9B-93A6-13218CFDF256}"/>
              </a:ext>
            </a:extLst>
          </p:cNvPr>
          <p:cNvGraphicFramePr>
            <a:graphicFrameLocks noGrp="1"/>
          </p:cNvGraphicFramePr>
          <p:nvPr>
            <p:extLst>
              <p:ext uri="{D42A27DB-BD31-4B8C-83A1-F6EECF244321}">
                <p14:modId xmlns:p14="http://schemas.microsoft.com/office/powerpoint/2010/main" val="2251003532"/>
              </p:ext>
            </p:extLst>
          </p:nvPr>
        </p:nvGraphicFramePr>
        <p:xfrm>
          <a:off x="11024322" y="618568"/>
          <a:ext cx="2298498" cy="1264920"/>
        </p:xfrm>
        <a:graphic>
          <a:graphicData uri="http://schemas.openxmlformats.org/drawingml/2006/table">
            <a:tbl>
              <a:tblPr firstRow="1" bandRow="1">
                <a:tableStyleId>{5C22544A-7EE6-4342-B048-85BDC9FD1C3A}</a:tableStyleId>
              </a:tblPr>
              <a:tblGrid>
                <a:gridCol w="217457">
                  <a:extLst>
                    <a:ext uri="{9D8B030D-6E8A-4147-A177-3AD203B41FA5}">
                      <a16:colId xmlns:a16="http://schemas.microsoft.com/office/drawing/2014/main" val="1422745151"/>
                    </a:ext>
                  </a:extLst>
                </a:gridCol>
                <a:gridCol w="2081041">
                  <a:extLst>
                    <a:ext uri="{9D8B030D-6E8A-4147-A177-3AD203B41FA5}">
                      <a16:colId xmlns:a16="http://schemas.microsoft.com/office/drawing/2014/main" val="1926496416"/>
                    </a:ext>
                  </a:extLst>
                </a:gridCol>
              </a:tblGrid>
              <a:tr h="151906">
                <a:tc>
                  <a:txBody>
                    <a:bodyPr/>
                    <a:lstStyle/>
                    <a:p>
                      <a:endParaRPr lang="en-US" sz="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solidFill>
                            <a:schemeClr val="tx1"/>
                          </a:solidFill>
                          <a:latin typeface="Arial Narrow" panose="020B0606020202030204" pitchFamily="34" charset="0"/>
                        </a:rPr>
                        <a:t>Taxonomy L1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30573"/>
                  </a:ext>
                </a:extLst>
              </a:tr>
              <a:tr h="0">
                <a:tc>
                  <a:txBody>
                    <a:bodyPr/>
                    <a:lstStyle/>
                    <a:p>
                      <a:endParaRPr lang="en-US" sz="1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latin typeface="Arial Narrow" panose="020B060602020203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0092865"/>
                  </a:ext>
                </a:extLst>
              </a:tr>
              <a:tr h="151906">
                <a:tc>
                  <a:txBody>
                    <a:bodyPr/>
                    <a:lstStyle/>
                    <a:p>
                      <a:endParaRPr lang="en-US" sz="100" dirty="0">
                        <a:latin typeface="Arial Narrow" panose="020B0606020202030204" pitchFamily="34" charset="0"/>
                      </a:endParaRPr>
                    </a:p>
                    <a:p>
                      <a:endParaRPr lang="en-US" sz="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900" b="1" dirty="0">
                          <a:latin typeface="Arial Narrow" panose="020B0606020202030204" pitchFamily="34" charset="0"/>
                        </a:rPr>
                        <a:t>Taxonomy L2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9797372"/>
                  </a:ext>
                </a:extLst>
              </a:tr>
              <a:tr h="0">
                <a:tc>
                  <a:txBody>
                    <a:bodyPr/>
                    <a:lstStyle/>
                    <a:p>
                      <a:endParaRPr lang="en-US"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818399"/>
                  </a:ext>
                </a:extLst>
              </a:tr>
              <a:tr h="151906">
                <a:tc>
                  <a:txBody>
                    <a:bodyPr/>
                    <a:lstStyle/>
                    <a:p>
                      <a:endParaRPr lang="en-US" sz="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r>
                        <a:rPr lang="en-US" sz="900" b="1" dirty="0">
                          <a:latin typeface="Arial Narrow" panose="020B0606020202030204" pitchFamily="34" charset="0"/>
                        </a:rPr>
                        <a:t>Taxonomy L3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1388139"/>
                  </a:ext>
                </a:extLst>
              </a:tr>
              <a:tr h="0">
                <a:tc>
                  <a:txBody>
                    <a:bodyPr/>
                    <a:lstStyle/>
                    <a:p>
                      <a:endParaRPr lang="en-US"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b="1" dirty="0">
                        <a:latin typeface="Arial Narrow" panose="020B0606020202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678242"/>
                  </a:ext>
                </a:extLst>
              </a:tr>
              <a:tr h="151906">
                <a:tc>
                  <a:txBody>
                    <a:bodyPr/>
                    <a:lstStyle/>
                    <a:p>
                      <a:endParaRPr lang="en-US" sz="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900" b="1" dirty="0">
                          <a:latin typeface="Arial Narrow" panose="020B0606020202030204" pitchFamily="34" charset="0"/>
                        </a:rPr>
                        <a:t>Future State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672122"/>
                  </a:ext>
                </a:extLst>
              </a:tr>
            </a:tbl>
          </a:graphicData>
        </a:graphic>
      </p:graphicFrame>
      <p:sp>
        <p:nvSpPr>
          <p:cNvPr id="9" name="Text Placeholder 1">
            <a:extLst>
              <a:ext uri="{FF2B5EF4-FFF2-40B4-BE49-F238E27FC236}">
                <a16:creationId xmlns:a16="http://schemas.microsoft.com/office/drawing/2014/main" id="{397136B3-8402-46B3-AD06-1C081E32720F}"/>
              </a:ext>
            </a:extLst>
          </p:cNvPr>
          <p:cNvSpPr txBox="1">
            <a:spLocks/>
          </p:cNvSpPr>
          <p:nvPr/>
        </p:nvSpPr>
        <p:spPr>
          <a:xfrm>
            <a:off x="3684097" y="6068364"/>
            <a:ext cx="6281940" cy="53035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cs typeface="Arial"/>
              </a:rPr>
              <a:t>1. Includes some offerings with level 4 categorization, which designates NYSED. For simplicity purposes, level 4 categorization is excluded from this diagram. 2. Source: SUNY Micro-Credential Definition and Terms. 3. </a:t>
            </a:r>
            <a:r>
              <a:rPr lang="en-US" sz="900" dirty="0">
                <a:solidFill>
                  <a:schemeClr val="tx1"/>
                </a:solidFill>
                <a:cs typeface="Arial" panose="020B0604020202020204" pitchFamily="34" charset="0"/>
              </a:rPr>
              <a:t>Professional Development Units may be converted to CEUs</a:t>
            </a:r>
          </a:p>
          <a:p>
            <a:pPr marL="0" indent="0">
              <a:lnSpc>
                <a:spcPct val="100000"/>
              </a:lnSpc>
              <a:buNone/>
            </a:pPr>
            <a:endParaRPr lang="en-US" sz="900" dirty="0">
              <a:latin typeface="Calibri"/>
              <a:cs typeface="Arial"/>
            </a:endParaRPr>
          </a:p>
        </p:txBody>
      </p:sp>
      <p:sp>
        <p:nvSpPr>
          <p:cNvPr id="4" name="Slide Number Placeholder 3">
            <a:extLst>
              <a:ext uri="{FF2B5EF4-FFF2-40B4-BE49-F238E27FC236}">
                <a16:creationId xmlns:a16="http://schemas.microsoft.com/office/drawing/2014/main" id="{BA9280D4-557D-49B1-B873-339653415AB8}"/>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E8869-C34C-43FE-A95C-757D91801CC4}" type="slidenum">
              <a:rPr lang="en-US" smtClean="0"/>
              <a:pPr/>
              <a:t>10</a:t>
            </a:fld>
            <a:endParaRPr lang="en-US" dirty="0"/>
          </a:p>
        </p:txBody>
      </p:sp>
    </p:spTree>
    <p:extLst>
      <p:ext uri="{BB962C8B-B14F-4D97-AF65-F5344CB8AC3E}">
        <p14:creationId xmlns:p14="http://schemas.microsoft.com/office/powerpoint/2010/main" val="268124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DBC8-446F-432F-A688-E19C91BC3290}"/>
              </a:ext>
            </a:extLst>
          </p:cNvPr>
          <p:cNvSpPr>
            <a:spLocks noGrp="1"/>
          </p:cNvSpPr>
          <p:nvPr>
            <p:ph type="title"/>
          </p:nvPr>
        </p:nvSpPr>
        <p:spPr>
          <a:xfrm>
            <a:off x="1066800" y="274320"/>
            <a:ext cx="10058400" cy="560723"/>
          </a:xfrm>
        </p:spPr>
        <p:txBody>
          <a:bodyPr/>
          <a:lstStyle/>
          <a:p>
            <a:pPr>
              <a:tabLst>
                <a:tab pos="1544638" algn="l"/>
              </a:tabLst>
            </a:pPr>
            <a:r>
              <a:rPr lang="en-US" dirty="0"/>
              <a:t>Current CP&amp;EE Activity</a:t>
            </a:r>
            <a:endParaRPr lang="en-US" sz="2000" dirty="0"/>
          </a:p>
        </p:txBody>
      </p:sp>
      <p:sp>
        <p:nvSpPr>
          <p:cNvPr id="13" name="TextBox 12">
            <a:extLst>
              <a:ext uri="{FF2B5EF4-FFF2-40B4-BE49-F238E27FC236}">
                <a16:creationId xmlns:a16="http://schemas.microsoft.com/office/drawing/2014/main" id="{92B04356-3B6C-4D44-968A-A43AE8517B0C}"/>
              </a:ext>
            </a:extLst>
          </p:cNvPr>
          <p:cNvSpPr txBox="1"/>
          <p:nvPr/>
        </p:nvSpPr>
        <p:spPr>
          <a:xfrm>
            <a:off x="10151061" y="125846"/>
            <a:ext cx="1970049"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Current State</a:t>
            </a:r>
          </a:p>
        </p:txBody>
      </p:sp>
      <p:sp>
        <p:nvSpPr>
          <p:cNvPr id="14" name="Oval 13">
            <a:extLst>
              <a:ext uri="{FF2B5EF4-FFF2-40B4-BE49-F238E27FC236}">
                <a16:creationId xmlns:a16="http://schemas.microsoft.com/office/drawing/2014/main" id="{9F5E29AA-7FCA-4990-AF5F-14B6057231C6}"/>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2</a:t>
            </a:r>
          </a:p>
        </p:txBody>
      </p:sp>
      <p:sp>
        <p:nvSpPr>
          <p:cNvPr id="3" name="Text Placeholder 2">
            <a:extLst>
              <a:ext uri="{FF2B5EF4-FFF2-40B4-BE49-F238E27FC236}">
                <a16:creationId xmlns:a16="http://schemas.microsoft.com/office/drawing/2014/main" id="{A6E88CCD-036E-4670-B07A-A06F33902E91}"/>
              </a:ext>
            </a:extLst>
          </p:cNvPr>
          <p:cNvSpPr>
            <a:spLocks noGrp="1"/>
          </p:cNvSpPr>
          <p:nvPr>
            <p:ph type="body" idx="1"/>
          </p:nvPr>
        </p:nvSpPr>
        <p:spPr>
          <a:xfrm>
            <a:off x="1066800" y="914401"/>
            <a:ext cx="10058400" cy="365126"/>
          </a:xfrm>
        </p:spPr>
        <p:txBody>
          <a:bodyPr/>
          <a:lstStyle/>
          <a:p>
            <a:r>
              <a:rPr lang="en-US" dirty="0">
                <a:solidFill>
                  <a:srgbClr val="000000"/>
                </a:solidFill>
                <a:cs typeface="+mn-cs"/>
              </a:rPr>
              <a:t>The draft heat map captures the variety of </a:t>
            </a:r>
            <a:r>
              <a:rPr kumimoji="0" lang="en-US" sz="1600" u="none" strike="noStrike" kern="1200" cap="none" spc="0" normalizeH="0" baseline="0" noProof="0" dirty="0">
                <a:ln>
                  <a:noFill/>
                </a:ln>
                <a:solidFill>
                  <a:srgbClr val="000000"/>
                </a:solidFill>
                <a:effectLst/>
                <a:uLnTx/>
                <a:uFillTx/>
                <a:cs typeface="+mn-cs"/>
              </a:rPr>
              <a:t>CP&amp;EE offerings currently offered across SBU</a:t>
            </a:r>
            <a:r>
              <a:rPr lang="en-US" sz="1600" baseline="30000" dirty="0"/>
              <a:t>1</a:t>
            </a:r>
            <a:r>
              <a:rPr lang="en-US" sz="1600" dirty="0"/>
              <a:t>. </a:t>
            </a:r>
            <a:endParaRPr lang="en-US" dirty="0"/>
          </a:p>
        </p:txBody>
      </p:sp>
      <p:graphicFrame>
        <p:nvGraphicFramePr>
          <p:cNvPr id="6" name="Table 5">
            <a:extLst>
              <a:ext uri="{FF2B5EF4-FFF2-40B4-BE49-F238E27FC236}">
                <a16:creationId xmlns:a16="http://schemas.microsoft.com/office/drawing/2014/main" id="{B711B259-CE74-4D1F-968D-BCBFA15E5CAB}"/>
              </a:ext>
            </a:extLst>
          </p:cNvPr>
          <p:cNvGraphicFramePr>
            <a:graphicFrameLocks noGrp="1"/>
          </p:cNvGraphicFramePr>
          <p:nvPr>
            <p:extLst>
              <p:ext uri="{D42A27DB-BD31-4B8C-83A1-F6EECF244321}">
                <p14:modId xmlns:p14="http://schemas.microsoft.com/office/powerpoint/2010/main" val="56824326"/>
              </p:ext>
            </p:extLst>
          </p:nvPr>
        </p:nvGraphicFramePr>
        <p:xfrm>
          <a:off x="1066800" y="1301100"/>
          <a:ext cx="9885452" cy="4642497"/>
        </p:xfrm>
        <a:graphic>
          <a:graphicData uri="http://schemas.openxmlformats.org/drawingml/2006/table">
            <a:tbl>
              <a:tblPr firstRow="1"/>
              <a:tblGrid>
                <a:gridCol w="2457236">
                  <a:extLst>
                    <a:ext uri="{9D8B030D-6E8A-4147-A177-3AD203B41FA5}">
                      <a16:colId xmlns:a16="http://schemas.microsoft.com/office/drawing/2014/main" val="1253561668"/>
                    </a:ext>
                  </a:extLst>
                </a:gridCol>
                <a:gridCol w="928527">
                  <a:extLst>
                    <a:ext uri="{9D8B030D-6E8A-4147-A177-3AD203B41FA5}">
                      <a16:colId xmlns:a16="http://schemas.microsoft.com/office/drawing/2014/main" val="2522236521"/>
                    </a:ext>
                  </a:extLst>
                </a:gridCol>
                <a:gridCol w="928527">
                  <a:extLst>
                    <a:ext uri="{9D8B030D-6E8A-4147-A177-3AD203B41FA5}">
                      <a16:colId xmlns:a16="http://schemas.microsoft.com/office/drawing/2014/main" val="4244985969"/>
                    </a:ext>
                  </a:extLst>
                </a:gridCol>
                <a:gridCol w="928527">
                  <a:extLst>
                    <a:ext uri="{9D8B030D-6E8A-4147-A177-3AD203B41FA5}">
                      <a16:colId xmlns:a16="http://schemas.microsoft.com/office/drawing/2014/main" val="1845466138"/>
                    </a:ext>
                  </a:extLst>
                </a:gridCol>
                <a:gridCol w="928527">
                  <a:extLst>
                    <a:ext uri="{9D8B030D-6E8A-4147-A177-3AD203B41FA5}">
                      <a16:colId xmlns:a16="http://schemas.microsoft.com/office/drawing/2014/main" val="3246783801"/>
                    </a:ext>
                  </a:extLst>
                </a:gridCol>
                <a:gridCol w="928527">
                  <a:extLst>
                    <a:ext uri="{9D8B030D-6E8A-4147-A177-3AD203B41FA5}">
                      <a16:colId xmlns:a16="http://schemas.microsoft.com/office/drawing/2014/main" val="2668498798"/>
                    </a:ext>
                  </a:extLst>
                </a:gridCol>
                <a:gridCol w="928527">
                  <a:extLst>
                    <a:ext uri="{9D8B030D-6E8A-4147-A177-3AD203B41FA5}">
                      <a16:colId xmlns:a16="http://schemas.microsoft.com/office/drawing/2014/main" val="70253818"/>
                    </a:ext>
                  </a:extLst>
                </a:gridCol>
                <a:gridCol w="928527">
                  <a:extLst>
                    <a:ext uri="{9D8B030D-6E8A-4147-A177-3AD203B41FA5}">
                      <a16:colId xmlns:a16="http://schemas.microsoft.com/office/drawing/2014/main" val="1140046370"/>
                    </a:ext>
                  </a:extLst>
                </a:gridCol>
                <a:gridCol w="928527">
                  <a:extLst>
                    <a:ext uri="{9D8B030D-6E8A-4147-A177-3AD203B41FA5}">
                      <a16:colId xmlns:a16="http://schemas.microsoft.com/office/drawing/2014/main" val="980505939"/>
                    </a:ext>
                  </a:extLst>
                </a:gridCol>
              </a:tblGrid>
              <a:tr h="207260">
                <a:tc>
                  <a:txBody>
                    <a:bodyPr/>
                    <a:lstStyle/>
                    <a:p>
                      <a:pPr algn="l" fontAlgn="b"/>
                      <a:endParaRPr lang="en-US" sz="1000" b="1" i="0" u="none" strike="noStrike" dirty="0">
                        <a:solidFill>
                          <a:srgbClr val="000000"/>
                        </a:solidFill>
                        <a:effectLst/>
                        <a:latin typeface="Arial Narrow" panose="020B060602020203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gridSpan="3">
                  <a:txBody>
                    <a:bodyPr/>
                    <a:lstStyle/>
                    <a:p>
                      <a:pPr algn="ctr" fontAlgn="b"/>
                      <a:r>
                        <a:rPr lang="en-US" sz="1200" b="1" i="0" u="none" strike="noStrike" dirty="0">
                          <a:solidFill>
                            <a:schemeClr val="bg1"/>
                          </a:solidFill>
                          <a:effectLst/>
                          <a:latin typeface="Arial Narrow" panose="020B0606020202030204" pitchFamily="34" charset="0"/>
                        </a:rPr>
                        <a:t>Academic Credit Offerings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hMerge="1">
                  <a:txBody>
                    <a:bodyPr/>
                    <a:lstStyle/>
                    <a:p>
                      <a:endParaRPr lang="en-US"/>
                    </a:p>
                  </a:txBody>
                  <a:tcPr/>
                </a:tc>
                <a:tc hMerge="1">
                  <a:txBody>
                    <a:bodyPr/>
                    <a:lstStyle/>
                    <a:p>
                      <a:endParaRPr lang="en-US"/>
                    </a:p>
                  </a:txBody>
                  <a:tcPr/>
                </a:tc>
                <a:tc gridSpan="5">
                  <a:txBody>
                    <a:bodyPr/>
                    <a:lstStyle/>
                    <a:p>
                      <a:pPr algn="ctr" fontAlgn="b"/>
                      <a:r>
                        <a:rPr lang="en-US" sz="1200" b="1" i="0" u="none" strike="noStrike" dirty="0">
                          <a:solidFill>
                            <a:schemeClr val="bg1"/>
                          </a:solidFill>
                          <a:effectLst/>
                          <a:latin typeface="Arial Narrow" panose="020B0606020202030204" pitchFamily="34" charset="0"/>
                        </a:rPr>
                        <a:t>Non-Credit Offerings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0820413"/>
                  </a:ext>
                </a:extLst>
              </a:tr>
              <a:tr h="397247">
                <a:tc>
                  <a:txBody>
                    <a:bodyPr/>
                    <a:lstStyle/>
                    <a:p>
                      <a:pPr algn="l" fontAlgn="b"/>
                      <a:r>
                        <a:rPr lang="en-US" sz="1000" b="0" i="0" u="none" strike="noStrike" dirty="0">
                          <a:solidFill>
                            <a:srgbClr val="000000"/>
                          </a:solidFill>
                          <a:effectLst/>
                          <a:latin typeface="Arial Narrow" panose="020B060602020203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p>
                      <a:pPr algn="ctr" fontAlgn="b"/>
                      <a:r>
                        <a:rPr lang="en-US" sz="1200" b="1"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1150" b="1" i="0" u="none" strike="noStrike" dirty="0">
                          <a:solidFill>
                            <a:schemeClr val="bg1"/>
                          </a:solidFill>
                          <a:effectLst/>
                          <a:latin typeface="Arial Narrow" panose="020B0606020202030204" pitchFamily="34" charset="0"/>
                        </a:rPr>
                        <a:t>Continuing Education Units (CEUs)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en-US"/>
                    </a:p>
                  </a:txBody>
                  <a:tcPr/>
                </a:tc>
                <a:tc gridSpan="3">
                  <a:txBody>
                    <a:bodyPr/>
                    <a:lstStyle/>
                    <a:p>
                      <a:pPr algn="ctr" fontAlgn="b"/>
                      <a:r>
                        <a:rPr lang="en-US" sz="1150" b="1" i="0" u="none" strike="noStrike" dirty="0">
                          <a:solidFill>
                            <a:schemeClr val="bg1"/>
                          </a:solidFill>
                          <a:effectLst/>
                          <a:latin typeface="Arial Narrow" panose="020B0606020202030204" pitchFamily="34" charset="0"/>
                        </a:rPr>
                        <a:t>Professional Development (PD)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8079593"/>
                  </a:ext>
                </a:extLst>
              </a:tr>
              <a:tr h="595871">
                <a:tc>
                  <a:txBody>
                    <a:bodyPr/>
                    <a:lstStyle/>
                    <a:p>
                      <a:pPr algn="ctr" fontAlgn="ctr"/>
                      <a:r>
                        <a:rPr lang="en-US" sz="1150" b="1" i="0" u="none" strike="noStrike" dirty="0">
                          <a:solidFill>
                            <a:srgbClr val="000000"/>
                          </a:solidFill>
                          <a:effectLst/>
                          <a:latin typeface="Arial Narrow" panose="020B0606020202030204" pitchFamily="34" charset="0"/>
                        </a:rPr>
                        <a:t>CSU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algn="ctr" fontAlgn="ctr"/>
                      <a:r>
                        <a:rPr lang="en-US" sz="1150" b="1" i="0" u="none" strike="noStrike" dirty="0">
                          <a:solidFill>
                            <a:srgbClr val="000000"/>
                          </a:solidFill>
                          <a:effectLst/>
                          <a:latin typeface="Arial Narrow" panose="020B0606020202030204" pitchFamily="34" charset="0"/>
                        </a:rPr>
                        <a:t>1. Degree </a:t>
                      </a:r>
                      <a:br>
                        <a:rPr lang="en-US" sz="1150" b="1" i="0" u="none" strike="noStrike" dirty="0">
                          <a:solidFill>
                            <a:srgbClr val="000000"/>
                          </a:solidFill>
                          <a:effectLst/>
                          <a:latin typeface="Arial Narrow" panose="020B0606020202030204" pitchFamily="34" charset="0"/>
                        </a:rPr>
                      </a:br>
                      <a:r>
                        <a:rPr lang="en-US" sz="1150" b="1" i="0" u="none" strike="noStrike" dirty="0">
                          <a:solidFill>
                            <a:srgbClr val="000000"/>
                          </a:solidFill>
                          <a:effectLst/>
                          <a:latin typeface="Arial Narrow" panose="020B0606020202030204" pitchFamily="34" charset="0"/>
                        </a:rPr>
                        <a:t>Program</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150" b="1" i="0" u="none" strike="noStrike" dirty="0">
                          <a:solidFill>
                            <a:srgbClr val="000000"/>
                          </a:solidFill>
                          <a:effectLst/>
                          <a:latin typeface="Arial Narrow" panose="020B0606020202030204" pitchFamily="34" charset="0"/>
                        </a:rPr>
                        <a:t>2. Graduate Certificate (For Credit)</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150" b="1" i="0" u="none" strike="noStrike" dirty="0">
                          <a:solidFill>
                            <a:srgbClr val="000000"/>
                          </a:solidFill>
                          <a:effectLst/>
                          <a:latin typeface="Arial Narrow" panose="020B0606020202030204" pitchFamily="34" charset="0"/>
                        </a:rPr>
                        <a:t>3. Courses (For Credit)</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150" b="1" i="0" u="none" strike="noStrike" dirty="0">
                          <a:solidFill>
                            <a:srgbClr val="000000"/>
                          </a:solidFill>
                          <a:effectLst/>
                          <a:latin typeface="Arial Narrow" panose="020B0606020202030204" pitchFamily="34" charset="0"/>
                        </a:rPr>
                        <a:t>4. Seminar, Workshop, or Training (CEU)</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150" b="1" i="0" u="none" strike="noStrike" dirty="0">
                          <a:solidFill>
                            <a:srgbClr val="000000"/>
                          </a:solidFill>
                          <a:effectLst/>
                          <a:latin typeface="Arial Narrow" panose="020B0606020202030204" pitchFamily="34" charset="0"/>
                        </a:rPr>
                        <a:t>5. Course (CEU)</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150" b="1" i="0" u="none" strike="noStrike" dirty="0">
                          <a:solidFill>
                            <a:srgbClr val="000000"/>
                          </a:solidFill>
                          <a:effectLst/>
                          <a:latin typeface="Arial Narrow" panose="020B0606020202030204" pitchFamily="34" charset="0"/>
                        </a:rPr>
                        <a:t>6. Seminar, Workshop, or Training (PD)</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150" b="1" i="0" u="none" strike="noStrike" dirty="0">
                          <a:solidFill>
                            <a:srgbClr val="000000"/>
                          </a:solidFill>
                          <a:effectLst/>
                          <a:latin typeface="Arial Narrow" panose="020B0606020202030204" pitchFamily="34" charset="0"/>
                        </a:rPr>
                        <a:t>7. Non-Credit Certificate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50" b="1" i="0" u="none" strike="noStrike" dirty="0">
                          <a:solidFill>
                            <a:srgbClr val="000000"/>
                          </a:solidFill>
                          <a:effectLst/>
                          <a:latin typeface="Arial Narrow" panose="020B0606020202030204" pitchFamily="34" charset="0"/>
                        </a:rPr>
                        <a:t>8. Other </a:t>
                      </a:r>
                      <a:br>
                        <a:rPr lang="en-US" sz="1150" b="1" i="0" u="none" strike="noStrike" dirty="0">
                          <a:solidFill>
                            <a:srgbClr val="000000"/>
                          </a:solidFill>
                          <a:effectLst/>
                          <a:latin typeface="Arial Narrow" panose="020B0606020202030204" pitchFamily="34" charset="0"/>
                        </a:rPr>
                      </a:br>
                      <a:r>
                        <a:rPr lang="en-US" sz="1150" b="1" i="0" u="none" strike="noStrike" dirty="0">
                          <a:solidFill>
                            <a:srgbClr val="000000"/>
                          </a:solidFill>
                          <a:effectLst/>
                          <a:latin typeface="Arial Narrow" panose="020B0606020202030204" pitchFamily="34" charset="0"/>
                        </a:rPr>
                        <a:t>Courses (Non-Credit)</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07849589"/>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Center for Corporate Education</a:t>
                      </a:r>
                      <a:r>
                        <a:rPr lang="en-US" sz="1050" b="0" i="0" u="none" strike="noStrike" baseline="30000" dirty="0">
                          <a:solidFill>
                            <a:srgbClr val="000000"/>
                          </a:solidFill>
                          <a:effectLst/>
                          <a:latin typeface="Arial Narrow" panose="020B0606020202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4002891"/>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College of Arts and Sciences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17725299"/>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College of Business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45584486"/>
                  </a:ext>
                </a:extLst>
              </a:tr>
              <a:tr h="293533">
                <a:tc>
                  <a:txBody>
                    <a:bodyPr/>
                    <a:lstStyle/>
                    <a:p>
                      <a:pPr marL="91440" algn="l" fontAlgn="b"/>
                      <a:r>
                        <a:rPr lang="en-US" sz="1050" b="0" i="0" u="none" strike="noStrike" dirty="0">
                          <a:solidFill>
                            <a:srgbClr val="000000"/>
                          </a:solidFill>
                          <a:effectLst/>
                          <a:latin typeface="Arial Narrow" panose="020B0606020202030204" pitchFamily="34" charset="0"/>
                        </a:rPr>
                        <a:t>College of Engineering and Applied Sciences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78366846"/>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Graduate School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31558377"/>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Program in Public Health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649538940"/>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Renaissance School of Medicine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72957634"/>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School of Communication and Journalism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5383377"/>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School of Dental Medicine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25269438"/>
                  </a:ext>
                </a:extLst>
              </a:tr>
              <a:tr h="293533">
                <a:tc>
                  <a:txBody>
                    <a:bodyPr/>
                    <a:lstStyle/>
                    <a:p>
                      <a:pPr marL="91440" algn="l" fontAlgn="b"/>
                      <a:r>
                        <a:rPr lang="en-US" sz="1050" b="0" i="0" u="none" strike="noStrike" dirty="0">
                          <a:solidFill>
                            <a:srgbClr val="000000"/>
                          </a:solidFill>
                          <a:effectLst/>
                          <a:latin typeface="Arial Narrow" panose="020B0606020202030204" pitchFamily="34" charset="0"/>
                        </a:rPr>
                        <a:t>School of Health Technology and Management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36998518"/>
                  </a:ext>
                </a:extLst>
              </a:tr>
              <a:tr h="293533">
                <a:tc>
                  <a:txBody>
                    <a:bodyPr/>
                    <a:lstStyle/>
                    <a:p>
                      <a:pPr marL="91440" algn="l" fontAlgn="b"/>
                      <a:r>
                        <a:rPr lang="en-US" sz="1050" b="0" i="0" u="none" strike="noStrike" dirty="0">
                          <a:solidFill>
                            <a:srgbClr val="000000"/>
                          </a:solidFill>
                          <a:effectLst/>
                          <a:latin typeface="Arial Narrow" panose="020B0606020202030204" pitchFamily="34" charset="0"/>
                        </a:rPr>
                        <a:t>School of Marine and Atmospheric Sciences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84363331"/>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School of Nursing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748675464"/>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School of Professional Development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35593650"/>
                  </a:ext>
                </a:extLst>
              </a:tr>
              <a:tr h="199475">
                <a:tc>
                  <a:txBody>
                    <a:bodyPr/>
                    <a:lstStyle/>
                    <a:p>
                      <a:pPr marL="91440" algn="l" fontAlgn="b"/>
                      <a:r>
                        <a:rPr lang="en-US" sz="1050" b="0" i="0" u="none" strike="noStrike" dirty="0">
                          <a:solidFill>
                            <a:srgbClr val="000000"/>
                          </a:solidFill>
                          <a:effectLst/>
                          <a:latin typeface="Arial Narrow" panose="020B0606020202030204" pitchFamily="34" charset="0"/>
                        </a:rPr>
                        <a:t>School of Social Welfare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60087401"/>
                  </a:ext>
                </a:extLst>
              </a:tr>
              <a:tr h="181352">
                <a:tc>
                  <a:txBody>
                    <a:bodyPr/>
                    <a:lstStyle/>
                    <a:p>
                      <a:pPr marL="91440" algn="l" fontAlgn="b"/>
                      <a:r>
                        <a:rPr lang="en-US" sz="1050" b="0" i="0" u="none" strike="noStrike" dirty="0">
                          <a:solidFill>
                            <a:srgbClr val="000000"/>
                          </a:solidFill>
                          <a:effectLst/>
                          <a:latin typeface="Arial Narrow" panose="020B0606020202030204" pitchFamily="34" charset="0"/>
                        </a:rPr>
                        <a:t>Southampton Arts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a:noFill/>
                    </a:lnL>
                    <a:lnR>
                      <a:noFill/>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rgbClr val="000000"/>
                          </a:solidFill>
                          <a:effectLst/>
                          <a:latin typeface="Arial Narrow" panose="020B0606020202030204" pitchFamily="34"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Arial Narrow" panose="020B0606020202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3011090"/>
                  </a:ext>
                </a:extLst>
              </a:tr>
              <a:tr h="185943">
                <a:tc>
                  <a:txBody>
                    <a:bodyPr/>
                    <a:lstStyle/>
                    <a:p>
                      <a:pPr marL="91440" algn="ctr" fontAlgn="b"/>
                      <a:r>
                        <a:rPr lang="en-US" sz="1200" b="1" i="0" u="none" strike="noStrike" dirty="0">
                          <a:solidFill>
                            <a:srgbClr val="000000"/>
                          </a:solidFill>
                          <a:effectLst/>
                          <a:latin typeface="Arial Narrow" panose="020B0606020202030204" pitchFamily="34" charset="0"/>
                        </a:rPr>
                        <a:t>Total</a:t>
                      </a:r>
                      <a:r>
                        <a:rPr lang="en-US" sz="1200" b="1" i="0" u="none" strike="noStrike" baseline="30000" dirty="0">
                          <a:solidFill>
                            <a:srgbClr val="000000"/>
                          </a:solidFill>
                          <a:effectLst/>
                          <a:latin typeface="Arial Narrow" panose="020B0606020202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200" b="1" i="0" u="none" strike="noStrike" dirty="0">
                          <a:solidFill>
                            <a:srgbClr val="000000"/>
                          </a:solidFill>
                          <a:effectLst/>
                          <a:latin typeface="Arial Narrow" panose="020B0606020202030204" pitchFamily="34" charset="0"/>
                        </a:rPr>
                        <a:t>51</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200" b="1" i="0" u="none" strike="noStrike" dirty="0">
                          <a:solidFill>
                            <a:srgbClr val="000000"/>
                          </a:solidFill>
                          <a:effectLst/>
                          <a:latin typeface="Arial Narrow" panose="020B0606020202030204" pitchFamily="34" charset="0"/>
                        </a:rPr>
                        <a:t>53</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200" b="1" i="0" u="none" strike="noStrike" dirty="0">
                          <a:solidFill>
                            <a:srgbClr val="000000"/>
                          </a:solidFill>
                          <a:effectLst/>
                          <a:latin typeface="Arial Narrow" panose="020B0606020202030204" pitchFamily="34" charset="0"/>
                        </a:rPr>
                        <a:t>5</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200" b="1" i="0" u="none" strike="noStrike" dirty="0">
                          <a:solidFill>
                            <a:srgbClr val="000000"/>
                          </a:solidFill>
                          <a:effectLst/>
                          <a:latin typeface="Arial Narrow" panose="020B0606020202030204" pitchFamily="34" charset="0"/>
                        </a:rPr>
                        <a:t>14</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200" b="1" i="0" u="none" strike="noStrike" dirty="0">
                          <a:solidFill>
                            <a:srgbClr val="000000"/>
                          </a:solidFill>
                          <a:effectLst/>
                          <a:latin typeface="Arial Narrow" panose="020B0606020202030204" pitchFamily="34" charset="0"/>
                        </a:rPr>
                        <a:t>5</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200" b="1" i="0" u="none" strike="noStrike" dirty="0">
                          <a:solidFill>
                            <a:srgbClr val="000000"/>
                          </a:solidFill>
                          <a:effectLst/>
                          <a:latin typeface="Arial Narrow" panose="020B0606020202030204" pitchFamily="34" charset="0"/>
                        </a:rPr>
                        <a:t>25</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200" b="1" i="0" u="none" strike="noStrike" dirty="0">
                          <a:solidFill>
                            <a:srgbClr val="000000"/>
                          </a:solidFill>
                          <a:effectLst/>
                          <a:latin typeface="Arial Narrow" panose="020B0606020202030204" pitchFamily="34" charset="0"/>
                        </a:rPr>
                        <a:t>11</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200" b="1" i="0" u="none" strike="noStrike" dirty="0">
                          <a:solidFill>
                            <a:srgbClr val="000000"/>
                          </a:solidFill>
                          <a:effectLst/>
                          <a:latin typeface="Arial Narrow" panose="020B0606020202030204" pitchFamily="34" charset="0"/>
                        </a:rPr>
                        <a:t>6</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522376736"/>
                  </a:ext>
                </a:extLst>
              </a:tr>
            </a:tbl>
          </a:graphicData>
        </a:graphic>
      </p:graphicFrame>
      <p:sp>
        <p:nvSpPr>
          <p:cNvPr id="12" name="TextBox 11">
            <a:extLst>
              <a:ext uri="{FF2B5EF4-FFF2-40B4-BE49-F238E27FC236}">
                <a16:creationId xmlns:a16="http://schemas.microsoft.com/office/drawing/2014/main" id="{F7C67756-1A6B-411F-B9A6-1490983681CE}"/>
              </a:ext>
            </a:extLst>
          </p:cNvPr>
          <p:cNvSpPr txBox="1"/>
          <p:nvPr/>
        </p:nvSpPr>
        <p:spPr>
          <a:xfrm>
            <a:off x="1066800" y="1459916"/>
            <a:ext cx="2154461" cy="307777"/>
          </a:xfrm>
          <a:prstGeom prst="rect">
            <a:avLst/>
          </a:prstGeom>
          <a:solidFill>
            <a:schemeClr val="bg1"/>
          </a:solidFill>
          <a:ln w="28575">
            <a:solidFill>
              <a:schemeClr val="tx1"/>
            </a:solidFill>
          </a:ln>
        </p:spPr>
        <p:txBody>
          <a:bodyPr wrap="square" lIns="0" tIns="0" rIns="0" bIns="0" rtlCol="0" anchor="ctr">
            <a:spAutoFit/>
          </a:bodyPr>
          <a:lstStyle/>
          <a:p>
            <a:pPr algn="ctr"/>
            <a:endParaRPr lang="en-US" sz="400" b="1" dirty="0">
              <a:latin typeface="Effra" panose="020B0603020203020204" pitchFamily="34" charset="0"/>
              <a:ea typeface="Verdana" panose="020B0604030504040204" pitchFamily="34" charset="0"/>
            </a:endParaRPr>
          </a:p>
          <a:p>
            <a:pPr algn="ctr"/>
            <a:r>
              <a:rPr lang="en-US" sz="1200" b="1" dirty="0">
                <a:latin typeface="Effra" panose="020B0603020203020204" pitchFamily="34" charset="0"/>
                <a:ea typeface="Verdana" panose="020B0604030504040204" pitchFamily="34" charset="0"/>
              </a:rPr>
              <a:t>DRAFT AS OF 2/23/21</a:t>
            </a:r>
            <a:endParaRPr lang="en-US" sz="400" b="1" dirty="0">
              <a:latin typeface="Effra" panose="020B0603020203020204" pitchFamily="34" charset="0"/>
              <a:ea typeface="Verdana" panose="020B0604030504040204" pitchFamily="34" charset="0"/>
            </a:endParaRPr>
          </a:p>
          <a:p>
            <a:pPr algn="ctr"/>
            <a:endParaRPr lang="en-US" sz="400" b="1" dirty="0">
              <a:latin typeface="Effra" panose="020B0603020203020204" pitchFamily="34" charset="0"/>
              <a:ea typeface="Verdana" panose="020B0604030504040204" pitchFamily="34" charset="0"/>
            </a:endParaRPr>
          </a:p>
        </p:txBody>
      </p:sp>
      <p:sp>
        <p:nvSpPr>
          <p:cNvPr id="5" name="Text Placeholder 1">
            <a:extLst>
              <a:ext uri="{FF2B5EF4-FFF2-40B4-BE49-F238E27FC236}">
                <a16:creationId xmlns:a16="http://schemas.microsoft.com/office/drawing/2014/main" id="{5D277A5A-3FE1-4277-A085-DDE89E20D047}"/>
              </a:ext>
            </a:extLst>
          </p:cNvPr>
          <p:cNvSpPr txBox="1">
            <a:spLocks/>
          </p:cNvSpPr>
          <p:nvPr/>
        </p:nvSpPr>
        <p:spPr>
          <a:xfrm>
            <a:off x="3684097" y="6068364"/>
            <a:ext cx="6281940" cy="53035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900" dirty="0"/>
              <a:t>1. Includes CSUs for which data was available; includes Master’s programs in which part-time study is available based on descriptions on Stony Brook websites. 2. Center for Corporate Education CEUs are PDUs that can be converted to CEUs. 3. These preliminary figures are likely incomplete due to the distributed nature of the portfolio.</a:t>
            </a:r>
          </a:p>
        </p:txBody>
      </p:sp>
      <p:sp>
        <p:nvSpPr>
          <p:cNvPr id="4" name="Slide Number Placeholder 3">
            <a:extLst>
              <a:ext uri="{FF2B5EF4-FFF2-40B4-BE49-F238E27FC236}">
                <a16:creationId xmlns:a16="http://schemas.microsoft.com/office/drawing/2014/main" id="{7B5B4DC1-52B9-413F-A71E-AE1E9ACA21A0}"/>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E8869-C34C-43FE-A95C-757D91801CC4}" type="slidenum">
              <a:rPr lang="en-US" smtClean="0"/>
              <a:pPr/>
              <a:t>11</a:t>
            </a:fld>
            <a:endParaRPr lang="en-US" dirty="0"/>
          </a:p>
        </p:txBody>
      </p:sp>
    </p:spTree>
    <p:extLst>
      <p:ext uri="{BB962C8B-B14F-4D97-AF65-F5344CB8AC3E}">
        <p14:creationId xmlns:p14="http://schemas.microsoft.com/office/powerpoint/2010/main" val="176075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9052-1194-461D-86BF-CBA0BFD0A70C}"/>
              </a:ext>
            </a:extLst>
          </p:cNvPr>
          <p:cNvSpPr>
            <a:spLocks noGrp="1"/>
          </p:cNvSpPr>
          <p:nvPr>
            <p:ph type="title"/>
          </p:nvPr>
        </p:nvSpPr>
        <p:spPr/>
        <p:txBody>
          <a:bodyPr/>
          <a:lstStyle/>
          <a:p>
            <a:r>
              <a:rPr lang="en-US" dirty="0"/>
              <a:t>What We Learned</a:t>
            </a:r>
          </a:p>
        </p:txBody>
      </p:sp>
      <p:sp>
        <p:nvSpPr>
          <p:cNvPr id="5" name="TextBox 4">
            <a:extLst>
              <a:ext uri="{FF2B5EF4-FFF2-40B4-BE49-F238E27FC236}">
                <a16:creationId xmlns:a16="http://schemas.microsoft.com/office/drawing/2014/main" id="{3F353369-8F97-416A-A989-5DB881C8A914}"/>
              </a:ext>
            </a:extLst>
          </p:cNvPr>
          <p:cNvSpPr txBox="1"/>
          <p:nvPr/>
        </p:nvSpPr>
        <p:spPr>
          <a:xfrm>
            <a:off x="9704742" y="125846"/>
            <a:ext cx="1970049"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What We Learned</a:t>
            </a:r>
          </a:p>
        </p:txBody>
      </p:sp>
      <p:sp>
        <p:nvSpPr>
          <p:cNvPr id="6" name="Oval 5">
            <a:extLst>
              <a:ext uri="{FF2B5EF4-FFF2-40B4-BE49-F238E27FC236}">
                <a16:creationId xmlns:a16="http://schemas.microsoft.com/office/drawing/2014/main" id="{A587BEA6-43B1-4EA2-BFD6-99ADF9C3DDA2}"/>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3</a:t>
            </a:r>
          </a:p>
        </p:txBody>
      </p:sp>
      <p:sp>
        <p:nvSpPr>
          <p:cNvPr id="3" name="Text Placeholder 2">
            <a:extLst>
              <a:ext uri="{FF2B5EF4-FFF2-40B4-BE49-F238E27FC236}">
                <a16:creationId xmlns:a16="http://schemas.microsoft.com/office/drawing/2014/main" id="{AF7409B9-72FE-4831-98AD-E93B3837E2BD}"/>
              </a:ext>
            </a:extLst>
          </p:cNvPr>
          <p:cNvSpPr>
            <a:spLocks noGrp="1"/>
          </p:cNvSpPr>
          <p:nvPr>
            <p:ph type="body" idx="1"/>
          </p:nvPr>
        </p:nvSpPr>
        <p:spPr>
          <a:xfrm>
            <a:off x="1066800" y="914400"/>
            <a:ext cx="10058400" cy="4659086"/>
          </a:xfrm>
        </p:spPr>
        <p:txBody>
          <a:bodyPr/>
          <a:lstStyle/>
          <a:p>
            <a:pPr>
              <a:spcBef>
                <a:spcPts val="600"/>
              </a:spcBef>
            </a:pPr>
            <a:r>
              <a:rPr lang="en-US" dirty="0"/>
              <a:t>While there is enthusiasm about the future potential of CP&amp;EE at SBU, there is limited awareness of existing offerings and coordination of program development and delivery across campus.</a:t>
            </a:r>
            <a:endParaRPr lang="en-US" sz="1000" dirty="0"/>
          </a:p>
          <a:p>
            <a:pPr>
              <a:spcBef>
                <a:spcPts val="600"/>
              </a:spcBef>
            </a:pPr>
            <a:endParaRPr lang="en-US" sz="400" dirty="0"/>
          </a:p>
          <a:p>
            <a:pPr marL="285750" indent="-285750" fontAlgn="t">
              <a:spcBef>
                <a:spcPts val="400"/>
              </a:spcBef>
              <a:spcAft>
                <a:spcPts val="400"/>
              </a:spcAft>
              <a:buFont typeface="Arial" panose="020B0604020202020204" pitchFamily="34" charset="0"/>
              <a:buChar char="•"/>
            </a:pPr>
            <a:r>
              <a:rPr lang="en-US" sz="1500" dirty="0">
                <a:solidFill>
                  <a:srgbClr val="000000"/>
                </a:solidFill>
              </a:rPr>
              <a:t>There is no dominant player in CP&amp;EE on Long Island, which presents an opportunity for SBU to capture significant market share in this space. Other institutions on Long Island, including Hofstra University and Long Island University, have relatively modest footprints in CP&amp;EE in the current state</a:t>
            </a:r>
            <a:endParaRPr lang="en-US" sz="2200" dirty="0">
              <a:solidFill>
                <a:srgbClr val="000000"/>
              </a:solidFill>
            </a:endParaRPr>
          </a:p>
          <a:p>
            <a:pPr marL="285750" indent="-285750" fontAlgn="t">
              <a:spcBef>
                <a:spcPts val="400"/>
              </a:spcBef>
              <a:spcAft>
                <a:spcPts val="400"/>
              </a:spcAft>
              <a:buFont typeface="Arial" panose="020B0604020202020204" pitchFamily="34" charset="0"/>
              <a:buChar char="•"/>
            </a:pPr>
            <a:r>
              <a:rPr lang="en-US" sz="1500" dirty="0">
                <a:solidFill>
                  <a:srgbClr val="000000"/>
                </a:solidFill>
              </a:rPr>
              <a:t>CP&amp;EE presents a substantial revenue opportunity but will require greater alignment and collaboration and select strategic investments in key areas</a:t>
            </a:r>
          </a:p>
          <a:p>
            <a:pPr marL="285750" indent="-285750" fontAlgn="t">
              <a:spcBef>
                <a:spcPts val="400"/>
              </a:spcBef>
              <a:spcAft>
                <a:spcPts val="400"/>
              </a:spcAft>
              <a:buFont typeface="Arial" panose="020B0604020202020204" pitchFamily="34" charset="0"/>
              <a:buChar char="•"/>
            </a:pPr>
            <a:r>
              <a:rPr lang="en-US" sz="1500" dirty="0">
                <a:solidFill>
                  <a:srgbClr val="000000"/>
                </a:solidFill>
              </a:rPr>
              <a:t>The Working Group highlighted the need for greater integration, collaboration, and sharing of capabilities in the near-term</a:t>
            </a:r>
          </a:p>
          <a:p>
            <a:pPr marL="285750" indent="-285750" fontAlgn="t">
              <a:spcBef>
                <a:spcPts val="400"/>
              </a:spcBef>
              <a:spcAft>
                <a:spcPts val="400"/>
              </a:spcAft>
              <a:buFont typeface="Arial" panose="020B0604020202020204" pitchFamily="34" charset="0"/>
              <a:buChar char="•"/>
            </a:pPr>
            <a:r>
              <a:rPr lang="en-US" sz="1500" u="none" strike="noStrike" kern="1200" dirty="0">
                <a:solidFill>
                  <a:srgbClr val="000000"/>
                </a:solidFill>
                <a:effectLst/>
              </a:rPr>
              <a:t>The Working Group prioritized capabilities including marketing, market research,</a:t>
            </a:r>
            <a:r>
              <a:rPr lang="en-US" sz="1500" dirty="0">
                <a:solidFill>
                  <a:srgbClr val="000000"/>
                </a:solidFill>
              </a:rPr>
              <a:t> and support services for more equitable access and greater coordination and increased investment</a:t>
            </a:r>
          </a:p>
          <a:p>
            <a:pPr marL="285750" indent="-285750" fontAlgn="t">
              <a:spcBef>
                <a:spcPts val="400"/>
              </a:spcBef>
              <a:spcAft>
                <a:spcPts val="400"/>
              </a:spcAft>
              <a:buFont typeface="Arial" panose="020B0604020202020204" pitchFamily="34" charset="0"/>
              <a:buChar char="•"/>
            </a:pPr>
            <a:r>
              <a:rPr lang="en-US" sz="1500" dirty="0">
                <a:solidFill>
                  <a:srgbClr val="000000"/>
                </a:solidFill>
              </a:rPr>
              <a:t>The Working Group also surfaced the need for a coordinated partnering strategy to best complement in-house capabilities</a:t>
            </a:r>
          </a:p>
          <a:p>
            <a:pPr marL="285750" indent="-285750" fontAlgn="t">
              <a:spcBef>
                <a:spcPts val="400"/>
              </a:spcBef>
              <a:spcAft>
                <a:spcPts val="400"/>
              </a:spcAft>
              <a:buFont typeface="Arial" panose="020B0604020202020204" pitchFamily="34" charset="0"/>
              <a:buChar char="•"/>
            </a:pPr>
            <a:r>
              <a:rPr lang="en-US" sz="1500" u="none" strike="noStrike" kern="1200" dirty="0">
                <a:solidFill>
                  <a:srgbClr val="000000"/>
                </a:solidFill>
                <a:effectLst/>
              </a:rPr>
              <a:t>The Working Group identified several barriers to organizational change including financial resources, organizational complexity, and the </a:t>
            </a:r>
            <a:r>
              <a:rPr lang="en-US" sz="1500" dirty="0">
                <a:solidFill>
                  <a:srgbClr val="000000"/>
                </a:solidFill>
              </a:rPr>
              <a:t>absence of a University-level articulation of mission and vision for CP&amp;EE</a:t>
            </a:r>
            <a:endParaRPr lang="en-US" sz="1500" u="none" strike="noStrike" kern="1200" dirty="0">
              <a:solidFill>
                <a:srgbClr val="000000"/>
              </a:solidFill>
              <a:effectLst/>
            </a:endParaRPr>
          </a:p>
        </p:txBody>
      </p:sp>
      <p:sp>
        <p:nvSpPr>
          <p:cNvPr id="4" name="Slide Number Placeholder 3">
            <a:extLst>
              <a:ext uri="{FF2B5EF4-FFF2-40B4-BE49-F238E27FC236}">
                <a16:creationId xmlns:a16="http://schemas.microsoft.com/office/drawing/2014/main" id="{274F3D76-FB41-4ADC-9D6D-9BC79386C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23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1485-D100-4810-B9B3-CDBFB343C97D}"/>
              </a:ext>
            </a:extLst>
          </p:cNvPr>
          <p:cNvSpPr>
            <a:spLocks noGrp="1"/>
          </p:cNvSpPr>
          <p:nvPr>
            <p:ph type="title"/>
          </p:nvPr>
        </p:nvSpPr>
        <p:spPr/>
        <p:txBody>
          <a:bodyPr/>
          <a:lstStyle/>
          <a:p>
            <a:r>
              <a:rPr lang="en-US" dirty="0"/>
              <a:t>Preliminary Recommendations</a:t>
            </a:r>
          </a:p>
        </p:txBody>
      </p:sp>
      <p:sp>
        <p:nvSpPr>
          <p:cNvPr id="9" name="TextBox 8">
            <a:extLst>
              <a:ext uri="{FF2B5EF4-FFF2-40B4-BE49-F238E27FC236}">
                <a16:creationId xmlns:a16="http://schemas.microsoft.com/office/drawing/2014/main" id="{D05B807A-C0E5-406E-8765-15E1D5E5B6A8}"/>
              </a:ext>
            </a:extLst>
          </p:cNvPr>
          <p:cNvSpPr txBox="1"/>
          <p:nvPr/>
        </p:nvSpPr>
        <p:spPr>
          <a:xfrm>
            <a:off x="8429297" y="130785"/>
            <a:ext cx="3142055"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Preliminary Recommendations</a:t>
            </a:r>
          </a:p>
        </p:txBody>
      </p:sp>
      <p:sp>
        <p:nvSpPr>
          <p:cNvPr id="8" name="Oval 7">
            <a:extLst>
              <a:ext uri="{FF2B5EF4-FFF2-40B4-BE49-F238E27FC236}">
                <a16:creationId xmlns:a16="http://schemas.microsoft.com/office/drawing/2014/main" id="{A8DD6CA9-FB5F-4884-9EB7-D4B865A4AE98}"/>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4</a:t>
            </a:r>
          </a:p>
        </p:txBody>
      </p:sp>
      <p:sp>
        <p:nvSpPr>
          <p:cNvPr id="3" name="Text Placeholder 2">
            <a:extLst>
              <a:ext uri="{FF2B5EF4-FFF2-40B4-BE49-F238E27FC236}">
                <a16:creationId xmlns:a16="http://schemas.microsoft.com/office/drawing/2014/main" id="{E55465AE-8C90-4120-BBD3-5767B9051760}"/>
              </a:ext>
            </a:extLst>
          </p:cNvPr>
          <p:cNvSpPr>
            <a:spLocks noGrp="1"/>
          </p:cNvSpPr>
          <p:nvPr>
            <p:ph type="body" idx="1"/>
          </p:nvPr>
        </p:nvSpPr>
        <p:spPr>
          <a:xfrm>
            <a:off x="1066800" y="914400"/>
            <a:ext cx="10287000" cy="3884427"/>
          </a:xfrm>
        </p:spPr>
        <p:txBody>
          <a:bodyPr/>
          <a:lstStyle/>
          <a:p>
            <a:r>
              <a:rPr lang="en-US" dirty="0"/>
              <a:t>Preliminary recommendations to enhance CP&amp;EE in the near-term (i.e., 2021-2024).</a:t>
            </a:r>
          </a:p>
        </p:txBody>
      </p:sp>
      <p:graphicFrame>
        <p:nvGraphicFramePr>
          <p:cNvPr id="5" name="Table 5">
            <a:extLst>
              <a:ext uri="{FF2B5EF4-FFF2-40B4-BE49-F238E27FC236}">
                <a16:creationId xmlns:a16="http://schemas.microsoft.com/office/drawing/2014/main" id="{16036778-7EE3-4332-B4EE-84D72B71B047}"/>
              </a:ext>
            </a:extLst>
          </p:cNvPr>
          <p:cNvGraphicFramePr>
            <a:graphicFrameLocks noGrp="1"/>
          </p:cNvGraphicFramePr>
          <p:nvPr>
            <p:extLst>
              <p:ext uri="{D42A27DB-BD31-4B8C-83A1-F6EECF244321}">
                <p14:modId xmlns:p14="http://schemas.microsoft.com/office/powerpoint/2010/main" val="1727462493"/>
              </p:ext>
            </p:extLst>
          </p:nvPr>
        </p:nvGraphicFramePr>
        <p:xfrm>
          <a:off x="1066800" y="1292620"/>
          <a:ext cx="10058400" cy="3803904"/>
        </p:xfrm>
        <a:graphic>
          <a:graphicData uri="http://schemas.openxmlformats.org/drawingml/2006/table">
            <a:tbl>
              <a:tblPr firstRow="1" bandRow="1">
                <a:tableStyleId>{5C22544A-7EE6-4342-B048-85BDC9FD1C3A}</a:tableStyleId>
              </a:tblPr>
              <a:tblGrid>
                <a:gridCol w="10058400">
                  <a:extLst>
                    <a:ext uri="{9D8B030D-6E8A-4147-A177-3AD203B41FA5}">
                      <a16:colId xmlns:a16="http://schemas.microsoft.com/office/drawing/2014/main" val="3858449864"/>
                    </a:ext>
                  </a:extLst>
                </a:gridCol>
              </a:tblGrid>
              <a:tr h="384048">
                <a:tc>
                  <a:txBody>
                    <a:bodyPr/>
                    <a:lstStyle/>
                    <a:p>
                      <a:pPr algn="ctr"/>
                      <a:r>
                        <a:rPr lang="en-US" sz="1450" b="1" i="0" dirty="0">
                          <a:latin typeface="Effra" panose="020B0603020203020204" pitchFamily="34" charset="0"/>
                          <a:ea typeface="Verdana" panose="020B0604030504040204" pitchFamily="34" charset="0"/>
                          <a:cs typeface="Arial" panose="020B0604020202020204" pitchFamily="34" charset="0"/>
                        </a:rPr>
                        <a:t>Preliminary Recommendations for CP&amp;EE</a:t>
                      </a:r>
                    </a:p>
                  </a:txBody>
                  <a:tcPr anchor="ctr"/>
                </a:tc>
                <a:extLst>
                  <a:ext uri="{0D108BD9-81ED-4DB2-BD59-A6C34878D82A}">
                    <a16:rowId xmlns:a16="http://schemas.microsoft.com/office/drawing/2014/main" val="3378429164"/>
                  </a:ext>
                </a:extLst>
              </a:tr>
              <a:tr h="384048">
                <a:tc>
                  <a:txBody>
                    <a:bodyPr/>
                    <a:lstStyle/>
                    <a:p>
                      <a:pPr marL="342900" indent="-342900">
                        <a:buAutoNum type="alphaUcPeriod"/>
                      </a:pPr>
                      <a:r>
                        <a:rPr lang="en-US" sz="1400" b="1" i="0" dirty="0">
                          <a:latin typeface="Effra" panose="020B0603020203020204" pitchFamily="34" charset="0"/>
                          <a:ea typeface="Verdana" panose="020B0604030504040204" pitchFamily="34" charset="0"/>
                          <a:cs typeface="Arial" panose="020B0604020202020204" pitchFamily="34" charset="0"/>
                        </a:rPr>
                        <a:t>Align on the Big Opportunity for CP&amp;EE at Stony Brook</a:t>
                      </a:r>
                    </a:p>
                  </a:txBody>
                  <a:tcPr anchor="ctr"/>
                </a:tc>
                <a:extLst>
                  <a:ext uri="{0D108BD9-81ED-4DB2-BD59-A6C34878D82A}">
                    <a16:rowId xmlns:a16="http://schemas.microsoft.com/office/drawing/2014/main" val="1154318677"/>
                  </a:ext>
                </a:extLst>
              </a:tr>
              <a:tr h="384048">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400" b="1" i="0" dirty="0">
                          <a:latin typeface="Effra" panose="020B0603020203020204" pitchFamily="34" charset="0"/>
                          <a:ea typeface="Verdana" panose="020B0604030504040204" pitchFamily="34" charset="0"/>
                          <a:cs typeface="Arial" panose="020B0604020202020204" pitchFamily="34" charset="0"/>
                        </a:rPr>
                        <a:t>B. (1) Short term: </a:t>
                      </a:r>
                      <a:r>
                        <a:rPr lang="en-US" sz="1400" b="1" i="0" dirty="0">
                          <a:latin typeface="Effra" panose="020B0603020203020204" pitchFamily="34" charset="0"/>
                          <a:ea typeface="Verdana" panose="020B0604030504040204" pitchFamily="34" charset="0"/>
                        </a:rPr>
                        <a:t>Create a</a:t>
                      </a:r>
                      <a:r>
                        <a:rPr lang="en-US" sz="1400" b="1" i="0" baseline="0" dirty="0">
                          <a:latin typeface="Effra" panose="020B0603020203020204" pitchFamily="34" charset="0"/>
                          <a:ea typeface="Verdana" panose="020B0604030504040204" pitchFamily="34" charset="0"/>
                        </a:rPr>
                        <a:t> CP&amp;EE</a:t>
                      </a:r>
                      <a:r>
                        <a:rPr lang="en-US" sz="1400" b="1" i="0" dirty="0">
                          <a:latin typeface="Effra" panose="020B0603020203020204" pitchFamily="34" charset="0"/>
                          <a:ea typeface="Verdana" panose="020B0604030504040204" pitchFamily="34" charset="0"/>
                        </a:rPr>
                        <a:t> Implementation Task Force, with a designated leader, to</a:t>
                      </a:r>
                      <a:r>
                        <a:rPr lang="en-US" sz="1400" b="1" i="0" baseline="0" dirty="0">
                          <a:latin typeface="Effra" panose="020B0603020203020204" pitchFamily="34" charset="0"/>
                          <a:ea typeface="Verdana" panose="020B0604030504040204" pitchFamily="34" charset="0"/>
                        </a:rPr>
                        <a:t> implement deliverables; </a:t>
                      </a:r>
                      <a:r>
                        <a:rPr lang="en-US" sz="1400" b="1" i="0" baseline="0" dirty="0">
                          <a:latin typeface="Effra" panose="020B0603020203020204" pitchFamily="34" charset="0"/>
                          <a:ea typeface="Verdana" panose="020B0604030504040204" pitchFamily="34" charset="0"/>
                          <a:cs typeface="Arial" panose="020B0604020202020204" pitchFamily="34" charset="0"/>
                        </a:rPr>
                        <a:t>(</a:t>
                      </a:r>
                      <a:r>
                        <a:rPr lang="en-US" sz="1400" b="1" i="0" dirty="0">
                          <a:latin typeface="Effra" panose="020B0603020203020204" pitchFamily="34" charset="0"/>
                          <a:ea typeface="Verdana" panose="020B0604030504040204" pitchFamily="34" charset="0"/>
                          <a:cs typeface="Arial" panose="020B0604020202020204" pitchFamily="34" charset="0"/>
                        </a:rPr>
                        <a:t>2) Longer</a:t>
                      </a:r>
                      <a:r>
                        <a:rPr lang="en-US" sz="1400" b="1" i="0" baseline="0" dirty="0">
                          <a:latin typeface="Effra" panose="020B0603020203020204" pitchFamily="34" charset="0"/>
                          <a:ea typeface="Verdana" panose="020B0604030504040204" pitchFamily="34" charset="0"/>
                          <a:cs typeface="Arial" panose="020B0604020202020204" pitchFamily="34" charset="0"/>
                        </a:rPr>
                        <a:t> term: </a:t>
                      </a:r>
                      <a:r>
                        <a:rPr lang="en-US" sz="1400" b="1" i="0" dirty="0">
                          <a:latin typeface="Effra" panose="020B0603020203020204" pitchFamily="34" charset="0"/>
                          <a:ea typeface="Verdana" panose="020B0604030504040204" pitchFamily="34" charset="0"/>
                          <a:cs typeface="Arial" panose="020B0604020202020204" pitchFamily="34" charset="0"/>
                        </a:rPr>
                        <a:t>Form an</a:t>
                      </a:r>
                      <a:r>
                        <a:rPr lang="en-US" sz="1400" b="1" i="0" baseline="0" dirty="0">
                          <a:latin typeface="Effra" panose="020B0603020203020204" pitchFamily="34" charset="0"/>
                          <a:ea typeface="Verdana" panose="020B0604030504040204" pitchFamily="34" charset="0"/>
                          <a:cs typeface="Arial" panose="020B0604020202020204" pitchFamily="34" charset="0"/>
                        </a:rPr>
                        <a:t> Office of CP&amp;EE, recruit an Executive Leader and staff with relevant expertise, and establish a Steering Committee</a:t>
                      </a:r>
                      <a:endParaRPr lang="en-US" sz="1400" b="1" i="0" dirty="0">
                        <a:latin typeface="Effra" panose="020B0603020203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2141150794"/>
                  </a:ext>
                </a:extLst>
              </a:tr>
              <a:tr h="384048">
                <a:tc>
                  <a:txBody>
                    <a:bodyPr/>
                    <a:lstStyle/>
                    <a:p>
                      <a:r>
                        <a:rPr lang="en-US" sz="1400" b="1" i="0" dirty="0">
                          <a:latin typeface="Effra" panose="020B0603020203020204" pitchFamily="34" charset="0"/>
                          <a:ea typeface="Verdana" panose="020B0604030504040204" pitchFamily="34" charset="0"/>
                          <a:cs typeface="Arial" panose="020B0604020202020204" pitchFamily="34" charset="0"/>
                        </a:rPr>
                        <a:t>C</a:t>
                      </a:r>
                      <a:r>
                        <a:rPr lang="en-US" sz="1200" b="1" i="0" dirty="0">
                          <a:latin typeface="Effra" panose="020B0603020203020204" pitchFamily="34" charset="0"/>
                          <a:ea typeface="Verdana" panose="020B0604030504040204" pitchFamily="34" charset="0"/>
                          <a:cs typeface="Arial" panose="020B0604020202020204" pitchFamily="34" charset="0"/>
                        </a:rPr>
                        <a:t>. </a:t>
                      </a:r>
                      <a:r>
                        <a:rPr lang="en-US" sz="1400" b="1" i="0" dirty="0">
                          <a:latin typeface="Effra" panose="020B0603020203020204" pitchFamily="34" charset="0"/>
                          <a:ea typeface="Verdana" panose="020B0604030504040204" pitchFamily="34" charset="0"/>
                          <a:cs typeface="Arial" panose="020B0604020202020204" pitchFamily="34" charset="0"/>
                        </a:rPr>
                        <a:t>Maintain and Evolve a Taxonomy for CP&amp;EE</a:t>
                      </a:r>
                      <a:endParaRPr lang="en-US" sz="1450" b="1" i="0" dirty="0">
                        <a:latin typeface="Effra" panose="020B0603020203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1916173361"/>
                  </a:ext>
                </a:extLst>
              </a:tr>
              <a:tr h="384048">
                <a:tc>
                  <a:txBody>
                    <a:bodyPr/>
                    <a:lstStyle/>
                    <a:p>
                      <a:r>
                        <a:rPr lang="en-US" sz="1400" b="1" i="0" dirty="0">
                          <a:latin typeface="Effra" panose="020B0603020203020204" pitchFamily="34" charset="0"/>
                          <a:ea typeface="Verdana" panose="020B0604030504040204" pitchFamily="34" charset="0"/>
                          <a:cs typeface="Arial" panose="020B0604020202020204" pitchFamily="34" charset="0"/>
                        </a:rPr>
                        <a:t>D. Maintain and Evolve an Inventory of CP&amp;EE Offerings</a:t>
                      </a:r>
                    </a:p>
                  </a:txBody>
                  <a:tcPr anchor="ctr"/>
                </a:tc>
                <a:extLst>
                  <a:ext uri="{0D108BD9-81ED-4DB2-BD59-A6C34878D82A}">
                    <a16:rowId xmlns:a16="http://schemas.microsoft.com/office/drawing/2014/main" val="4148955705"/>
                  </a:ext>
                </a:extLst>
              </a:tr>
              <a:tr h="384048">
                <a:tc>
                  <a:txBody>
                    <a:bodyPr/>
                    <a:lstStyle/>
                    <a:p>
                      <a:r>
                        <a:rPr lang="en-US" sz="1400" b="1" i="0" dirty="0">
                          <a:latin typeface="Effra" panose="020B0603020203020204" pitchFamily="34" charset="0"/>
                          <a:ea typeface="Verdana" panose="020B0604030504040204" pitchFamily="34" charset="0"/>
                          <a:cs typeface="Arial" panose="020B0604020202020204" pitchFamily="34" charset="0"/>
                        </a:rPr>
                        <a:t>E. Develop and Implement Policies and Processes to Support CP&amp;EE</a:t>
                      </a:r>
                    </a:p>
                  </a:txBody>
                  <a:tcPr anchor="ctr"/>
                </a:tc>
                <a:extLst>
                  <a:ext uri="{0D108BD9-81ED-4DB2-BD59-A6C34878D82A}">
                    <a16:rowId xmlns:a16="http://schemas.microsoft.com/office/drawing/2014/main" val="3216616703"/>
                  </a:ext>
                </a:extLst>
              </a:tr>
              <a:tr h="384048">
                <a:tc>
                  <a:txBody>
                    <a:bodyPr/>
                    <a:lstStyle/>
                    <a:p>
                      <a:r>
                        <a:rPr lang="en-US" sz="1400" b="1" i="0" dirty="0">
                          <a:latin typeface="Effra" panose="020B0603020203020204" pitchFamily="34" charset="0"/>
                          <a:ea typeface="Verdana" panose="020B0604030504040204" pitchFamily="34" charset="0"/>
                          <a:cs typeface="Arial" panose="020B0604020202020204" pitchFamily="34" charset="0"/>
                        </a:rPr>
                        <a:t>F. Increase Data Visibility</a:t>
                      </a:r>
                    </a:p>
                  </a:txBody>
                  <a:tcPr anchor="ctr"/>
                </a:tc>
                <a:extLst>
                  <a:ext uri="{0D108BD9-81ED-4DB2-BD59-A6C34878D82A}">
                    <a16:rowId xmlns:a16="http://schemas.microsoft.com/office/drawing/2014/main" val="3537064304"/>
                  </a:ext>
                </a:extLst>
              </a:tr>
              <a:tr h="384048">
                <a:tc>
                  <a:txBody>
                    <a:bodyPr/>
                    <a:lstStyle/>
                    <a:p>
                      <a:r>
                        <a:rPr lang="en-US" sz="1400" b="1" i="0" dirty="0">
                          <a:latin typeface="Effra" panose="020B0603020203020204" pitchFamily="34" charset="0"/>
                          <a:ea typeface="Verdana" panose="020B0604030504040204" pitchFamily="34" charset="0"/>
                          <a:cs typeface="Arial" panose="020B0604020202020204" pitchFamily="34" charset="0"/>
                        </a:rPr>
                        <a:t>G. Identify and Invest in Shared Capabilities</a:t>
                      </a:r>
                    </a:p>
                  </a:txBody>
                  <a:tcPr anchor="ctr"/>
                </a:tc>
                <a:extLst>
                  <a:ext uri="{0D108BD9-81ED-4DB2-BD59-A6C34878D82A}">
                    <a16:rowId xmlns:a16="http://schemas.microsoft.com/office/drawing/2014/main" val="2941820088"/>
                  </a:ext>
                </a:extLst>
              </a:tr>
              <a:tr h="384048">
                <a:tc>
                  <a:txBody>
                    <a:bodyPr/>
                    <a:lstStyle/>
                    <a:p>
                      <a:r>
                        <a:rPr lang="en-US" sz="1400" b="1" i="0" dirty="0">
                          <a:latin typeface="Effra" panose="020B0603020203020204" pitchFamily="34" charset="0"/>
                          <a:ea typeface="Verdana" panose="020B0604030504040204" pitchFamily="34" charset="0"/>
                          <a:cs typeface="Arial" panose="020B0604020202020204" pitchFamily="34" charset="0"/>
                        </a:rPr>
                        <a:t>H. Design a Partnering Strategy to Complement In-House Capabilities</a:t>
                      </a:r>
                    </a:p>
                  </a:txBody>
                  <a:tcPr anchor="ctr"/>
                </a:tc>
                <a:extLst>
                  <a:ext uri="{0D108BD9-81ED-4DB2-BD59-A6C34878D82A}">
                    <a16:rowId xmlns:a16="http://schemas.microsoft.com/office/drawing/2014/main" val="3657328402"/>
                  </a:ext>
                </a:extLst>
              </a:tr>
            </a:tbl>
          </a:graphicData>
        </a:graphic>
      </p:graphicFrame>
      <p:sp>
        <p:nvSpPr>
          <p:cNvPr id="14" name="Text Placeholder 5">
            <a:extLst>
              <a:ext uri="{FF2B5EF4-FFF2-40B4-BE49-F238E27FC236}">
                <a16:creationId xmlns:a16="http://schemas.microsoft.com/office/drawing/2014/main" id="{46CC7D37-4A52-4888-8E0B-CCFF5BC4F0A9}"/>
              </a:ext>
            </a:extLst>
          </p:cNvPr>
          <p:cNvSpPr>
            <a:spLocks noGrp="1"/>
          </p:cNvSpPr>
          <p:nvPr/>
        </p:nvSpPr>
        <p:spPr>
          <a:xfrm>
            <a:off x="1066800" y="5184118"/>
            <a:ext cx="10058400" cy="725211"/>
          </a:xfrm>
          <a:prstGeom prst="rect">
            <a:avLst/>
          </a:prstGeom>
          <a:ln>
            <a:solidFill>
              <a:schemeClr val="tx2"/>
            </a:solidFill>
          </a:ln>
        </p:spPr>
        <p:txBody>
          <a:bodyPr vert="horz" lIns="91440" tIns="91440" rIns="91440" bIns="91440" rtlCol="0" anchor="ctr" anchorCtr="0">
            <a:noAutofit/>
          </a:bodyPr>
          <a:lstStyle>
            <a:lvl1pPr marL="0" indent="0" algn="ctr" defTabSz="457200" rtl="0" eaLnBrk="1" latinLnBrk="0" hangingPunct="1">
              <a:spcBef>
                <a:spcPts val="330"/>
              </a:spcBef>
              <a:buClr>
                <a:schemeClr val="accent1"/>
              </a:buClr>
              <a:buFont typeface="Lucida Grande"/>
              <a:buNone/>
              <a:defRPr sz="1400" b="1" kern="1200">
                <a:solidFill>
                  <a:schemeClr val="tx2"/>
                </a:solidFill>
                <a:latin typeface="+mn-lt"/>
                <a:ea typeface="+mn-ea"/>
                <a:cs typeface="+mn-cs"/>
              </a:defRPr>
            </a:lvl1pPr>
            <a:lvl2pPr marL="231775" indent="0" algn="l" defTabSz="457200" rtl="0" eaLnBrk="1" latinLnBrk="0" hangingPunct="1">
              <a:spcBef>
                <a:spcPct val="20000"/>
              </a:spcBef>
              <a:buClr>
                <a:schemeClr val="accent1"/>
              </a:buClr>
              <a:buFont typeface="Lucida Grande"/>
              <a:buNone/>
              <a:defRPr sz="14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400" kern="1200">
                <a:solidFill>
                  <a:schemeClr val="tx2"/>
                </a:solidFill>
                <a:latin typeface="+mn-lt"/>
                <a:ea typeface="+mn-ea"/>
                <a:cs typeface="+mn-cs"/>
              </a:defRPr>
            </a:lvl3pPr>
            <a:lvl4pPr marL="688975" indent="0" algn="l" defTabSz="457200" rtl="0" eaLnBrk="1" latinLnBrk="0" hangingPunct="1">
              <a:spcBef>
                <a:spcPct val="20000"/>
              </a:spcBef>
              <a:buClr>
                <a:schemeClr val="accent1"/>
              </a:buClr>
              <a:buFont typeface="Lucida Grande"/>
              <a:buNone/>
              <a:defRPr sz="14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600"/>
              </a:spcBef>
              <a:spcAft>
                <a:spcPts val="60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rPr>
              <a:t>The formation of the CP&amp;EE Steering Committee with a designated leader will be critical to the success of the broader CP&amp;EE effort. This</a:t>
            </a:r>
            <a:r>
              <a:rPr kumimoji="0" lang="en-US" sz="1200" u="none" strike="noStrike" kern="1200" cap="none" spc="0" normalizeH="0" noProof="0" dirty="0">
                <a:ln>
                  <a:noFill/>
                </a:ln>
                <a:solidFill>
                  <a:srgbClr val="000000"/>
                </a:solidFill>
                <a:effectLst/>
                <a:uLnTx/>
                <a:uFillTx/>
                <a:latin typeface="Effra" panose="020B0603020203020204" pitchFamily="34" charset="0"/>
                <a:ea typeface="Verdana" panose="020B0604030504040204" pitchFamily="34" charset="0"/>
              </a:rPr>
              <a:t> body</a:t>
            </a:r>
            <a:r>
              <a:rPr kumimoji="0" lang="en-US" sz="1200"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rPr>
              <a:t> will provide oversight and coordination, guide the development of a future-state organizational model, and support improved efficiency and growth across the organization.</a:t>
            </a:r>
          </a:p>
        </p:txBody>
      </p:sp>
      <p:sp>
        <p:nvSpPr>
          <p:cNvPr id="4" name="Slide Number Placeholder 3">
            <a:extLst>
              <a:ext uri="{FF2B5EF4-FFF2-40B4-BE49-F238E27FC236}">
                <a16:creationId xmlns:a16="http://schemas.microsoft.com/office/drawing/2014/main" id="{ACF4F0CE-811A-4952-BA48-D5E1C86DD4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50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D50D-94D6-41BF-AB4B-E06F21006575}"/>
              </a:ext>
            </a:extLst>
          </p:cNvPr>
          <p:cNvSpPr>
            <a:spLocks noGrp="1"/>
          </p:cNvSpPr>
          <p:nvPr>
            <p:ph type="title"/>
          </p:nvPr>
        </p:nvSpPr>
        <p:spPr>
          <a:xfrm>
            <a:off x="1066800" y="274320"/>
            <a:ext cx="10875746" cy="560723"/>
          </a:xfrm>
        </p:spPr>
        <p:txBody>
          <a:bodyPr/>
          <a:lstStyle/>
          <a:p>
            <a:r>
              <a:rPr lang="en-US" dirty="0"/>
              <a:t>The Big Opportunity: Future State Vision</a:t>
            </a:r>
          </a:p>
        </p:txBody>
      </p:sp>
      <p:sp>
        <p:nvSpPr>
          <p:cNvPr id="17" name="TextBox 16">
            <a:extLst>
              <a:ext uri="{FF2B5EF4-FFF2-40B4-BE49-F238E27FC236}">
                <a16:creationId xmlns:a16="http://schemas.microsoft.com/office/drawing/2014/main" id="{34CAFB66-0B9D-468A-9837-CC94D63728D9}"/>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16" name="Oval 15">
            <a:extLst>
              <a:ext uri="{FF2B5EF4-FFF2-40B4-BE49-F238E27FC236}">
                <a16:creationId xmlns:a16="http://schemas.microsoft.com/office/drawing/2014/main" id="{3ADE0B57-0435-470F-807B-03C666F5FF99}"/>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4A</a:t>
            </a:r>
          </a:p>
        </p:txBody>
      </p:sp>
      <p:sp>
        <p:nvSpPr>
          <p:cNvPr id="10" name="Rectangle 9">
            <a:extLst>
              <a:ext uri="{FF2B5EF4-FFF2-40B4-BE49-F238E27FC236}">
                <a16:creationId xmlns:a16="http://schemas.microsoft.com/office/drawing/2014/main" id="{43772DE0-9D06-42B1-B7AB-7170331F54B4}"/>
              </a:ext>
              <a:ext uri="{C183D7F6-B498-43B3-948B-1728B52AA6E4}">
                <adec:decorative xmlns:adec="http://schemas.microsoft.com/office/drawing/2017/decorative" val="1"/>
              </a:ext>
            </a:extLst>
          </p:cNvPr>
          <p:cNvSpPr/>
          <p:nvPr/>
        </p:nvSpPr>
        <p:spPr>
          <a:xfrm>
            <a:off x="371185" y="1176355"/>
            <a:ext cx="11411527" cy="4524315"/>
          </a:xfrm>
          <a:prstGeom prst="rect">
            <a:avLst/>
          </a:prstGeom>
          <a:solidFill>
            <a:schemeClr val="accent1"/>
          </a:solidFill>
          <a:ln>
            <a:solidFill>
              <a:schemeClr val="tx1"/>
            </a:solidFill>
          </a:ln>
          <a:effectLst/>
          <a:scene3d>
            <a:camera prst="orthographicFront"/>
            <a:lightRig rig="threePt" dir="b"/>
          </a:scene3d>
          <a:sp3d prstMaterial="matte">
            <a:contourClr>
              <a:srgbClr val="0F69AF">
                <a:tint val="10000"/>
                <a:satMod val="130000"/>
              </a:srgbClr>
            </a:contourClr>
          </a:sp3d>
        </p:spPr>
        <p:txBody>
          <a:bodyPr wrap="square" lIns="13716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0" cap="none" spc="100" normalizeH="0" baseline="0" noProof="0" dirty="0">
              <a:ln>
                <a:noFill/>
              </a:ln>
              <a:solidFill>
                <a:prstClr val="white"/>
              </a:solidFill>
              <a:effectLst/>
              <a:uLnTx/>
              <a:uFillTx/>
              <a:latin typeface="Effra" panose="020B0603020203020204" pitchFamily="34" charset="0"/>
              <a:ea typeface="Verdana" panose="020B0604030504040204" pitchFamily="34" charset="0"/>
              <a:cs typeface="+mn-cs"/>
            </a:endParaRPr>
          </a:p>
        </p:txBody>
      </p:sp>
      <p:sp>
        <p:nvSpPr>
          <p:cNvPr id="9" name="Rectangle 8">
            <a:extLst>
              <a:ext uri="{FF2B5EF4-FFF2-40B4-BE49-F238E27FC236}">
                <a16:creationId xmlns:a16="http://schemas.microsoft.com/office/drawing/2014/main" id="{54C0F781-6910-4EC5-8387-AC01B52D0F46}"/>
              </a:ext>
            </a:extLst>
          </p:cNvPr>
          <p:cNvSpPr/>
          <p:nvPr/>
        </p:nvSpPr>
        <p:spPr>
          <a:xfrm>
            <a:off x="371188" y="1252484"/>
            <a:ext cx="5889912" cy="4232845"/>
          </a:xfrm>
          <a:prstGeom prst="rect">
            <a:avLst/>
          </a:prstGeom>
          <a:solidFill>
            <a:schemeClr val="bg1"/>
          </a:solidFill>
          <a:ln>
            <a:solidFill>
              <a:schemeClr val="tx1"/>
            </a:solidFill>
          </a:ln>
          <a:effectLst/>
          <a:scene3d>
            <a:camera prst="orthographicFront"/>
            <a:lightRig rig="threePt" dir="b"/>
          </a:scene3d>
          <a:sp3d prstMaterial="matte">
            <a:contourClr>
              <a:srgbClr val="E2251D">
                <a:tint val="10000"/>
                <a:satMod val="130000"/>
              </a:srgbClr>
            </a:contourClr>
          </a:sp3d>
        </p:spPr>
        <p:txBody>
          <a:bodyPr lIns="274320" tIns="45720" rIns="182880" bIns="45720" rtlCol="0" anchor="ctr"/>
          <a:lstStyle/>
          <a:p>
            <a:pPr marL="0" marR="0" lvl="0" indent="0" algn="l" defTabSz="914400" rtl="0" eaLnBrk="1" fontAlgn="t" latinLnBrk="0" hangingPunct="1">
              <a:lnSpc>
                <a:spcPct val="114000"/>
              </a:lnSpc>
              <a:spcBef>
                <a:spcPts val="400"/>
              </a:spcBef>
              <a:spcAft>
                <a:spcPts val="40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a:cs typeface="Effra" panose="020B0603020203020204" pitchFamily="34" charset="0"/>
              </a:rPr>
              <a:t>Building on its success to date and its reach from Manhattan to Southampton, Stony Brook will become the unrivaled leader in CP&amp;EE on Long Island by 2030 by addressing unmet consumer needs and driving regional economic growth. In so doing, Stony Brook can connect its 200,000 alumni</a:t>
            </a:r>
            <a:r>
              <a:rPr lang="en-US" sz="1600" b="1" dirty="0">
                <a:solidFill>
                  <a:srgbClr val="000000"/>
                </a:solidFill>
                <a:latin typeface="Effra" panose="020B0603020203020204" pitchFamily="34" charset="0"/>
                <a:ea typeface="Verdana"/>
                <a:cs typeface="Effra" panose="020B0603020203020204" pitchFamily="34" charset="0"/>
              </a:rPr>
              <a:t> </a:t>
            </a: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a:cs typeface="Effra" panose="020B0603020203020204" pitchFamily="34" charset="0"/>
              </a:rPr>
              <a:t>and other audiences</a:t>
            </a:r>
            <a:r>
              <a:rPr lang="en-US" sz="1600" b="1" dirty="0">
                <a:solidFill>
                  <a:srgbClr val="000000"/>
                </a:solidFill>
                <a:latin typeface="Effra" panose="020B0603020203020204" pitchFamily="34" charset="0"/>
                <a:ea typeface="Verdana"/>
                <a:cs typeface="Effra" panose="020B0603020203020204" pitchFamily="34" charset="0"/>
              </a:rPr>
              <a:t> </a:t>
            </a: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a:cs typeface="Effra" panose="020B0603020203020204" pitchFamily="34" charset="0"/>
              </a:rPr>
              <a:t>to a portfolio of relevant continuing education and lifelong learning opportunities. </a:t>
            </a:r>
            <a:endPar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Effra" panose="020B0603020203020204" pitchFamily="34" charset="0"/>
            </a:endParaRPr>
          </a:p>
          <a:p>
            <a:pPr marL="0" marR="0" lvl="0" indent="0" algn="l" defTabSz="914400" rtl="0" eaLnBrk="1" fontAlgn="t" latinLnBrk="0" hangingPunct="1">
              <a:lnSpc>
                <a:spcPct val="114000"/>
              </a:lnSpc>
              <a:spcBef>
                <a:spcPts val="600"/>
              </a:spcBef>
              <a:spcAft>
                <a:spcPts val="600"/>
              </a:spcAft>
              <a:buClrTx/>
              <a:buSzTx/>
              <a:buFontTx/>
              <a:buNone/>
              <a:tabLst/>
              <a:defRPr/>
            </a:pPr>
            <a:endPar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t" latinLnBrk="0" hangingPunct="1">
              <a:lnSpc>
                <a:spcPct val="114000"/>
              </a:lnSpc>
              <a:spcBef>
                <a:spcPts val="600"/>
              </a:spcBef>
              <a:spcAft>
                <a:spcPts val="600"/>
              </a:spcAft>
              <a:buClrTx/>
              <a:buSzTx/>
              <a:buFontTx/>
              <a:buNone/>
              <a:tabLst/>
              <a:defRPr/>
            </a:pPr>
            <a:endPar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t" latinLnBrk="0" hangingPunct="1">
              <a:lnSpc>
                <a:spcPct val="114000"/>
              </a:lnSpc>
              <a:spcBef>
                <a:spcPts val="600"/>
              </a:spcBef>
              <a:spcAft>
                <a:spcPts val="600"/>
              </a:spcAft>
              <a:buClrTx/>
              <a:buSzTx/>
              <a:buFontTx/>
              <a:buNone/>
              <a:tabLst/>
              <a:defRPr/>
            </a:pPr>
            <a:endPar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endParaRPr>
          </a:p>
          <a:p>
            <a:pPr marL="0" marR="0" lvl="0" indent="0" algn="l" defTabSz="914400" rtl="0" eaLnBrk="1" fontAlgn="t" latinLnBrk="0" hangingPunct="1">
              <a:lnSpc>
                <a:spcPct val="114000"/>
              </a:lnSpc>
              <a:spcBef>
                <a:spcPts val="600"/>
              </a:spcBef>
              <a:spcAft>
                <a:spcPts val="600"/>
              </a:spcAft>
              <a:buClrTx/>
              <a:buSzTx/>
              <a:buFontTx/>
              <a:buNone/>
              <a:tabLst/>
              <a:defRPr/>
            </a:pPr>
            <a:endPar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endParaRPr>
          </a:p>
        </p:txBody>
      </p:sp>
      <p:pic>
        <p:nvPicPr>
          <p:cNvPr id="7" name="Picture 6" descr="Map of Long Island showing location of Stony Brook University, Stony Brook Medicine, Stony Brook Manhattan, Stony Brook Southampton, Cold Spring Harbor Lab, Brookhaven National Lab and Calverton Incubator.">
            <a:extLst>
              <a:ext uri="{FF2B5EF4-FFF2-40B4-BE49-F238E27FC236}">
                <a16:creationId xmlns:a16="http://schemas.microsoft.com/office/drawing/2014/main" id="{3C75AF07-1427-4C5D-B96E-CAB0EB0AB86C}"/>
              </a:ext>
            </a:extLst>
          </p:cNvPr>
          <p:cNvPicPr>
            <a:picLocks noChangeAspect="1"/>
          </p:cNvPicPr>
          <p:nvPr/>
        </p:nvPicPr>
        <p:blipFill rotWithShape="1">
          <a:blip r:embed="rId2"/>
          <a:srcRect l="4154" t="6487" r="10527" b="11233"/>
          <a:stretch/>
        </p:blipFill>
        <p:spPr>
          <a:xfrm>
            <a:off x="6223000" y="1270562"/>
            <a:ext cx="5559712" cy="2698762"/>
          </a:xfrm>
          <a:prstGeom prst="rect">
            <a:avLst/>
          </a:prstGeom>
          <a:ln>
            <a:solidFill>
              <a:schemeClr val="tx1"/>
            </a:solidFill>
          </a:ln>
        </p:spPr>
      </p:pic>
      <p:sp>
        <p:nvSpPr>
          <p:cNvPr id="13" name="Rectangle 12">
            <a:extLst>
              <a:ext uri="{FF2B5EF4-FFF2-40B4-BE49-F238E27FC236}">
                <a16:creationId xmlns:a16="http://schemas.microsoft.com/office/drawing/2014/main" id="{436D4F91-ED40-4E97-ACA9-791EA427CCF2}"/>
              </a:ext>
            </a:extLst>
          </p:cNvPr>
          <p:cNvSpPr/>
          <p:nvPr/>
        </p:nvSpPr>
        <p:spPr>
          <a:xfrm>
            <a:off x="371185" y="3943924"/>
            <a:ext cx="11411527" cy="1663700"/>
          </a:xfrm>
          <a:prstGeom prst="rect">
            <a:avLst/>
          </a:prstGeom>
          <a:solidFill>
            <a:schemeClr val="bg2">
              <a:lumMod val="40000"/>
              <a:lumOff val="60000"/>
            </a:schemeClr>
          </a:solidFill>
          <a:ln>
            <a:solidFill>
              <a:schemeClr val="tx1"/>
            </a:solidFill>
          </a:ln>
          <a:effectLst/>
          <a:scene3d>
            <a:camera prst="orthographicFront"/>
            <a:lightRig rig="threePt" dir="b"/>
          </a:scene3d>
          <a:sp3d prstMaterial="matte">
            <a:contourClr>
              <a:srgbClr val="E2251D">
                <a:tint val="10000"/>
                <a:satMod val="130000"/>
              </a:srgbClr>
            </a:contourClr>
          </a:sp3d>
        </p:spPr>
        <p:txBody>
          <a:bodyPr lIns="274320" tIns="45720" rIns="182880" bIns="45720" rtlCol="0" anchor="ctr"/>
          <a:lstStyle/>
          <a:p>
            <a:pPr marL="0" marR="0" lvl="0" indent="0" algn="l" defTabSz="914400" rtl="0" eaLnBrk="1" fontAlgn="t" latinLnBrk="0" hangingPunct="1">
              <a:lnSpc>
                <a:spcPct val="114000"/>
              </a:lnSpc>
              <a:spcBef>
                <a:spcPts val="600"/>
              </a:spcBef>
              <a:spcAft>
                <a:spcPts val="60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a:cs typeface="Effra" panose="020B0603020203020204" pitchFamily="34" charset="0"/>
              </a:rPr>
              <a:t>To expand growth and impact in CP&amp;EE, Stony Brook will extend its competencies in blending internal strengths with partners' capabilities. Stony Brook will build its reputation in this area both as an independent actor and as a nimble integrator of internal competencies and external partnerships that deliver value to a vast community of learners.</a:t>
            </a:r>
          </a:p>
        </p:txBody>
      </p:sp>
      <p:sp>
        <p:nvSpPr>
          <p:cNvPr id="14" name="TextBox 13">
            <a:extLst>
              <a:ext uri="{FF2B5EF4-FFF2-40B4-BE49-F238E27FC236}">
                <a16:creationId xmlns:a16="http://schemas.microsoft.com/office/drawing/2014/main" id="{93220BBF-0EF5-4332-BCB8-34ECC96914AD}"/>
              </a:ext>
            </a:extLst>
          </p:cNvPr>
          <p:cNvSpPr txBox="1"/>
          <p:nvPr/>
        </p:nvSpPr>
        <p:spPr>
          <a:xfrm>
            <a:off x="3837710" y="6026729"/>
            <a:ext cx="6137564" cy="138499"/>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solidFill>
                  <a:srgbClr val="000000"/>
                </a:solidFill>
                <a:effectLst/>
                <a:uLnTx/>
                <a:uFillTx/>
                <a:ea typeface="Verdana" panose="020B0604030504040204" pitchFamily="34" charset="0"/>
                <a:cs typeface="+mn-cs"/>
              </a:rPr>
              <a:t>Image: </a:t>
            </a:r>
            <a:r>
              <a:rPr kumimoji="0" lang="en-US" sz="900" b="1" u="none" strike="noStrike" kern="1200" cap="none" spc="0" normalizeH="0" baseline="0" noProof="0" dirty="0">
                <a:ln>
                  <a:noFill/>
                </a:ln>
                <a:solidFill>
                  <a:srgbClr val="000000"/>
                </a:solidFill>
                <a:effectLst/>
                <a:uLnTx/>
                <a:uFillTx/>
                <a:ea typeface="Verdana" panose="020B0604030504040204" pitchFamily="34" charset="0"/>
                <a:cs typeface="+mn-cs"/>
                <a:hlinkClick r:id="rId3"/>
              </a:rPr>
              <a:t>https://healthtechnology.stonybrookmedicine.edu/programs/pa/elpa/admissions/directions</a:t>
            </a:r>
            <a:r>
              <a:rPr kumimoji="0" lang="en-US" sz="900" b="1" u="none" strike="noStrike" kern="1200" cap="none" spc="0" normalizeH="0" baseline="0" noProof="0" dirty="0">
                <a:ln>
                  <a:noFill/>
                </a:ln>
                <a:solidFill>
                  <a:srgbClr val="000000"/>
                </a:solidFill>
                <a:effectLst/>
                <a:uLnTx/>
                <a:uFillTx/>
                <a:ea typeface="Verdana" panose="020B0604030504040204" pitchFamily="34" charset="0"/>
                <a:cs typeface="+mn-cs"/>
              </a:rPr>
              <a:t> </a:t>
            </a:r>
          </a:p>
        </p:txBody>
      </p:sp>
      <p:sp>
        <p:nvSpPr>
          <p:cNvPr id="4" name="Slide Number Placeholder 3">
            <a:extLst>
              <a:ext uri="{FF2B5EF4-FFF2-40B4-BE49-F238E27FC236}">
                <a16:creationId xmlns:a16="http://schemas.microsoft.com/office/drawing/2014/main" id="{30B4D01F-3838-470B-9E7B-446595A93D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16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BE4-832F-4EB9-83D1-198DAB9CCE61}"/>
              </a:ext>
            </a:extLst>
          </p:cNvPr>
          <p:cNvSpPr>
            <a:spLocks noGrp="1"/>
          </p:cNvSpPr>
          <p:nvPr>
            <p:ph type="title"/>
          </p:nvPr>
        </p:nvSpPr>
        <p:spPr>
          <a:xfrm>
            <a:off x="1066800" y="386080"/>
            <a:ext cx="10058400" cy="678713"/>
          </a:xfrm>
        </p:spPr>
        <p:txBody>
          <a:bodyPr/>
          <a:lstStyle/>
          <a:p>
            <a:pPr algn="ctr"/>
            <a:r>
              <a:rPr lang="en-US" sz="2400" dirty="0"/>
              <a:t>Form an Office for CP&amp;EE including an Executive Leader and a Steering Committee</a:t>
            </a:r>
          </a:p>
        </p:txBody>
      </p:sp>
      <p:sp>
        <p:nvSpPr>
          <p:cNvPr id="23" name="TextBox 22">
            <a:extLst>
              <a:ext uri="{FF2B5EF4-FFF2-40B4-BE49-F238E27FC236}">
                <a16:creationId xmlns:a16="http://schemas.microsoft.com/office/drawing/2014/main" id="{5923AD70-0D45-434D-9DC9-1D9570C8635C}"/>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22" name="Oval 21">
            <a:extLst>
              <a:ext uri="{FF2B5EF4-FFF2-40B4-BE49-F238E27FC236}">
                <a16:creationId xmlns:a16="http://schemas.microsoft.com/office/drawing/2014/main" id="{4C603DF1-B62D-41EB-879F-DD5C2126AE36}"/>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4B</a:t>
            </a:r>
          </a:p>
        </p:txBody>
      </p:sp>
      <p:graphicFrame>
        <p:nvGraphicFramePr>
          <p:cNvPr id="16" name="Table 15">
            <a:extLst>
              <a:ext uri="{FF2B5EF4-FFF2-40B4-BE49-F238E27FC236}">
                <a16:creationId xmlns:a16="http://schemas.microsoft.com/office/drawing/2014/main" id="{6ADBD248-6D9E-466F-8F07-F271BF38A4F8}"/>
              </a:ext>
            </a:extLst>
          </p:cNvPr>
          <p:cNvGraphicFramePr>
            <a:graphicFrameLocks noGrp="1"/>
          </p:cNvGraphicFramePr>
          <p:nvPr>
            <p:extLst>
              <p:ext uri="{D42A27DB-BD31-4B8C-83A1-F6EECF244321}">
                <p14:modId xmlns:p14="http://schemas.microsoft.com/office/powerpoint/2010/main" val="433331545"/>
              </p:ext>
            </p:extLst>
          </p:nvPr>
        </p:nvGraphicFramePr>
        <p:xfrm>
          <a:off x="972208" y="1117567"/>
          <a:ext cx="10287000" cy="2514600"/>
        </p:xfrm>
        <a:graphic>
          <a:graphicData uri="http://schemas.openxmlformats.org/drawingml/2006/table">
            <a:tbl>
              <a:tblPr firstRow="1" bandRow="1">
                <a:tableStyleId>{2D5ABB26-0587-4C30-8999-92F81FD0307C}</a:tableStyleId>
              </a:tblPr>
              <a:tblGrid>
                <a:gridCol w="5143500">
                  <a:extLst>
                    <a:ext uri="{9D8B030D-6E8A-4147-A177-3AD203B41FA5}">
                      <a16:colId xmlns:a16="http://schemas.microsoft.com/office/drawing/2014/main" val="3974380627"/>
                    </a:ext>
                  </a:extLst>
                </a:gridCol>
                <a:gridCol w="5143500">
                  <a:extLst>
                    <a:ext uri="{9D8B030D-6E8A-4147-A177-3AD203B41FA5}">
                      <a16:colId xmlns:a16="http://schemas.microsoft.com/office/drawing/2014/main" val="948662161"/>
                    </a:ext>
                  </a:extLst>
                </a:gridCol>
              </a:tblGrid>
              <a:tr h="548640">
                <a:tc>
                  <a:txBody>
                    <a:bodyPr/>
                    <a:lstStyle/>
                    <a:p>
                      <a:pPr algn="ctr"/>
                      <a:r>
                        <a:rPr lang="en-US" sz="1400" b="1" i="0" dirty="0">
                          <a:latin typeface="Effra" panose="020B0603020203020204" pitchFamily="34" charset="0"/>
                          <a:ea typeface="Verdana" panose="020B0604030504040204" pitchFamily="34" charset="0"/>
                        </a:rPr>
                        <a:t>Current State</a:t>
                      </a:r>
                    </a:p>
                  </a:txBody>
                  <a:tcPr anchor="ctr"/>
                </a:tc>
                <a:tc>
                  <a:txBody>
                    <a:bodyPr/>
                    <a:lstStyle/>
                    <a:p>
                      <a:pPr algn="ctr"/>
                      <a:r>
                        <a:rPr lang="en-US" sz="1400" b="1" i="0" dirty="0">
                          <a:latin typeface="Effra" panose="020B0603020203020204" pitchFamily="34" charset="0"/>
                          <a:ea typeface="Verdana" panose="020B0604030504040204" pitchFamily="34" charset="0"/>
                        </a:rPr>
                        <a:t>Future State</a:t>
                      </a:r>
                    </a:p>
                  </a:txBody>
                  <a:tcPr anchor="ctr"/>
                </a:tc>
                <a:extLst>
                  <a:ext uri="{0D108BD9-81ED-4DB2-BD59-A6C34878D82A}">
                    <a16:rowId xmlns:a16="http://schemas.microsoft.com/office/drawing/2014/main" val="3989875558"/>
                  </a:ext>
                </a:extLst>
              </a:tr>
              <a:tr h="370840">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Limited cross-functional collaboration and coordination of best practices</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US" sz="1400" b="1" i="0" dirty="0">
                          <a:solidFill>
                            <a:srgbClr val="000000"/>
                          </a:solidFill>
                          <a:latin typeface="Effra" panose="020B0603020203020204" pitchFamily="34" charset="0"/>
                          <a:ea typeface="Verdana" panose="020B0604030504040204" pitchFamily="34" charset="0"/>
                        </a:rPr>
                        <a:t>No dedicated University organization for CP&amp;EE programs</a:t>
                      </a:r>
                      <a:endParaRPr lang="en-US" sz="1400" b="1" i="0" u="none" strike="noStrike" kern="1200" dirty="0">
                        <a:solidFill>
                          <a:srgbClr val="000000"/>
                        </a:solidFill>
                        <a:effectLst/>
                        <a:latin typeface="Effra" panose="020B0603020203020204" pitchFamily="34" charset="0"/>
                        <a:ea typeface="Verdana" panose="020B0604030504040204" pitchFamily="34" charset="0"/>
                      </a:endParaRPr>
                    </a:p>
                  </a:txBody>
                  <a:tcPr/>
                </a:tc>
                <a:tc>
                  <a:txBody>
                    <a:bodyPr/>
                    <a:lstStyle/>
                    <a:p>
                      <a:pPr algn="l" rtl="0" eaLnBrk="1" fontAlgn="t" latinLnBrk="0" hangingPunct="1">
                        <a:spcBef>
                          <a:spcPts val="0"/>
                        </a:spcBef>
                        <a:spcAft>
                          <a:spcPts val="600"/>
                        </a:spcAft>
                      </a:pPr>
                      <a:r>
                        <a:rPr lang="en-US" sz="1400" b="1" i="0" u="none" strike="noStrike" kern="1200" dirty="0">
                          <a:solidFill>
                            <a:srgbClr val="000000"/>
                          </a:solidFill>
                          <a:effectLst/>
                          <a:latin typeface="Effra" panose="020B0603020203020204" pitchFamily="34" charset="0"/>
                          <a:ea typeface="Verdana" panose="020B0604030504040204" pitchFamily="34" charset="0"/>
                        </a:rPr>
                        <a:t>The Office of CP&amp;EE will:</a:t>
                      </a:r>
                      <a:endParaRPr lang="en-US" sz="1400"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Advocate for CP&amp;EE stakeholders </a:t>
                      </a: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Promote equitable access to resources</a:t>
                      </a:r>
                      <a:endParaRPr lang="en-US" sz="1400" b="0"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Facilitate dissemination of best practices</a:t>
                      </a:r>
                      <a:endParaRPr lang="en-US" sz="1400" b="1"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Report on performance metrics</a:t>
                      </a: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Provide oversight and </a:t>
                      </a:r>
                      <a:r>
                        <a:rPr lang="en-US" sz="1400" b="1" i="0" dirty="0">
                          <a:solidFill>
                            <a:srgbClr val="000000"/>
                          </a:solidFill>
                          <a:latin typeface="Effra" panose="020B0603020203020204" pitchFamily="34" charset="0"/>
                          <a:ea typeface="Verdana" panose="020B0604030504040204" pitchFamily="34" charset="0"/>
                        </a:rPr>
                        <a:t>guidance on near and longer-term organizational model development</a:t>
                      </a:r>
                      <a:endParaRPr lang="en-US" sz="1400" b="1" i="0" u="none" strike="noStrike" dirty="0">
                        <a:effectLst/>
                        <a:latin typeface="Arial" panose="020B0604020202020204" pitchFamily="34" charset="0"/>
                      </a:endParaRPr>
                    </a:p>
                  </a:txBody>
                  <a:tcPr/>
                </a:tc>
                <a:extLst>
                  <a:ext uri="{0D108BD9-81ED-4DB2-BD59-A6C34878D82A}">
                    <a16:rowId xmlns:a16="http://schemas.microsoft.com/office/drawing/2014/main" val="3042829114"/>
                  </a:ext>
                </a:extLst>
              </a:tr>
            </a:tbl>
          </a:graphicData>
        </a:graphic>
      </p:graphicFrame>
      <p:graphicFrame>
        <p:nvGraphicFramePr>
          <p:cNvPr id="13" name="Diagram 12" descr="Flow chart using three text boxes with right pointing arrows in between each.">
            <a:extLst>
              <a:ext uri="{FF2B5EF4-FFF2-40B4-BE49-F238E27FC236}">
                <a16:creationId xmlns:a16="http://schemas.microsoft.com/office/drawing/2014/main" id="{732CE89C-6FD4-48FE-AA51-77612FA1A7CD}"/>
              </a:ext>
            </a:extLst>
          </p:cNvPr>
          <p:cNvGraphicFramePr/>
          <p:nvPr>
            <p:extLst>
              <p:ext uri="{D42A27DB-BD31-4B8C-83A1-F6EECF244321}">
                <p14:modId xmlns:p14="http://schemas.microsoft.com/office/powerpoint/2010/main" val="721330242"/>
              </p:ext>
            </p:extLst>
          </p:nvPr>
        </p:nvGraphicFramePr>
        <p:xfrm>
          <a:off x="708993" y="3270407"/>
          <a:ext cx="10774014" cy="3574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C5FC1696-D903-47D2-8227-8A0E59A25745}"/>
              </a:ext>
              <a:ext uri="{C183D7F6-B498-43B3-948B-1728B52AA6E4}">
                <adec:decorative xmlns:adec="http://schemas.microsoft.com/office/drawing/2017/decorative" val="1"/>
              </a:ext>
            </a:extLst>
          </p:cNvPr>
          <p:cNvCxnSpPr>
            <a:cxnSpLocks/>
          </p:cNvCxnSpPr>
          <p:nvPr/>
        </p:nvCxnSpPr>
        <p:spPr>
          <a:xfrm>
            <a:off x="972208" y="1612328"/>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A31EE5-F33B-4371-B5D0-3F3D0C500D78}"/>
              </a:ext>
              <a:ext uri="{C183D7F6-B498-43B3-948B-1728B52AA6E4}">
                <adec:decorative xmlns:adec="http://schemas.microsoft.com/office/drawing/2017/decorative" val="1"/>
              </a:ext>
            </a:extLst>
          </p:cNvPr>
          <p:cNvCxnSpPr>
            <a:cxnSpLocks/>
          </p:cNvCxnSpPr>
          <p:nvPr/>
        </p:nvCxnSpPr>
        <p:spPr>
          <a:xfrm>
            <a:off x="972208" y="1190479"/>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1EB461-03E0-4FA9-91AC-15D0763D7A12}"/>
              </a:ext>
              <a:ext uri="{C183D7F6-B498-43B3-948B-1728B52AA6E4}">
                <adec:decorative xmlns:adec="http://schemas.microsoft.com/office/drawing/2017/decorative" val="1"/>
              </a:ext>
            </a:extLst>
          </p:cNvPr>
          <p:cNvCxnSpPr>
            <a:cxnSpLocks/>
            <a:stCxn id="16" idx="2"/>
          </p:cNvCxnSpPr>
          <p:nvPr/>
        </p:nvCxnSpPr>
        <p:spPr>
          <a:xfrm flipH="1" flipV="1">
            <a:off x="6098388" y="1190481"/>
            <a:ext cx="17320" cy="24416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CC44DD-2DFE-48D7-AA81-718DF865FA90}"/>
              </a:ext>
            </a:extLst>
          </p:cNvPr>
          <p:cNvSpPr txBox="1"/>
          <p:nvPr/>
        </p:nvSpPr>
        <p:spPr>
          <a:xfrm>
            <a:off x="708993" y="3808653"/>
            <a:ext cx="10774014"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Key Recommendation Steps</a:t>
            </a:r>
          </a:p>
        </p:txBody>
      </p:sp>
      <p:sp>
        <p:nvSpPr>
          <p:cNvPr id="4" name="Slide Number Placeholder 3">
            <a:extLst>
              <a:ext uri="{FF2B5EF4-FFF2-40B4-BE49-F238E27FC236}">
                <a16:creationId xmlns:a16="http://schemas.microsoft.com/office/drawing/2014/main" id="{75953863-6CFA-4566-A2E3-3075F9527B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5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BE4-832F-4EB9-83D1-198DAB9CCE61}"/>
              </a:ext>
            </a:extLst>
          </p:cNvPr>
          <p:cNvSpPr>
            <a:spLocks noGrp="1"/>
          </p:cNvSpPr>
          <p:nvPr>
            <p:ph type="title"/>
          </p:nvPr>
        </p:nvSpPr>
        <p:spPr/>
        <p:txBody>
          <a:bodyPr/>
          <a:lstStyle/>
          <a:p>
            <a:r>
              <a:rPr lang="en-US" dirty="0"/>
              <a:t>Role of the CP&amp;EE Steering Committee</a:t>
            </a:r>
          </a:p>
        </p:txBody>
      </p:sp>
      <p:sp>
        <p:nvSpPr>
          <p:cNvPr id="10" name="TextBox 9">
            <a:extLst>
              <a:ext uri="{FF2B5EF4-FFF2-40B4-BE49-F238E27FC236}">
                <a16:creationId xmlns:a16="http://schemas.microsoft.com/office/drawing/2014/main" id="{2C36447E-90BA-434C-A52F-E8A09D8798F9}"/>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9" name="Oval 8">
            <a:extLst>
              <a:ext uri="{FF2B5EF4-FFF2-40B4-BE49-F238E27FC236}">
                <a16:creationId xmlns:a16="http://schemas.microsoft.com/office/drawing/2014/main" id="{CB5F6134-217B-485B-9A74-1BD2E1D2894C}"/>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4B</a:t>
            </a:r>
          </a:p>
        </p:txBody>
      </p:sp>
      <p:sp>
        <p:nvSpPr>
          <p:cNvPr id="13" name="Text Placeholder 2">
            <a:extLst>
              <a:ext uri="{FF2B5EF4-FFF2-40B4-BE49-F238E27FC236}">
                <a16:creationId xmlns:a16="http://schemas.microsoft.com/office/drawing/2014/main" id="{00B859C1-089E-4036-8010-C5995AF510A8}"/>
              </a:ext>
            </a:extLst>
          </p:cNvPr>
          <p:cNvSpPr>
            <a:spLocks noGrp="1"/>
          </p:cNvSpPr>
          <p:nvPr>
            <p:ph type="body" idx="1"/>
          </p:nvPr>
        </p:nvSpPr>
        <p:spPr>
          <a:xfrm>
            <a:off x="1066800" y="914400"/>
            <a:ext cx="10058400" cy="803190"/>
          </a:xfrm>
        </p:spPr>
        <p:txBody>
          <a:bodyPr lIns="0" tIns="0" rIns="0" bIns="0" anchor="t"/>
          <a:lstStyle/>
          <a:p>
            <a:pPr>
              <a:spcBef>
                <a:spcPts val="600"/>
              </a:spcBef>
            </a:pPr>
            <a:r>
              <a:rPr lang="en-US" dirty="0">
                <a:ea typeface="Verdana"/>
              </a:rPr>
              <a:t>We anticipate the University will want to form a cross-functional CP&amp;EE Steering Committee, with a designated leader at the Vice Provost level, to promote shared oversight and minimize barriers. Refinements will come through dialogue with SBU Executive Leadership.</a:t>
            </a:r>
            <a:endParaRPr lang="en-US" dirty="0"/>
          </a:p>
          <a:p>
            <a:pPr>
              <a:spcBef>
                <a:spcPts val="600"/>
              </a:spcBef>
            </a:pPr>
            <a:endParaRPr lang="en-US" sz="1400" dirty="0">
              <a:solidFill>
                <a:schemeClr val="tx1"/>
              </a:solidFill>
              <a:effectLst/>
              <a:ea typeface="Verdana"/>
            </a:endParaRPr>
          </a:p>
        </p:txBody>
      </p:sp>
      <p:sp>
        <p:nvSpPr>
          <p:cNvPr id="3" name="TextBox 2">
            <a:extLst>
              <a:ext uri="{FF2B5EF4-FFF2-40B4-BE49-F238E27FC236}">
                <a16:creationId xmlns:a16="http://schemas.microsoft.com/office/drawing/2014/main" id="{D52FBF2D-031D-4872-B34B-D85F55689EDE}"/>
              </a:ext>
            </a:extLst>
          </p:cNvPr>
          <p:cNvSpPr txBox="1"/>
          <p:nvPr/>
        </p:nvSpPr>
        <p:spPr>
          <a:xfrm>
            <a:off x="1066800" y="1742301"/>
            <a:ext cx="10058400" cy="4288353"/>
          </a:xfrm>
          <a:prstGeom prst="rect">
            <a:avLst/>
          </a:prstGeom>
        </p:spPr>
        <p:txBody>
          <a:bodyPr wrap="square" lIns="0" tIns="0" rIns="0" bIns="0" rtlCol="0">
            <a:spAutoFit/>
          </a:bodyPr>
          <a:lstStyle/>
          <a:p>
            <a:pPr>
              <a:spcBef>
                <a:spcPts val="500"/>
              </a:spcBef>
            </a:pPr>
            <a:r>
              <a:rPr lang="en-US" sz="1300" b="1" dirty="0">
                <a:latin typeface="Effra" panose="020B0603020203020204" pitchFamily="34" charset="0"/>
                <a:ea typeface="Verdana"/>
                <a:cs typeface="Effra" panose="020B0603020203020204" pitchFamily="34" charset="0"/>
              </a:rPr>
              <a:t>Roles and Responsibilities of the CP&amp;EE Steering Committee </a:t>
            </a: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Provide oversight and leadership</a:t>
            </a: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Champion values</a:t>
            </a: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Advocate for CP&amp;EE stakeholders</a:t>
            </a:r>
            <a:r>
              <a:rPr lang="en-US" sz="1200" b="1" dirty="0">
                <a:solidFill>
                  <a:schemeClr val="tx1"/>
                </a:solidFill>
                <a:latin typeface="Effra" panose="020B0603020203020204" pitchFamily="34" charset="0"/>
                <a:ea typeface="Verdana"/>
                <a:cs typeface="Effra" panose="020B0603020203020204" pitchFamily="34" charset="0"/>
              </a:rPr>
              <a:t> </a:t>
            </a:r>
            <a:endParaRPr lang="en-US" sz="1200" b="1" dirty="0">
              <a:solidFill>
                <a:schemeClr val="tx1"/>
              </a:solidFill>
              <a:effectLst/>
              <a:latin typeface="Effra" panose="020B0603020203020204" pitchFamily="34" charset="0"/>
              <a:ea typeface="Verdana" panose="020B0604030504040204" pitchFamily="34" charset="0"/>
              <a:cs typeface="Effra" panose="020B0603020203020204" pitchFamily="34" charset="0"/>
            </a:endParaRP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Steward a balanced portfolio recognizing that not every offering will generate net-surplus revenue</a:t>
            </a:r>
            <a:endParaRPr lang="en-US" sz="1200" b="1" dirty="0">
              <a:solidFill>
                <a:schemeClr val="tx1"/>
              </a:solidFill>
              <a:latin typeface="Effra" panose="020B0603020203020204" pitchFamily="34" charset="0"/>
              <a:ea typeface="Verdana"/>
              <a:cs typeface="Effra" panose="020B0603020203020204" pitchFamily="34" charset="0"/>
            </a:endParaRP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Develop process for approving non-credit offerings building upon current shared governance</a:t>
            </a:r>
            <a:endParaRPr lang="en-US" sz="1200" b="1" dirty="0">
              <a:solidFill>
                <a:schemeClr val="tx1"/>
              </a:solidFill>
              <a:latin typeface="Effra" panose="020B0603020203020204" pitchFamily="34" charset="0"/>
              <a:ea typeface="Verdana"/>
              <a:cs typeface="Effra" panose="020B0603020203020204" pitchFamily="34" charset="0"/>
            </a:endParaRP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Provide access to incentives</a:t>
            </a: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Promote equitable access to resources</a:t>
            </a: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Facilitate dissemination of best practices</a:t>
            </a: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Oversee portfolio of external partnerships and evaluate new partner opportunities</a:t>
            </a: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Report on performance metrics and maintain accountability</a:t>
            </a:r>
          </a:p>
          <a:p>
            <a:pPr lvl="1"/>
            <a:endParaRPr lang="en-US" sz="600" b="1" dirty="0"/>
          </a:p>
          <a:p>
            <a:pPr>
              <a:spcBef>
                <a:spcPts val="500"/>
              </a:spcBef>
            </a:pPr>
            <a:r>
              <a:rPr lang="en-US" sz="1300" b="1" dirty="0">
                <a:latin typeface="Effra" panose="020B0603020203020204" pitchFamily="34" charset="0"/>
                <a:ea typeface="Verdana"/>
                <a:cs typeface="Effra" panose="020B0603020203020204" pitchFamily="34" charset="0"/>
              </a:rPr>
              <a:t>Composition of the CP&amp;EE Steering Committee</a:t>
            </a:r>
            <a:endParaRPr lang="en-US" sz="1300" b="1" dirty="0">
              <a:solidFill>
                <a:schemeClr val="tx1"/>
              </a:solidFill>
              <a:effectLst/>
              <a:latin typeface="Effra" panose="020B0603020203020204" pitchFamily="34" charset="0"/>
              <a:ea typeface="Verdana"/>
              <a:cs typeface="Effra" panose="020B0603020203020204" pitchFamily="34" charset="0"/>
            </a:endParaRPr>
          </a:p>
          <a:p>
            <a:pPr marL="742950" lvl="1" indent="-285750">
              <a:spcBef>
                <a:spcPts val="500"/>
              </a:spcBef>
              <a:buFont typeface="Wingdings" panose="05000000000000000000" pitchFamily="2" charset="2"/>
              <a:buChar char="§"/>
            </a:pPr>
            <a:r>
              <a:rPr lang="en-US" sz="1200" b="1" dirty="0">
                <a:solidFill>
                  <a:schemeClr val="tx1"/>
                </a:solidFill>
                <a:effectLst/>
                <a:latin typeface="Effra" panose="020B0603020203020204" pitchFamily="34" charset="0"/>
                <a:ea typeface="Verdana"/>
                <a:cs typeface="Effra" panose="020B0603020203020204" pitchFamily="34" charset="0"/>
              </a:rPr>
              <a:t>Representatives from various colleges, schools and units across SBU, including faculty in diverse areas</a:t>
            </a:r>
          </a:p>
          <a:p>
            <a:pPr marL="742950" lvl="1" indent="-285750">
              <a:spcBef>
                <a:spcPts val="500"/>
              </a:spcBef>
              <a:buFont typeface="Wingdings" panose="05000000000000000000" pitchFamily="2" charset="2"/>
              <a:buChar char="§"/>
            </a:pPr>
            <a:r>
              <a:rPr lang="en-US" sz="1200" b="1" dirty="0">
                <a:solidFill>
                  <a:schemeClr val="tx1"/>
                </a:solidFill>
                <a:latin typeface="Effra" panose="020B0603020203020204" pitchFamily="34" charset="0"/>
                <a:ea typeface="Verdana"/>
                <a:cs typeface="Effra" panose="020B0603020203020204" pitchFamily="34" charset="0"/>
              </a:rPr>
              <a:t>Representatives from relevant units (e.g., CELT, Marketing, Alumni Relations, Career Services)</a:t>
            </a:r>
          </a:p>
          <a:p>
            <a:pPr marL="742950" lvl="1" indent="-285750">
              <a:spcBef>
                <a:spcPts val="500"/>
              </a:spcBef>
              <a:buFont typeface="Wingdings" panose="05000000000000000000" pitchFamily="2" charset="2"/>
              <a:buChar char="§"/>
            </a:pPr>
            <a:r>
              <a:rPr lang="en-US" sz="1200" b="1" dirty="0">
                <a:latin typeface="Effra" panose="020B0603020203020204" pitchFamily="34" charset="0"/>
                <a:ea typeface="Verdana"/>
                <a:cs typeface="Effra" panose="020B0603020203020204" pitchFamily="34" charset="0"/>
              </a:rPr>
              <a:t>This committee requires leadership, likely at the Vice Provost level</a:t>
            </a:r>
            <a:endParaRPr lang="en-US" sz="1200" b="1" dirty="0">
              <a:solidFill>
                <a:schemeClr val="tx1"/>
              </a:solidFill>
              <a:latin typeface="Effra" panose="020B0603020203020204" pitchFamily="34" charset="0"/>
              <a:ea typeface="Verdana"/>
              <a:cs typeface="Effra" panose="020B0603020203020204" pitchFamily="34" charset="0"/>
            </a:endParaRPr>
          </a:p>
          <a:p>
            <a:pPr marL="742950" lvl="1" indent="-285750">
              <a:spcBef>
                <a:spcPts val="500"/>
              </a:spcBef>
              <a:buFont typeface="Wingdings" panose="05000000000000000000" pitchFamily="2" charset="2"/>
              <a:buChar char="§"/>
            </a:pPr>
            <a:r>
              <a:rPr lang="en-US" sz="1200" b="1" dirty="0">
                <a:effectLst/>
                <a:latin typeface="Effra" panose="020B0603020203020204" pitchFamily="34" charset="0"/>
                <a:ea typeface="Verdana" panose="020B0604030504040204" pitchFamily="34" charset="0"/>
              </a:rPr>
              <a:t>This body may report into the Provost's Office, the Vice President for Strategic Initiatives, or another unit, pending discussion by Executive Leadership</a:t>
            </a:r>
          </a:p>
        </p:txBody>
      </p:sp>
      <p:sp>
        <p:nvSpPr>
          <p:cNvPr id="4" name="Slide Number Placeholder 3">
            <a:extLst>
              <a:ext uri="{FF2B5EF4-FFF2-40B4-BE49-F238E27FC236}">
                <a16:creationId xmlns:a16="http://schemas.microsoft.com/office/drawing/2014/main" id="{75953863-6CFA-4566-A2E3-3075F9527B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80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BE4-832F-4EB9-83D1-198DAB9CCE61}"/>
              </a:ext>
            </a:extLst>
          </p:cNvPr>
          <p:cNvSpPr>
            <a:spLocks noGrp="1"/>
          </p:cNvSpPr>
          <p:nvPr>
            <p:ph type="title"/>
          </p:nvPr>
        </p:nvSpPr>
        <p:spPr/>
        <p:txBody>
          <a:bodyPr/>
          <a:lstStyle/>
          <a:p>
            <a:r>
              <a:rPr lang="en-US" dirty="0"/>
              <a:t>Maintain and Evolve the Taxonomy</a:t>
            </a:r>
          </a:p>
        </p:txBody>
      </p:sp>
      <p:sp>
        <p:nvSpPr>
          <p:cNvPr id="21" name="TextBox 20">
            <a:extLst>
              <a:ext uri="{FF2B5EF4-FFF2-40B4-BE49-F238E27FC236}">
                <a16:creationId xmlns:a16="http://schemas.microsoft.com/office/drawing/2014/main" id="{3D10998C-8EE5-4C64-B38E-76B0449204AD}"/>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16" name="Oval 15">
            <a:extLst>
              <a:ext uri="{FF2B5EF4-FFF2-40B4-BE49-F238E27FC236}">
                <a16:creationId xmlns:a16="http://schemas.microsoft.com/office/drawing/2014/main" id="{7BB84479-835B-4DE5-8E6C-D5055D948D22}"/>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4C</a:t>
            </a:r>
          </a:p>
        </p:txBody>
      </p:sp>
      <p:graphicFrame>
        <p:nvGraphicFramePr>
          <p:cNvPr id="17" name="Table 15">
            <a:extLst>
              <a:ext uri="{FF2B5EF4-FFF2-40B4-BE49-F238E27FC236}">
                <a16:creationId xmlns:a16="http://schemas.microsoft.com/office/drawing/2014/main" id="{09D1C4F8-EE6C-4475-B111-C0FEBD77B5FC}"/>
              </a:ext>
            </a:extLst>
          </p:cNvPr>
          <p:cNvGraphicFramePr>
            <a:graphicFrameLocks noGrp="1"/>
          </p:cNvGraphicFramePr>
          <p:nvPr/>
        </p:nvGraphicFramePr>
        <p:xfrm>
          <a:off x="972208" y="894047"/>
          <a:ext cx="10287000" cy="2072640"/>
        </p:xfrm>
        <a:graphic>
          <a:graphicData uri="http://schemas.openxmlformats.org/drawingml/2006/table">
            <a:tbl>
              <a:tblPr firstRow="1" bandRow="1">
                <a:tableStyleId>{2D5ABB26-0587-4C30-8999-92F81FD0307C}</a:tableStyleId>
              </a:tblPr>
              <a:tblGrid>
                <a:gridCol w="5143500">
                  <a:extLst>
                    <a:ext uri="{9D8B030D-6E8A-4147-A177-3AD203B41FA5}">
                      <a16:colId xmlns:a16="http://schemas.microsoft.com/office/drawing/2014/main" val="3974380627"/>
                    </a:ext>
                  </a:extLst>
                </a:gridCol>
                <a:gridCol w="5143500">
                  <a:extLst>
                    <a:ext uri="{9D8B030D-6E8A-4147-A177-3AD203B41FA5}">
                      <a16:colId xmlns:a16="http://schemas.microsoft.com/office/drawing/2014/main" val="948662161"/>
                    </a:ext>
                  </a:extLst>
                </a:gridCol>
              </a:tblGrid>
              <a:tr h="548640">
                <a:tc>
                  <a:txBody>
                    <a:bodyPr/>
                    <a:lstStyle/>
                    <a:p>
                      <a:pPr algn="ctr"/>
                      <a:r>
                        <a:rPr lang="en-US" sz="1400" b="1" i="0" dirty="0">
                          <a:latin typeface="Effra" panose="020B0603020203020204" pitchFamily="34" charset="0"/>
                          <a:ea typeface="Verdana" panose="020B0604030504040204" pitchFamily="34" charset="0"/>
                        </a:rPr>
                        <a:t>Current State</a:t>
                      </a:r>
                    </a:p>
                  </a:txBody>
                  <a:tcPr anchor="ctr"/>
                </a:tc>
                <a:tc>
                  <a:txBody>
                    <a:bodyPr/>
                    <a:lstStyle/>
                    <a:p>
                      <a:pPr algn="ctr"/>
                      <a:r>
                        <a:rPr lang="en-US" sz="1400" b="1" i="0" dirty="0">
                          <a:latin typeface="Effra" panose="020B0603020203020204" pitchFamily="34" charset="0"/>
                          <a:ea typeface="Verdana" panose="020B0604030504040204" pitchFamily="34" charset="0"/>
                        </a:rPr>
                        <a:t>Future State</a:t>
                      </a:r>
                    </a:p>
                  </a:txBody>
                  <a:tcPr anchor="ctr"/>
                </a:tc>
                <a:extLst>
                  <a:ext uri="{0D108BD9-81ED-4DB2-BD59-A6C34878D82A}">
                    <a16:rowId xmlns:a16="http://schemas.microsoft.com/office/drawing/2014/main" val="3989875558"/>
                  </a:ext>
                </a:extLst>
              </a:tr>
              <a:tr h="370840">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Across the University there is limited visibility and awareness of the types of offerings within CP&amp;EE</a:t>
                      </a: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SBU’s CP&amp;EE portfolio includes a diverse set of offerings across multiple colleges, schools, and units (CSUs)</a:t>
                      </a:r>
                      <a:endParaRPr lang="en-US" sz="1400" i="0" u="none" strike="noStrike"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CSUs may be using similar words differently when describing offerings</a:t>
                      </a:r>
                      <a:endParaRPr lang="en-US" sz="1400" b="0" i="0" u="none" strike="noStrike" dirty="0">
                        <a:effectLst/>
                        <a:latin typeface="Arial" panose="020B0604020202020204" pitchFamily="34" charset="0"/>
                      </a:endParaRPr>
                    </a:p>
                  </a:txBody>
                  <a:tcPr/>
                </a:tc>
                <a:tc>
                  <a:txBody>
                    <a:bodyPr/>
                    <a:lstStyle/>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A common way of describing and categorizing CP&amp;EE offerings</a:t>
                      </a:r>
                      <a:endParaRPr lang="en-US" sz="1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Better coordinated and more intentional management of growth across the portfolio of offering types</a:t>
                      </a:r>
                      <a:endParaRPr lang="en-US" sz="1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An evolution of the taxonomy as new types of programs are developed</a:t>
                      </a:r>
                      <a:endParaRPr lang="en-US" sz="1400" b="0" i="0" u="none" strike="noStrike" dirty="0">
                        <a:effectLst/>
                        <a:latin typeface="Arial" panose="020B0604020202020204" pitchFamily="34" charset="0"/>
                      </a:endParaRPr>
                    </a:p>
                  </a:txBody>
                  <a:tcPr/>
                </a:tc>
                <a:extLst>
                  <a:ext uri="{0D108BD9-81ED-4DB2-BD59-A6C34878D82A}">
                    <a16:rowId xmlns:a16="http://schemas.microsoft.com/office/drawing/2014/main" val="3042829114"/>
                  </a:ext>
                </a:extLst>
              </a:tr>
            </a:tbl>
          </a:graphicData>
        </a:graphic>
      </p:graphicFrame>
      <p:sp>
        <p:nvSpPr>
          <p:cNvPr id="9" name="TextBox 8">
            <a:extLst>
              <a:ext uri="{FF2B5EF4-FFF2-40B4-BE49-F238E27FC236}">
                <a16:creationId xmlns:a16="http://schemas.microsoft.com/office/drawing/2014/main" id="{3ABAA2AC-4557-4802-A75F-FB371A75312B}"/>
              </a:ext>
            </a:extLst>
          </p:cNvPr>
          <p:cNvSpPr txBox="1"/>
          <p:nvPr/>
        </p:nvSpPr>
        <p:spPr>
          <a:xfrm>
            <a:off x="708993" y="3635933"/>
            <a:ext cx="10774014"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Key Recommendation Steps</a:t>
            </a:r>
          </a:p>
        </p:txBody>
      </p:sp>
      <p:graphicFrame>
        <p:nvGraphicFramePr>
          <p:cNvPr id="8" name="Diagram 7" descr="Flow chart using three text boxes with right pointing arrows in between each.">
            <a:extLst>
              <a:ext uri="{FF2B5EF4-FFF2-40B4-BE49-F238E27FC236}">
                <a16:creationId xmlns:a16="http://schemas.microsoft.com/office/drawing/2014/main" id="{44B66A67-0FE6-4511-92F1-614DAA935909}"/>
              </a:ext>
            </a:extLst>
          </p:cNvPr>
          <p:cNvGraphicFramePr/>
          <p:nvPr>
            <p:extLst>
              <p:ext uri="{D42A27DB-BD31-4B8C-83A1-F6EECF244321}">
                <p14:modId xmlns:p14="http://schemas.microsoft.com/office/powerpoint/2010/main" val="4109814698"/>
              </p:ext>
            </p:extLst>
          </p:nvPr>
        </p:nvGraphicFramePr>
        <p:xfrm>
          <a:off x="708993" y="3097682"/>
          <a:ext cx="10774014" cy="3574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Connector 17">
            <a:extLst>
              <a:ext uri="{FF2B5EF4-FFF2-40B4-BE49-F238E27FC236}">
                <a16:creationId xmlns:a16="http://schemas.microsoft.com/office/drawing/2014/main" id="{50E2BFD2-21E3-47F0-921F-60B8E64CBFF9}"/>
              </a:ext>
              <a:ext uri="{C183D7F6-B498-43B3-948B-1728B52AA6E4}">
                <adec:decorative xmlns:adec="http://schemas.microsoft.com/office/drawing/2017/decorative" val="1"/>
              </a:ext>
            </a:extLst>
          </p:cNvPr>
          <p:cNvCxnSpPr>
            <a:cxnSpLocks/>
          </p:cNvCxnSpPr>
          <p:nvPr/>
        </p:nvCxnSpPr>
        <p:spPr>
          <a:xfrm>
            <a:off x="972208" y="1388808"/>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94BD7D-CEA6-4045-B9F1-DE4C6ED7ACB3}"/>
              </a:ext>
              <a:ext uri="{C183D7F6-B498-43B3-948B-1728B52AA6E4}">
                <adec:decorative xmlns:adec="http://schemas.microsoft.com/office/drawing/2017/decorative" val="1"/>
              </a:ext>
            </a:extLst>
          </p:cNvPr>
          <p:cNvCxnSpPr>
            <a:cxnSpLocks/>
          </p:cNvCxnSpPr>
          <p:nvPr/>
        </p:nvCxnSpPr>
        <p:spPr>
          <a:xfrm>
            <a:off x="972208" y="966959"/>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65149B-A915-4EAE-9D1A-6116584B2A7F}"/>
              </a:ext>
              <a:ext uri="{C183D7F6-B498-43B3-948B-1728B52AA6E4}">
                <adec:decorative xmlns:adec="http://schemas.microsoft.com/office/drawing/2017/decorative" val="1"/>
              </a:ext>
            </a:extLst>
          </p:cNvPr>
          <p:cNvCxnSpPr>
            <a:cxnSpLocks/>
            <a:stCxn id="17" idx="2"/>
          </p:cNvCxnSpPr>
          <p:nvPr/>
        </p:nvCxnSpPr>
        <p:spPr>
          <a:xfrm flipH="1" flipV="1">
            <a:off x="6098388" y="966961"/>
            <a:ext cx="17320" cy="199972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5953863-6CFA-4566-A2E3-3075F9527B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74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BE4-832F-4EB9-83D1-198DAB9CCE61}"/>
              </a:ext>
            </a:extLst>
          </p:cNvPr>
          <p:cNvSpPr>
            <a:spLocks noGrp="1"/>
          </p:cNvSpPr>
          <p:nvPr>
            <p:ph type="title"/>
          </p:nvPr>
        </p:nvSpPr>
        <p:spPr/>
        <p:txBody>
          <a:bodyPr/>
          <a:lstStyle/>
          <a:p>
            <a:r>
              <a:rPr lang="en-US" dirty="0"/>
              <a:t>Maintain and Evolve the Inventory</a:t>
            </a:r>
          </a:p>
        </p:txBody>
      </p:sp>
      <p:sp>
        <p:nvSpPr>
          <p:cNvPr id="23" name="TextBox 22">
            <a:extLst>
              <a:ext uri="{FF2B5EF4-FFF2-40B4-BE49-F238E27FC236}">
                <a16:creationId xmlns:a16="http://schemas.microsoft.com/office/drawing/2014/main" id="{C9E8EB3B-5A2B-4CA4-A357-0A06074A7AF0}"/>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22" name="Oval 21">
            <a:extLst>
              <a:ext uri="{FF2B5EF4-FFF2-40B4-BE49-F238E27FC236}">
                <a16:creationId xmlns:a16="http://schemas.microsoft.com/office/drawing/2014/main" id="{8DC23E19-A6A9-47FE-B6A0-900FBBAEADB5}"/>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4D</a:t>
            </a:r>
          </a:p>
        </p:txBody>
      </p:sp>
      <p:graphicFrame>
        <p:nvGraphicFramePr>
          <p:cNvPr id="15" name="Table 15">
            <a:extLst>
              <a:ext uri="{FF2B5EF4-FFF2-40B4-BE49-F238E27FC236}">
                <a16:creationId xmlns:a16="http://schemas.microsoft.com/office/drawing/2014/main" id="{EDF500AB-BF4B-4733-A29E-22916C03C0EC}"/>
              </a:ext>
            </a:extLst>
          </p:cNvPr>
          <p:cNvGraphicFramePr>
            <a:graphicFrameLocks noGrp="1"/>
          </p:cNvGraphicFramePr>
          <p:nvPr/>
        </p:nvGraphicFramePr>
        <p:xfrm>
          <a:off x="972208" y="894047"/>
          <a:ext cx="10287000" cy="2362200"/>
        </p:xfrm>
        <a:graphic>
          <a:graphicData uri="http://schemas.openxmlformats.org/drawingml/2006/table">
            <a:tbl>
              <a:tblPr firstRow="1" bandRow="1">
                <a:tableStyleId>{2D5ABB26-0587-4C30-8999-92F81FD0307C}</a:tableStyleId>
              </a:tblPr>
              <a:tblGrid>
                <a:gridCol w="5143500">
                  <a:extLst>
                    <a:ext uri="{9D8B030D-6E8A-4147-A177-3AD203B41FA5}">
                      <a16:colId xmlns:a16="http://schemas.microsoft.com/office/drawing/2014/main" val="3974380627"/>
                    </a:ext>
                  </a:extLst>
                </a:gridCol>
                <a:gridCol w="5143500">
                  <a:extLst>
                    <a:ext uri="{9D8B030D-6E8A-4147-A177-3AD203B41FA5}">
                      <a16:colId xmlns:a16="http://schemas.microsoft.com/office/drawing/2014/main" val="948662161"/>
                    </a:ext>
                  </a:extLst>
                </a:gridCol>
              </a:tblGrid>
              <a:tr h="548640">
                <a:tc>
                  <a:txBody>
                    <a:bodyPr/>
                    <a:lstStyle/>
                    <a:p>
                      <a:pPr algn="ctr"/>
                      <a:r>
                        <a:rPr lang="en-US" sz="1400" b="1" i="0" dirty="0">
                          <a:latin typeface="Effra" panose="020B0603020203020204" pitchFamily="34" charset="0"/>
                          <a:ea typeface="Verdana" panose="020B0604030504040204" pitchFamily="34" charset="0"/>
                        </a:rPr>
                        <a:t>Current State</a:t>
                      </a:r>
                    </a:p>
                  </a:txBody>
                  <a:tcPr anchor="ctr"/>
                </a:tc>
                <a:tc>
                  <a:txBody>
                    <a:bodyPr/>
                    <a:lstStyle/>
                    <a:p>
                      <a:pPr algn="ctr"/>
                      <a:r>
                        <a:rPr lang="en-US" sz="1400" b="1" i="0" dirty="0">
                          <a:latin typeface="Effra" panose="020B0603020203020204" pitchFamily="34" charset="0"/>
                          <a:ea typeface="Verdana" panose="020B0604030504040204" pitchFamily="34" charset="0"/>
                        </a:rPr>
                        <a:t>Future State</a:t>
                      </a:r>
                    </a:p>
                  </a:txBody>
                  <a:tcPr anchor="ctr"/>
                </a:tc>
                <a:extLst>
                  <a:ext uri="{0D108BD9-81ED-4DB2-BD59-A6C34878D82A}">
                    <a16:rowId xmlns:a16="http://schemas.microsoft.com/office/drawing/2014/main" val="3989875558"/>
                  </a:ext>
                </a:extLst>
              </a:tr>
              <a:tr h="370840">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Distributed CP&amp;EE activity across campus</a:t>
                      </a:r>
                      <a:endParaRPr lang="en-US" sz="1400" b="0"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dirty="0">
                          <a:solidFill>
                            <a:srgbClr val="000000"/>
                          </a:solidFill>
                          <a:latin typeface="Effra" panose="020B0603020203020204" pitchFamily="34" charset="0"/>
                          <a:ea typeface="Verdana" panose="020B0604030504040204" pitchFamily="34" charset="0"/>
                        </a:rPr>
                        <a:t>L</a:t>
                      </a:r>
                      <a:r>
                        <a:rPr lang="en-US" sz="1400" b="1" i="0" u="none" strike="noStrike" kern="1200" dirty="0">
                          <a:solidFill>
                            <a:srgbClr val="000000"/>
                          </a:solidFill>
                          <a:effectLst/>
                          <a:latin typeface="Effra" panose="020B0603020203020204" pitchFamily="34" charset="0"/>
                          <a:ea typeface="Verdana" panose="020B0604030504040204" pitchFamily="34" charset="0"/>
                        </a:rPr>
                        <a:t>imited visibility and awareness of CP&amp;EE offerings among stakeholders</a:t>
                      </a:r>
                      <a:endParaRPr lang="en-US" sz="1400" i="0" u="none" strike="noStrike"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Colleges, schools, and units (</a:t>
                      </a:r>
                      <a:r>
                        <a:rPr lang="en-US" sz="1400" b="1" i="0" dirty="0">
                          <a:solidFill>
                            <a:srgbClr val="000000"/>
                          </a:solidFill>
                          <a:latin typeface="Effra" panose="020B0603020203020204" pitchFamily="34" charset="0"/>
                          <a:ea typeface="Verdana" panose="020B0604030504040204" pitchFamily="34" charset="0"/>
                        </a:rPr>
                        <a:t>CSUs) </a:t>
                      </a:r>
                      <a:r>
                        <a:rPr lang="en-US" sz="1400" b="1" i="0" u="none" strike="noStrike" kern="1200" dirty="0">
                          <a:solidFill>
                            <a:srgbClr val="000000"/>
                          </a:solidFill>
                          <a:effectLst/>
                          <a:latin typeface="Effra" panose="020B0603020203020204" pitchFamily="34" charset="0"/>
                          <a:ea typeface="Verdana" panose="020B0604030504040204" pitchFamily="34" charset="0"/>
                        </a:rPr>
                        <a:t>may be utilizing different pricing, packaging, and positioning for CP&amp;EE offerings</a:t>
                      </a:r>
                      <a:endParaRPr lang="en-US" sz="1400" b="0" i="0" u="none" strike="noStrike" dirty="0">
                        <a:effectLst/>
                        <a:latin typeface="Arial" panose="020B0604020202020204" pitchFamily="34" charset="0"/>
                      </a:endParaRPr>
                    </a:p>
                  </a:txBody>
                  <a:tcPr/>
                </a:tc>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Greater awareness of new and existing offerings</a:t>
                      </a:r>
                      <a:endParaRPr lang="en-US" sz="1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Better coordinated and more intentional management of growth across the portfolio</a:t>
                      </a: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Increased synergies between CSUs and offerings</a:t>
                      </a:r>
                    </a:p>
                    <a:p>
                      <a:pPr marL="285750" indent="-285750" algn="l" rtl="0" eaLnBrk="1" fontAlgn="t" latinLnBrk="0" hangingPunct="1">
                        <a:spcBef>
                          <a:spcPts val="0"/>
                        </a:spcBef>
                        <a:spcAft>
                          <a:spcPts val="600"/>
                        </a:spcAft>
                        <a:buFont typeface="Arial" panose="020B0604020202020204" pitchFamily="34" charset="0"/>
                        <a:buChar char="•"/>
                      </a:pPr>
                      <a:r>
                        <a:rPr lang="en-US" sz="1400" b="1" i="0" dirty="0">
                          <a:solidFill>
                            <a:srgbClr val="000000"/>
                          </a:solidFill>
                          <a:latin typeface="Effra" panose="020B0603020203020204" pitchFamily="34" charset="0"/>
                          <a:ea typeface="Verdana"/>
                        </a:rPr>
                        <a:t>Ability to communicate more clearly about the entire portfolio, as well as components of the portfolio to diverse audiences, to promote growth</a:t>
                      </a:r>
                      <a:endParaRPr lang="en-US" sz="1400" b="0" i="0" u="none" strike="noStrike" dirty="0">
                        <a:effectLst/>
                        <a:latin typeface="Arial" panose="020B0604020202020204" pitchFamily="34" charset="0"/>
                      </a:endParaRPr>
                    </a:p>
                  </a:txBody>
                  <a:tcPr/>
                </a:tc>
                <a:extLst>
                  <a:ext uri="{0D108BD9-81ED-4DB2-BD59-A6C34878D82A}">
                    <a16:rowId xmlns:a16="http://schemas.microsoft.com/office/drawing/2014/main" val="3042829114"/>
                  </a:ext>
                </a:extLst>
              </a:tr>
            </a:tbl>
          </a:graphicData>
        </a:graphic>
      </p:graphicFrame>
      <p:sp>
        <p:nvSpPr>
          <p:cNvPr id="14" name="TextBox 13">
            <a:extLst>
              <a:ext uri="{FF2B5EF4-FFF2-40B4-BE49-F238E27FC236}">
                <a16:creationId xmlns:a16="http://schemas.microsoft.com/office/drawing/2014/main" id="{4EE1E518-904A-4398-801F-79D438413974}"/>
              </a:ext>
            </a:extLst>
          </p:cNvPr>
          <p:cNvSpPr txBox="1"/>
          <p:nvPr/>
        </p:nvSpPr>
        <p:spPr>
          <a:xfrm>
            <a:off x="708993" y="3625423"/>
            <a:ext cx="10774014"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Key Recommendation Steps</a:t>
            </a:r>
          </a:p>
        </p:txBody>
      </p:sp>
      <p:graphicFrame>
        <p:nvGraphicFramePr>
          <p:cNvPr id="13" name="Diagram 12" descr="Flow chart using three text boxes with right pointing arrows in between each.">
            <a:extLst>
              <a:ext uri="{FF2B5EF4-FFF2-40B4-BE49-F238E27FC236}">
                <a16:creationId xmlns:a16="http://schemas.microsoft.com/office/drawing/2014/main" id="{89C60EB6-6377-473F-BCE6-B5EA0C7D311B}"/>
              </a:ext>
            </a:extLst>
          </p:cNvPr>
          <p:cNvGraphicFramePr/>
          <p:nvPr>
            <p:extLst>
              <p:ext uri="{D42A27DB-BD31-4B8C-83A1-F6EECF244321}">
                <p14:modId xmlns:p14="http://schemas.microsoft.com/office/powerpoint/2010/main" val="2411012055"/>
              </p:ext>
            </p:extLst>
          </p:nvPr>
        </p:nvGraphicFramePr>
        <p:xfrm>
          <a:off x="708993" y="3087172"/>
          <a:ext cx="10774014" cy="3574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D0F821CF-6DB6-4E80-A38C-95A3AA389B20}"/>
              </a:ext>
              <a:ext uri="{C183D7F6-B498-43B3-948B-1728B52AA6E4}">
                <adec:decorative xmlns:adec="http://schemas.microsoft.com/office/drawing/2017/decorative" val="1"/>
              </a:ext>
            </a:extLst>
          </p:cNvPr>
          <p:cNvCxnSpPr>
            <a:cxnSpLocks/>
          </p:cNvCxnSpPr>
          <p:nvPr/>
        </p:nvCxnSpPr>
        <p:spPr>
          <a:xfrm>
            <a:off x="972208" y="1388808"/>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AC8F1A-F980-41E7-9C2C-88085641284E}"/>
              </a:ext>
              <a:ext uri="{C183D7F6-B498-43B3-948B-1728B52AA6E4}">
                <adec:decorative xmlns:adec="http://schemas.microsoft.com/office/drawing/2017/decorative" val="1"/>
              </a:ext>
            </a:extLst>
          </p:cNvPr>
          <p:cNvCxnSpPr>
            <a:cxnSpLocks/>
          </p:cNvCxnSpPr>
          <p:nvPr/>
        </p:nvCxnSpPr>
        <p:spPr>
          <a:xfrm>
            <a:off x="972208" y="966959"/>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E84673B-3EFF-4CE7-9C53-D5562697507F}"/>
              </a:ext>
              <a:ext uri="{C183D7F6-B498-43B3-948B-1728B52AA6E4}">
                <adec:decorative xmlns:adec="http://schemas.microsoft.com/office/drawing/2017/decorative" val="1"/>
              </a:ext>
            </a:extLst>
          </p:cNvPr>
          <p:cNvCxnSpPr>
            <a:cxnSpLocks/>
            <a:stCxn id="15" idx="2"/>
          </p:cNvCxnSpPr>
          <p:nvPr/>
        </p:nvCxnSpPr>
        <p:spPr>
          <a:xfrm flipH="1" flipV="1">
            <a:off x="6098388" y="966961"/>
            <a:ext cx="17320" cy="22892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5953863-6CFA-4566-A2E3-3075F9527B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53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BE4-832F-4EB9-83D1-198DAB9CCE61}"/>
              </a:ext>
            </a:extLst>
          </p:cNvPr>
          <p:cNvSpPr>
            <a:spLocks noGrp="1"/>
          </p:cNvSpPr>
          <p:nvPr>
            <p:ph type="title"/>
          </p:nvPr>
        </p:nvSpPr>
        <p:spPr/>
        <p:txBody>
          <a:bodyPr/>
          <a:lstStyle/>
          <a:p>
            <a:r>
              <a:rPr lang="en-US" dirty="0"/>
              <a:t>Develop Policies and Processes</a:t>
            </a:r>
          </a:p>
        </p:txBody>
      </p:sp>
      <p:sp>
        <p:nvSpPr>
          <p:cNvPr id="22" name="TextBox 21">
            <a:extLst>
              <a:ext uri="{FF2B5EF4-FFF2-40B4-BE49-F238E27FC236}">
                <a16:creationId xmlns:a16="http://schemas.microsoft.com/office/drawing/2014/main" id="{3027338F-65DD-4196-837D-5061AD10F618}"/>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21" name="Oval 20">
            <a:extLst>
              <a:ext uri="{FF2B5EF4-FFF2-40B4-BE49-F238E27FC236}">
                <a16:creationId xmlns:a16="http://schemas.microsoft.com/office/drawing/2014/main" id="{F742C457-176F-4C6F-9813-5E0AA42E98D5}"/>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4E</a:t>
            </a:r>
          </a:p>
        </p:txBody>
      </p:sp>
      <p:graphicFrame>
        <p:nvGraphicFramePr>
          <p:cNvPr id="14" name="Table 15">
            <a:extLst>
              <a:ext uri="{FF2B5EF4-FFF2-40B4-BE49-F238E27FC236}">
                <a16:creationId xmlns:a16="http://schemas.microsoft.com/office/drawing/2014/main" id="{EFEF362C-E896-4C23-B3EC-B3982C05ED91}"/>
              </a:ext>
            </a:extLst>
          </p:cNvPr>
          <p:cNvGraphicFramePr>
            <a:graphicFrameLocks noGrp="1"/>
          </p:cNvGraphicFramePr>
          <p:nvPr/>
        </p:nvGraphicFramePr>
        <p:xfrm>
          <a:off x="972208" y="894047"/>
          <a:ext cx="10287000" cy="2575560"/>
        </p:xfrm>
        <a:graphic>
          <a:graphicData uri="http://schemas.openxmlformats.org/drawingml/2006/table">
            <a:tbl>
              <a:tblPr firstRow="1" bandRow="1">
                <a:tableStyleId>{2D5ABB26-0587-4C30-8999-92F81FD0307C}</a:tableStyleId>
              </a:tblPr>
              <a:tblGrid>
                <a:gridCol w="5143500">
                  <a:extLst>
                    <a:ext uri="{9D8B030D-6E8A-4147-A177-3AD203B41FA5}">
                      <a16:colId xmlns:a16="http://schemas.microsoft.com/office/drawing/2014/main" val="3974380627"/>
                    </a:ext>
                  </a:extLst>
                </a:gridCol>
                <a:gridCol w="5143500">
                  <a:extLst>
                    <a:ext uri="{9D8B030D-6E8A-4147-A177-3AD203B41FA5}">
                      <a16:colId xmlns:a16="http://schemas.microsoft.com/office/drawing/2014/main" val="948662161"/>
                    </a:ext>
                  </a:extLst>
                </a:gridCol>
              </a:tblGrid>
              <a:tr h="548640">
                <a:tc>
                  <a:txBody>
                    <a:bodyPr/>
                    <a:lstStyle/>
                    <a:p>
                      <a:pPr algn="ctr"/>
                      <a:r>
                        <a:rPr lang="en-US" sz="1400" b="1" i="0" dirty="0">
                          <a:latin typeface="Effra" panose="020B0603020203020204" pitchFamily="34" charset="0"/>
                          <a:ea typeface="Verdana" panose="020B0604030504040204" pitchFamily="34" charset="0"/>
                        </a:rPr>
                        <a:t>Current State</a:t>
                      </a:r>
                    </a:p>
                  </a:txBody>
                  <a:tcPr anchor="ctr"/>
                </a:tc>
                <a:tc>
                  <a:txBody>
                    <a:bodyPr/>
                    <a:lstStyle/>
                    <a:p>
                      <a:pPr algn="ctr"/>
                      <a:r>
                        <a:rPr lang="en-US" sz="1400" b="1" i="0" dirty="0">
                          <a:latin typeface="Effra" panose="020B0603020203020204" pitchFamily="34" charset="0"/>
                          <a:ea typeface="Verdana" panose="020B0604030504040204" pitchFamily="34" charset="0"/>
                        </a:rPr>
                        <a:t>Future State</a:t>
                      </a:r>
                    </a:p>
                  </a:txBody>
                  <a:tcPr anchor="ctr"/>
                </a:tc>
                <a:extLst>
                  <a:ext uri="{0D108BD9-81ED-4DB2-BD59-A6C34878D82A}">
                    <a16:rowId xmlns:a16="http://schemas.microsoft.com/office/drawing/2014/main" val="3989875558"/>
                  </a:ext>
                </a:extLst>
              </a:tr>
              <a:tr h="370840">
                <a:tc>
                  <a:txBody>
                    <a:bodyPr/>
                    <a:lstStyle/>
                    <a:p>
                      <a:pPr marL="285750" marR="0" indent="-285750" algn="l" rtl="0" eaLnBrk="1" fontAlgn="auto" latinLnBrk="0" hangingPunct="1">
                        <a:spcBef>
                          <a:spcPts val="0"/>
                        </a:spcBef>
                        <a:spcAft>
                          <a:spcPts val="600"/>
                        </a:spcAft>
                        <a:buFont typeface="Arial" panose="020B0604020202020204" pitchFamily="34" charset="0"/>
                        <a:buChar char="•"/>
                      </a:pPr>
                      <a:r>
                        <a:rPr lang="en-US" sz="1400" b="1" i="0" dirty="0">
                          <a:solidFill>
                            <a:srgbClr val="000000"/>
                          </a:solidFill>
                          <a:latin typeface="Effra" panose="020B0603020203020204" pitchFamily="34" charset="0"/>
                          <a:ea typeface="Verdana" panose="020B0604030504040204" pitchFamily="34" charset="0"/>
                        </a:rPr>
                        <a:t>SBU, SUNY, and NYSED p</a:t>
                      </a:r>
                      <a:r>
                        <a:rPr lang="en-US" sz="1400" b="1" i="0" u="none" strike="noStrike" kern="1200" dirty="0">
                          <a:solidFill>
                            <a:srgbClr val="000000"/>
                          </a:solidFill>
                          <a:effectLst/>
                          <a:latin typeface="Effra" panose="020B0603020203020204" pitchFamily="34" charset="0"/>
                          <a:ea typeface="Verdana" panose="020B0604030504040204" pitchFamily="34" charset="0"/>
                        </a:rPr>
                        <a:t>rogram approval policies limit market-responsiveness </a:t>
                      </a: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Procurement and contracting processes cause delays and loss of revenues (e.g., time-to-approval for grants, IFR accounts limit flexibility)</a:t>
                      </a:r>
                      <a:endParaRPr lang="en-US" sz="1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Involvement in non-credit CP&amp;EE activity is not reflected in tenure/promotion criteria or standard faculty workload</a:t>
                      </a:r>
                      <a:endParaRPr lang="en-US" sz="1400" b="0" i="0" u="none" strike="noStrike" dirty="0">
                        <a:effectLst/>
                        <a:latin typeface="Arial" panose="020B0604020202020204" pitchFamily="34" charset="0"/>
                      </a:endParaRPr>
                    </a:p>
                  </a:txBody>
                  <a:tcPr/>
                </a:tc>
                <a:tc>
                  <a:txBody>
                    <a:bodyPr/>
                    <a:lstStyle/>
                    <a:p>
                      <a:pPr marL="285750" indent="-285750" algn="l" rtl="0" eaLnBrk="1" fontAlgn="t" latinLnBrk="0" hangingPunct="1">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Policies and processes are clearly communicated and regularly assessed </a:t>
                      </a:r>
                    </a:p>
                    <a:p>
                      <a:pPr marL="285750" indent="-285750" algn="l" rtl="0" eaLnBrk="1" fontAlgn="t" latinLnBrk="0" hangingPunct="1">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Procurement and contracting processes are more efficient and effective</a:t>
                      </a:r>
                      <a:endParaRPr lang="en-US" sz="1400" b="0" i="0" u="none" strike="noStrike" dirty="0">
                        <a:effectLst/>
                        <a:latin typeface="Arial" panose="020B0604020202020204" pitchFamily="34" charset="0"/>
                      </a:endParaRPr>
                    </a:p>
                    <a:p>
                      <a:pPr marL="285750" marR="0" indent="-285750" algn="l" rtl="0" eaLnBrk="1" fontAlgn="auto" latinLnBrk="0" hangingPunct="1">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Incentives are aligned to encourage faculty participation in CP&amp;EE activity</a:t>
                      </a:r>
                    </a:p>
                    <a:p>
                      <a:pPr marL="285750" marR="0" indent="-285750" algn="l" rtl="0" eaLnBrk="1" fontAlgn="auto" latinLnBrk="0" hangingPunct="1">
                        <a:spcAft>
                          <a:spcPts val="600"/>
                        </a:spcAft>
                        <a:buFont typeface="Arial" panose="020B0604020202020204" pitchFamily="34" charset="0"/>
                        <a:buChar char="•"/>
                      </a:pPr>
                      <a:r>
                        <a:rPr lang="en-US" sz="1400" b="1" i="0" dirty="0">
                          <a:solidFill>
                            <a:srgbClr val="000000"/>
                          </a:solidFill>
                          <a:latin typeface="Effra" panose="020B0603020203020204" pitchFamily="34" charset="0"/>
                          <a:ea typeface="Verdana"/>
                        </a:rPr>
                        <a:t>Leadership evaluates whether CP&amp;EE development would factor into tenure/promotion</a:t>
                      </a:r>
                      <a:endParaRPr lang="en-US" sz="1400" b="1" i="0" u="none" strike="noStrike" dirty="0">
                        <a:effectLst/>
                        <a:latin typeface="Effra" panose="020B0603020203020204" pitchFamily="34" charset="0"/>
                        <a:ea typeface="Verdana"/>
                      </a:endParaRPr>
                    </a:p>
                  </a:txBody>
                  <a:tcPr/>
                </a:tc>
                <a:extLst>
                  <a:ext uri="{0D108BD9-81ED-4DB2-BD59-A6C34878D82A}">
                    <a16:rowId xmlns:a16="http://schemas.microsoft.com/office/drawing/2014/main" val="3042829114"/>
                  </a:ext>
                </a:extLst>
              </a:tr>
            </a:tbl>
          </a:graphicData>
        </a:graphic>
      </p:graphicFrame>
      <p:sp>
        <p:nvSpPr>
          <p:cNvPr id="20" name="TextBox 19">
            <a:extLst>
              <a:ext uri="{FF2B5EF4-FFF2-40B4-BE49-F238E27FC236}">
                <a16:creationId xmlns:a16="http://schemas.microsoft.com/office/drawing/2014/main" id="{7988CE8E-67D4-4915-9822-B3B9ADE8A880}"/>
              </a:ext>
            </a:extLst>
          </p:cNvPr>
          <p:cNvSpPr txBox="1"/>
          <p:nvPr/>
        </p:nvSpPr>
        <p:spPr>
          <a:xfrm>
            <a:off x="708993" y="3635933"/>
            <a:ext cx="10774014"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Key Recommendation Steps</a:t>
            </a:r>
          </a:p>
        </p:txBody>
      </p:sp>
      <p:graphicFrame>
        <p:nvGraphicFramePr>
          <p:cNvPr id="12" name="Diagram 11" descr="Flow chart using three text boxes with right pointing arrows in between each.">
            <a:extLst>
              <a:ext uri="{FF2B5EF4-FFF2-40B4-BE49-F238E27FC236}">
                <a16:creationId xmlns:a16="http://schemas.microsoft.com/office/drawing/2014/main" id="{CD55B253-F6F5-482D-B7AF-187F96F09FE2}"/>
              </a:ext>
            </a:extLst>
          </p:cNvPr>
          <p:cNvGraphicFramePr/>
          <p:nvPr>
            <p:extLst>
              <p:ext uri="{D42A27DB-BD31-4B8C-83A1-F6EECF244321}">
                <p14:modId xmlns:p14="http://schemas.microsoft.com/office/powerpoint/2010/main" val="1650743154"/>
              </p:ext>
            </p:extLst>
          </p:nvPr>
        </p:nvGraphicFramePr>
        <p:xfrm>
          <a:off x="708993" y="3097682"/>
          <a:ext cx="10774014" cy="3574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Straight Connector 15">
            <a:extLst>
              <a:ext uri="{FF2B5EF4-FFF2-40B4-BE49-F238E27FC236}">
                <a16:creationId xmlns:a16="http://schemas.microsoft.com/office/drawing/2014/main" id="{FFBA5A0F-C59E-4E1D-BD55-57CCA9B377BF}"/>
              </a:ext>
              <a:ext uri="{C183D7F6-B498-43B3-948B-1728B52AA6E4}">
                <adec:decorative xmlns:adec="http://schemas.microsoft.com/office/drawing/2017/decorative" val="1"/>
              </a:ext>
            </a:extLst>
          </p:cNvPr>
          <p:cNvCxnSpPr>
            <a:cxnSpLocks/>
          </p:cNvCxnSpPr>
          <p:nvPr/>
        </p:nvCxnSpPr>
        <p:spPr>
          <a:xfrm>
            <a:off x="972208" y="1388808"/>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B39F49-3131-484B-97C3-AF91150AF378}"/>
              </a:ext>
              <a:ext uri="{C183D7F6-B498-43B3-948B-1728B52AA6E4}">
                <adec:decorative xmlns:adec="http://schemas.microsoft.com/office/drawing/2017/decorative" val="1"/>
              </a:ext>
            </a:extLst>
          </p:cNvPr>
          <p:cNvCxnSpPr>
            <a:cxnSpLocks/>
          </p:cNvCxnSpPr>
          <p:nvPr/>
        </p:nvCxnSpPr>
        <p:spPr>
          <a:xfrm>
            <a:off x="972208" y="966959"/>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C45E3F-BBAC-48B8-BA61-0F46402F0F19}"/>
              </a:ext>
              <a:ext uri="{C183D7F6-B498-43B3-948B-1728B52AA6E4}">
                <adec:decorative xmlns:adec="http://schemas.microsoft.com/office/drawing/2017/decorative" val="1"/>
              </a:ext>
            </a:extLst>
          </p:cNvPr>
          <p:cNvCxnSpPr>
            <a:cxnSpLocks/>
          </p:cNvCxnSpPr>
          <p:nvPr/>
        </p:nvCxnSpPr>
        <p:spPr>
          <a:xfrm flipV="1">
            <a:off x="6096000" y="966962"/>
            <a:ext cx="2388" cy="246203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5953863-6CFA-4566-A2E3-3075F9527B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53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C24DDA-756C-4152-B77C-E07AD80BC6E8}"/>
              </a:ext>
            </a:extLst>
          </p:cNvPr>
          <p:cNvSpPr>
            <a:spLocks noGrp="1"/>
          </p:cNvSpPr>
          <p:nvPr>
            <p:ph type="title"/>
          </p:nvPr>
        </p:nvSpPr>
        <p:spPr/>
        <p:txBody>
          <a:bodyPr/>
          <a:lstStyle/>
          <a:p>
            <a:r>
              <a:rPr lang="en-US" dirty="0"/>
              <a:t>Table of Contents</a:t>
            </a:r>
          </a:p>
        </p:txBody>
      </p:sp>
      <p:sp>
        <p:nvSpPr>
          <p:cNvPr id="6" name="Text Placeholder 2">
            <a:extLst>
              <a:ext uri="{FF2B5EF4-FFF2-40B4-BE49-F238E27FC236}">
                <a16:creationId xmlns:a16="http://schemas.microsoft.com/office/drawing/2014/main" id="{4CA6BF64-81ED-481B-8479-9AA45CE15859}"/>
              </a:ext>
            </a:extLst>
          </p:cNvPr>
          <p:cNvSpPr txBox="1">
            <a:spLocks/>
          </p:cNvSpPr>
          <p:nvPr/>
        </p:nvSpPr>
        <p:spPr>
          <a:xfrm>
            <a:off x="1066800" y="1656816"/>
            <a:ext cx="10058400" cy="5064659"/>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14000"/>
              </a:lnSpc>
              <a:spcBef>
                <a:spcPts val="600"/>
              </a:spcBef>
              <a:spcAft>
                <a:spcPts val="600"/>
              </a:spcAft>
              <a:buFont typeface="+mj-lt"/>
              <a:buAutoNum type="arabicPeriod"/>
            </a:pPr>
            <a:r>
              <a:rPr lang="en-US" sz="2400" b="1" dirty="0">
                <a:latin typeface="Effra" panose="020B0603020203020204" pitchFamily="34" charset="0"/>
                <a:cs typeface="Effra" panose="020B0603020203020204" pitchFamily="34" charset="0"/>
              </a:rPr>
              <a:t>Proposal Description</a:t>
            </a:r>
          </a:p>
          <a:p>
            <a:pPr marL="457200" indent="-457200">
              <a:lnSpc>
                <a:spcPct val="114000"/>
              </a:lnSpc>
              <a:spcBef>
                <a:spcPts val="600"/>
              </a:spcBef>
              <a:spcAft>
                <a:spcPts val="600"/>
              </a:spcAft>
              <a:buFont typeface="+mj-lt"/>
              <a:buAutoNum type="arabicPeriod"/>
            </a:pPr>
            <a:r>
              <a:rPr lang="en-US" sz="2400" b="1" dirty="0">
                <a:latin typeface="Effra" panose="020B0603020203020204" pitchFamily="34" charset="0"/>
                <a:cs typeface="Effra" panose="020B0603020203020204" pitchFamily="34" charset="0"/>
              </a:rPr>
              <a:t>Current State</a:t>
            </a:r>
          </a:p>
          <a:p>
            <a:pPr marL="457200" indent="-457200">
              <a:lnSpc>
                <a:spcPct val="114000"/>
              </a:lnSpc>
              <a:spcBef>
                <a:spcPts val="600"/>
              </a:spcBef>
              <a:spcAft>
                <a:spcPts val="600"/>
              </a:spcAft>
              <a:buFont typeface="+mj-lt"/>
              <a:buAutoNum type="arabicPeriod"/>
            </a:pPr>
            <a:r>
              <a:rPr lang="en-US" sz="2400" b="1" dirty="0">
                <a:latin typeface="Effra" panose="020B0603020203020204" pitchFamily="34" charset="0"/>
                <a:cs typeface="Effra" panose="020B0603020203020204" pitchFamily="34" charset="0"/>
              </a:rPr>
              <a:t>What We Learned</a:t>
            </a:r>
          </a:p>
          <a:p>
            <a:pPr marL="457200" indent="-457200">
              <a:lnSpc>
                <a:spcPct val="114000"/>
              </a:lnSpc>
              <a:spcBef>
                <a:spcPts val="600"/>
              </a:spcBef>
              <a:spcAft>
                <a:spcPts val="600"/>
              </a:spcAft>
              <a:buFont typeface="+mj-lt"/>
              <a:buAutoNum type="arabicPeriod"/>
            </a:pPr>
            <a:r>
              <a:rPr lang="en-US" sz="2400" b="1" dirty="0">
                <a:latin typeface="Effra" panose="020B0603020203020204" pitchFamily="34" charset="0"/>
                <a:cs typeface="Effra" panose="020B0603020203020204" pitchFamily="34" charset="0"/>
              </a:rPr>
              <a:t>Preliminary Recommendations</a:t>
            </a:r>
          </a:p>
          <a:p>
            <a:pPr marL="457200" indent="-457200">
              <a:lnSpc>
                <a:spcPct val="114000"/>
              </a:lnSpc>
              <a:spcBef>
                <a:spcPts val="600"/>
              </a:spcBef>
              <a:spcAft>
                <a:spcPts val="600"/>
              </a:spcAft>
              <a:buFont typeface="+mj-lt"/>
              <a:buAutoNum type="arabicPeriod"/>
            </a:pPr>
            <a:r>
              <a:rPr lang="en-US" sz="2400" b="1" dirty="0">
                <a:latin typeface="Effra" panose="020B0603020203020204" pitchFamily="34" charset="0"/>
                <a:cs typeface="Effra" panose="020B0603020203020204" pitchFamily="34" charset="0"/>
              </a:rPr>
              <a:t>Benefits / Risks</a:t>
            </a:r>
          </a:p>
          <a:p>
            <a:pPr marL="457200" indent="-457200">
              <a:lnSpc>
                <a:spcPct val="114000"/>
              </a:lnSpc>
              <a:spcBef>
                <a:spcPts val="600"/>
              </a:spcBef>
              <a:spcAft>
                <a:spcPts val="600"/>
              </a:spcAft>
              <a:buFont typeface="+mj-lt"/>
              <a:buAutoNum type="arabicPeriod"/>
            </a:pPr>
            <a:r>
              <a:rPr lang="en-US" sz="2400" b="1" dirty="0">
                <a:latin typeface="Effra" panose="020B0603020203020204" pitchFamily="34" charset="0"/>
                <a:cs typeface="Effra" panose="020B0603020203020204" pitchFamily="34" charset="0"/>
              </a:rPr>
              <a:t>Implementation Considerations</a:t>
            </a:r>
          </a:p>
          <a:p>
            <a:pPr>
              <a:spcBef>
                <a:spcPts val="600"/>
              </a:spcBef>
            </a:pPr>
            <a:endParaRPr lang="en-US" sz="2400" b="1" dirty="0">
              <a:latin typeface="Effra" panose="020B0603020203020204" pitchFamily="34" charset="0"/>
              <a:cs typeface="Effra" panose="020B0603020203020204" pitchFamily="34" charset="0"/>
            </a:endParaRPr>
          </a:p>
          <a:p>
            <a:pPr>
              <a:spcBef>
                <a:spcPts val="600"/>
              </a:spcBef>
            </a:pPr>
            <a:endParaRPr lang="en-US" sz="1800" b="1" dirty="0">
              <a:solidFill>
                <a:srgbClr val="000000"/>
              </a:solidFill>
              <a:latin typeface="Effra" panose="020B0603020203020204" pitchFamily="34" charset="0"/>
              <a:cs typeface="Effra" panose="020B0603020203020204" pitchFamily="34" charset="0"/>
            </a:endParaRPr>
          </a:p>
          <a:p>
            <a:pPr>
              <a:spcBef>
                <a:spcPts val="600"/>
              </a:spcBef>
            </a:pPr>
            <a:endParaRPr lang="en-US" sz="1800" b="1" dirty="0">
              <a:latin typeface="Effra" panose="020B0603020203020204" pitchFamily="34" charset="0"/>
              <a:cs typeface="Effra" panose="020B0603020203020204" pitchFamily="34" charset="0"/>
            </a:endParaRPr>
          </a:p>
        </p:txBody>
      </p:sp>
      <p:graphicFrame>
        <p:nvGraphicFramePr>
          <p:cNvPr id="5" name="Diagram 4" descr="A Venn diagram appears to the right of the table of contents, which has three circles that depict the following types of opportunities: new/increased revenues, cost reductions, and process improvements and training. The diagram shows overlap among all three of these opportunities. Underneath the diagram there is text that states this initiative presents a revenue opportunity for Stony Brook University. ">
            <a:extLst>
              <a:ext uri="{FF2B5EF4-FFF2-40B4-BE49-F238E27FC236}">
                <a16:creationId xmlns:a16="http://schemas.microsoft.com/office/drawing/2014/main" id="{7F60C56C-3B42-426D-B78F-474791440C5A}"/>
              </a:ext>
            </a:extLst>
          </p:cNvPr>
          <p:cNvGraphicFramePr/>
          <p:nvPr>
            <p:extLst>
              <p:ext uri="{D42A27DB-BD31-4B8C-83A1-F6EECF244321}">
                <p14:modId xmlns:p14="http://schemas.microsoft.com/office/powerpoint/2010/main" val="315860846"/>
              </p:ext>
            </p:extLst>
          </p:nvPr>
        </p:nvGraphicFramePr>
        <p:xfrm>
          <a:off x="5791200" y="1021003"/>
          <a:ext cx="6400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997C74E-82E0-4E7D-9EBF-2BA4F9C669FE}"/>
              </a:ext>
            </a:extLst>
          </p:cNvPr>
          <p:cNvSpPr txBox="1"/>
          <p:nvPr/>
        </p:nvSpPr>
        <p:spPr>
          <a:xfrm>
            <a:off x="7273160" y="5156823"/>
            <a:ext cx="3584028" cy="492443"/>
          </a:xfrm>
          <a:prstGeom prst="rect">
            <a:avLst/>
          </a:prstGeom>
        </p:spPr>
        <p:txBody>
          <a:bodyPr wrap="square" lIns="0" tIns="0" rIns="0" bIns="0" rtlCol="0">
            <a:spAutoFit/>
          </a:bodyPr>
          <a:lstStyle/>
          <a:p>
            <a:pPr algn="ctr"/>
            <a:r>
              <a:rPr lang="en-US" sz="1600" b="1" dirty="0">
                <a:latin typeface="Effra" panose="020B0603020203020204" pitchFamily="34" charset="0"/>
                <a:ea typeface="Verdana" panose="020B0604030504040204" pitchFamily="34" charset="0"/>
                <a:cs typeface="Arial" panose="020B0604020202020204" pitchFamily="34" charset="0"/>
              </a:rPr>
              <a:t>This initiative presents a revenue opportunity for SBU.</a:t>
            </a:r>
          </a:p>
        </p:txBody>
      </p:sp>
      <p:sp>
        <p:nvSpPr>
          <p:cNvPr id="3" name="Slide Number Placeholder 2">
            <a:extLst>
              <a:ext uri="{FF2B5EF4-FFF2-40B4-BE49-F238E27FC236}">
                <a16:creationId xmlns:a16="http://schemas.microsoft.com/office/drawing/2014/main" id="{81E07EB4-F61C-4628-B33D-C13E4A329084}"/>
              </a:ext>
            </a:extLst>
          </p:cNvPr>
          <p:cNvSpPr>
            <a:spLocks noGrp="1"/>
          </p:cNvSpPr>
          <p:nvPr>
            <p:ph type="sldNum" sz="quarter" idx="4"/>
          </p:nvPr>
        </p:nvSpPr>
        <p:spPr/>
        <p:txBody>
          <a:bodyPr/>
          <a:lstStyle/>
          <a:p>
            <a:fld id="{6D7E8869-C34C-43FE-A95C-757D91801CC4}" type="slidenum">
              <a:rPr lang="en-US" smtClean="0"/>
              <a:t>2</a:t>
            </a:fld>
            <a:endParaRPr lang="en-US" dirty="0"/>
          </a:p>
        </p:txBody>
      </p:sp>
    </p:spTree>
    <p:extLst>
      <p:ext uri="{BB962C8B-B14F-4D97-AF65-F5344CB8AC3E}">
        <p14:creationId xmlns:p14="http://schemas.microsoft.com/office/powerpoint/2010/main" val="188388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BE4-832F-4EB9-83D1-198DAB9CCE61}"/>
              </a:ext>
            </a:extLst>
          </p:cNvPr>
          <p:cNvSpPr>
            <a:spLocks noGrp="1"/>
          </p:cNvSpPr>
          <p:nvPr>
            <p:ph type="title"/>
          </p:nvPr>
        </p:nvSpPr>
        <p:spPr/>
        <p:txBody>
          <a:bodyPr/>
          <a:lstStyle/>
          <a:p>
            <a:r>
              <a:rPr lang="en-US" dirty="0"/>
              <a:t>Increase Data Visibility</a:t>
            </a:r>
          </a:p>
        </p:txBody>
      </p:sp>
      <p:sp>
        <p:nvSpPr>
          <p:cNvPr id="20" name="TextBox 19">
            <a:extLst>
              <a:ext uri="{FF2B5EF4-FFF2-40B4-BE49-F238E27FC236}">
                <a16:creationId xmlns:a16="http://schemas.microsoft.com/office/drawing/2014/main" id="{A712348C-6FCE-467C-9D51-7D4EDC9952DC}"/>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19" name="Oval 18">
            <a:extLst>
              <a:ext uri="{FF2B5EF4-FFF2-40B4-BE49-F238E27FC236}">
                <a16:creationId xmlns:a16="http://schemas.microsoft.com/office/drawing/2014/main" id="{F677CFEA-EB3B-4E85-9E1F-71C416C95D85}"/>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4F</a:t>
            </a:r>
          </a:p>
        </p:txBody>
      </p:sp>
      <p:graphicFrame>
        <p:nvGraphicFramePr>
          <p:cNvPr id="11" name="Table 15">
            <a:extLst>
              <a:ext uri="{FF2B5EF4-FFF2-40B4-BE49-F238E27FC236}">
                <a16:creationId xmlns:a16="http://schemas.microsoft.com/office/drawing/2014/main" id="{16BC72EB-116B-4BAE-9683-E39935EAF12E}"/>
              </a:ext>
            </a:extLst>
          </p:cNvPr>
          <p:cNvGraphicFramePr>
            <a:graphicFrameLocks noGrp="1"/>
          </p:cNvGraphicFramePr>
          <p:nvPr/>
        </p:nvGraphicFramePr>
        <p:xfrm>
          <a:off x="972208" y="894047"/>
          <a:ext cx="10287000" cy="2286000"/>
        </p:xfrm>
        <a:graphic>
          <a:graphicData uri="http://schemas.openxmlformats.org/drawingml/2006/table">
            <a:tbl>
              <a:tblPr firstRow="1" bandRow="1">
                <a:tableStyleId>{2D5ABB26-0587-4C30-8999-92F81FD0307C}</a:tableStyleId>
              </a:tblPr>
              <a:tblGrid>
                <a:gridCol w="5143500">
                  <a:extLst>
                    <a:ext uri="{9D8B030D-6E8A-4147-A177-3AD203B41FA5}">
                      <a16:colId xmlns:a16="http://schemas.microsoft.com/office/drawing/2014/main" val="3974380627"/>
                    </a:ext>
                  </a:extLst>
                </a:gridCol>
                <a:gridCol w="5143500">
                  <a:extLst>
                    <a:ext uri="{9D8B030D-6E8A-4147-A177-3AD203B41FA5}">
                      <a16:colId xmlns:a16="http://schemas.microsoft.com/office/drawing/2014/main" val="948662161"/>
                    </a:ext>
                  </a:extLst>
                </a:gridCol>
              </a:tblGrid>
              <a:tr h="548640">
                <a:tc>
                  <a:txBody>
                    <a:bodyPr/>
                    <a:lstStyle/>
                    <a:p>
                      <a:pPr algn="ctr"/>
                      <a:r>
                        <a:rPr lang="en-US" sz="1400" b="1" i="0" dirty="0">
                          <a:latin typeface="Effra" panose="020B0603020203020204" pitchFamily="34" charset="0"/>
                          <a:ea typeface="Verdana"/>
                        </a:rPr>
                        <a:t>Current State</a:t>
                      </a:r>
                    </a:p>
                  </a:txBody>
                  <a:tcPr anchor="ctr"/>
                </a:tc>
                <a:tc>
                  <a:txBody>
                    <a:bodyPr/>
                    <a:lstStyle/>
                    <a:p>
                      <a:pPr algn="ctr"/>
                      <a:r>
                        <a:rPr lang="en-US" sz="1400" b="1" i="0" dirty="0">
                          <a:latin typeface="Effra" panose="020B0603020203020204" pitchFamily="34" charset="0"/>
                          <a:ea typeface="Verdana"/>
                        </a:rPr>
                        <a:t>Future State</a:t>
                      </a:r>
                    </a:p>
                  </a:txBody>
                  <a:tcPr anchor="ctr"/>
                </a:tc>
                <a:extLst>
                  <a:ext uri="{0D108BD9-81ED-4DB2-BD59-A6C34878D82A}">
                    <a16:rowId xmlns:a16="http://schemas.microsoft.com/office/drawing/2014/main" val="3989875558"/>
                  </a:ext>
                </a:extLst>
              </a:tr>
              <a:tr h="370840">
                <a:tc>
                  <a:txBody>
                    <a:bodyPr/>
                    <a:lstStyle/>
                    <a:p>
                      <a:pPr marL="285750" marR="0" indent="-285750" algn="l" rtl="0" eaLnBrk="1" fontAlgn="auto" latinLnBrk="0" hangingPunct="1">
                        <a:spcBef>
                          <a:spcPts val="0"/>
                        </a:spcBef>
                        <a:spcAft>
                          <a:spcPts val="600"/>
                        </a:spcAft>
                        <a:buFont typeface="Arial" panose="020B0604020202020204" pitchFamily="34" charset="0"/>
                        <a:buChar char="•"/>
                      </a:pPr>
                      <a:r>
                        <a:rPr lang="en-US" sz="1400" b="1" i="0" dirty="0">
                          <a:solidFill>
                            <a:srgbClr val="000000"/>
                          </a:solidFill>
                          <a:latin typeface="Effra" panose="020B0603020203020204" pitchFamily="34" charset="0"/>
                          <a:ea typeface="Verdana"/>
                        </a:rPr>
                        <a:t>There is limited visibility into operational and performance data for CP&amp;EE programs</a:t>
                      </a: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dirty="0">
                          <a:solidFill>
                            <a:srgbClr val="000000"/>
                          </a:solidFill>
                          <a:latin typeface="Effra" panose="020B0603020203020204" pitchFamily="34" charset="0"/>
                          <a:ea typeface="Verdana"/>
                        </a:rPr>
                        <a:t>Non-credit activities are not centrally or uniformly tracked within units. CSUs use platforms including CVENT, OLLI, and other homegrown platforms</a:t>
                      </a: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dirty="0">
                          <a:solidFill>
                            <a:srgbClr val="000000"/>
                          </a:solidFill>
                          <a:latin typeface="Effra" panose="020B0603020203020204" pitchFamily="34" charset="0"/>
                          <a:ea typeface="Verdana"/>
                        </a:rPr>
                        <a:t>Several CSUs use platforms such as CVENT because these tools are more agile than PeopleSoft</a:t>
                      </a:r>
                      <a:endParaRPr lang="en-US" sz="1400" b="1" i="0" u="none" strike="noStrike" dirty="0">
                        <a:effectLst/>
                        <a:latin typeface="Effra" panose="020B0603020203020204" pitchFamily="34" charset="0"/>
                        <a:ea typeface="Verdana"/>
                      </a:endParaRPr>
                    </a:p>
                  </a:txBody>
                  <a:tcPr/>
                </a:tc>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a:rPr>
                        <a:t>Increased visibility into enrollment and revenue data for for-credit and non-credit programs</a:t>
                      </a:r>
                    </a:p>
                    <a:p>
                      <a:pPr marL="285750" indent="-285750" algn="l" rtl="0" eaLnBrk="1" fontAlgn="t" latinLnBrk="0" hangingPunct="1">
                        <a:spcBef>
                          <a:spcPts val="0"/>
                        </a:spcBef>
                        <a:spcAft>
                          <a:spcPts val="600"/>
                        </a:spcAft>
                        <a:buFont typeface="Arial" panose="020B0604020202020204" pitchFamily="34" charset="0"/>
                        <a:buChar char="•"/>
                      </a:pPr>
                      <a:r>
                        <a:rPr lang="en-US" sz="1400" b="1" i="0" dirty="0">
                          <a:solidFill>
                            <a:srgbClr val="000000"/>
                          </a:solidFill>
                          <a:latin typeface="Effra" panose="020B0603020203020204" pitchFamily="34" charset="0"/>
                          <a:ea typeface="Verdana"/>
                        </a:rPr>
                        <a:t>More consistent and coordinated use of LMS, CRM, and payment and registration platforms</a:t>
                      </a: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a:rPr>
                        <a:t>Greater accessibility and awareness of data enables effective decision-making regarding future aspirations for CP&amp;EE</a:t>
                      </a:r>
                    </a:p>
                  </a:txBody>
                  <a:tcPr/>
                </a:tc>
                <a:extLst>
                  <a:ext uri="{0D108BD9-81ED-4DB2-BD59-A6C34878D82A}">
                    <a16:rowId xmlns:a16="http://schemas.microsoft.com/office/drawing/2014/main" val="3042829114"/>
                  </a:ext>
                </a:extLst>
              </a:tr>
            </a:tbl>
          </a:graphicData>
        </a:graphic>
      </p:graphicFrame>
      <p:sp>
        <p:nvSpPr>
          <p:cNvPr id="18" name="TextBox 17">
            <a:extLst>
              <a:ext uri="{FF2B5EF4-FFF2-40B4-BE49-F238E27FC236}">
                <a16:creationId xmlns:a16="http://schemas.microsoft.com/office/drawing/2014/main" id="{94E6BD48-7486-4941-BF3E-A5C3EBEA63DC}"/>
              </a:ext>
            </a:extLst>
          </p:cNvPr>
          <p:cNvSpPr txBox="1"/>
          <p:nvPr/>
        </p:nvSpPr>
        <p:spPr>
          <a:xfrm>
            <a:off x="708993" y="3635933"/>
            <a:ext cx="10774014"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Key Recommendation Steps</a:t>
            </a:r>
          </a:p>
        </p:txBody>
      </p:sp>
      <p:graphicFrame>
        <p:nvGraphicFramePr>
          <p:cNvPr id="12" name="Diagram 11" descr="Flow chart using three text boxes with right pointing arrows in between each.">
            <a:extLst>
              <a:ext uri="{FF2B5EF4-FFF2-40B4-BE49-F238E27FC236}">
                <a16:creationId xmlns:a16="http://schemas.microsoft.com/office/drawing/2014/main" id="{CD55B253-F6F5-482D-B7AF-187F96F09FE2}"/>
              </a:ext>
            </a:extLst>
          </p:cNvPr>
          <p:cNvGraphicFramePr/>
          <p:nvPr>
            <p:extLst>
              <p:ext uri="{D42A27DB-BD31-4B8C-83A1-F6EECF244321}">
                <p14:modId xmlns:p14="http://schemas.microsoft.com/office/powerpoint/2010/main" val="262464004"/>
              </p:ext>
            </p:extLst>
          </p:nvPr>
        </p:nvGraphicFramePr>
        <p:xfrm>
          <a:off x="708993" y="3097687"/>
          <a:ext cx="10774014" cy="3574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traight Connector 13">
            <a:extLst>
              <a:ext uri="{FF2B5EF4-FFF2-40B4-BE49-F238E27FC236}">
                <a16:creationId xmlns:a16="http://schemas.microsoft.com/office/drawing/2014/main" id="{6512F297-4098-48FE-AF3D-46DB5283814F}"/>
              </a:ext>
              <a:ext uri="{C183D7F6-B498-43B3-948B-1728B52AA6E4}">
                <adec:decorative xmlns:adec="http://schemas.microsoft.com/office/drawing/2017/decorative" val="1"/>
              </a:ext>
            </a:extLst>
          </p:cNvPr>
          <p:cNvCxnSpPr>
            <a:cxnSpLocks/>
          </p:cNvCxnSpPr>
          <p:nvPr/>
        </p:nvCxnSpPr>
        <p:spPr>
          <a:xfrm>
            <a:off x="972208" y="1388808"/>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10C5D6-030C-4AFD-AC99-3CD19DA8CB89}"/>
              </a:ext>
              <a:ext uri="{C183D7F6-B498-43B3-948B-1728B52AA6E4}">
                <adec:decorative xmlns:adec="http://schemas.microsoft.com/office/drawing/2017/decorative" val="1"/>
              </a:ext>
            </a:extLst>
          </p:cNvPr>
          <p:cNvCxnSpPr>
            <a:cxnSpLocks/>
          </p:cNvCxnSpPr>
          <p:nvPr/>
        </p:nvCxnSpPr>
        <p:spPr>
          <a:xfrm>
            <a:off x="972208" y="966959"/>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7A50B8-F710-4589-B423-5D1BFB0A9BE5}"/>
              </a:ext>
              <a:ext uri="{C183D7F6-B498-43B3-948B-1728B52AA6E4}">
                <adec:decorative xmlns:adec="http://schemas.microsoft.com/office/drawing/2017/decorative" val="1"/>
              </a:ext>
            </a:extLst>
          </p:cNvPr>
          <p:cNvCxnSpPr>
            <a:cxnSpLocks/>
            <a:stCxn id="11" idx="2"/>
          </p:cNvCxnSpPr>
          <p:nvPr/>
        </p:nvCxnSpPr>
        <p:spPr>
          <a:xfrm flipH="1" flipV="1">
            <a:off x="6098388" y="966961"/>
            <a:ext cx="17320" cy="22130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5953863-6CFA-4566-A2E3-3075F9527B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89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BE4-832F-4EB9-83D1-198DAB9CCE61}"/>
              </a:ext>
            </a:extLst>
          </p:cNvPr>
          <p:cNvSpPr>
            <a:spLocks noGrp="1"/>
          </p:cNvSpPr>
          <p:nvPr>
            <p:ph type="title"/>
          </p:nvPr>
        </p:nvSpPr>
        <p:spPr/>
        <p:txBody>
          <a:bodyPr/>
          <a:lstStyle/>
          <a:p>
            <a:r>
              <a:rPr lang="en-US" dirty="0"/>
              <a:t>Identify and Invest in Capabilities</a:t>
            </a:r>
          </a:p>
        </p:txBody>
      </p:sp>
      <p:sp>
        <p:nvSpPr>
          <p:cNvPr id="23" name="TextBox 22">
            <a:extLst>
              <a:ext uri="{FF2B5EF4-FFF2-40B4-BE49-F238E27FC236}">
                <a16:creationId xmlns:a16="http://schemas.microsoft.com/office/drawing/2014/main" id="{D39C0A9D-B2A9-46BC-AD40-195A212729D5}"/>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22" name="Oval 21">
            <a:extLst>
              <a:ext uri="{FF2B5EF4-FFF2-40B4-BE49-F238E27FC236}">
                <a16:creationId xmlns:a16="http://schemas.microsoft.com/office/drawing/2014/main" id="{A168F827-E0EA-436C-A45B-DA076DC0BEF9}"/>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4G</a:t>
            </a:r>
          </a:p>
        </p:txBody>
      </p:sp>
      <p:graphicFrame>
        <p:nvGraphicFramePr>
          <p:cNvPr id="11" name="Table 15">
            <a:extLst>
              <a:ext uri="{FF2B5EF4-FFF2-40B4-BE49-F238E27FC236}">
                <a16:creationId xmlns:a16="http://schemas.microsoft.com/office/drawing/2014/main" id="{B581FC46-FED6-42A8-80F9-7EE14B33E759}"/>
              </a:ext>
            </a:extLst>
          </p:cNvPr>
          <p:cNvGraphicFramePr>
            <a:graphicFrameLocks noGrp="1"/>
          </p:cNvGraphicFramePr>
          <p:nvPr/>
        </p:nvGraphicFramePr>
        <p:xfrm>
          <a:off x="972208" y="894047"/>
          <a:ext cx="10287000" cy="2286000"/>
        </p:xfrm>
        <a:graphic>
          <a:graphicData uri="http://schemas.openxmlformats.org/drawingml/2006/table">
            <a:tbl>
              <a:tblPr firstRow="1" bandRow="1">
                <a:tableStyleId>{2D5ABB26-0587-4C30-8999-92F81FD0307C}</a:tableStyleId>
              </a:tblPr>
              <a:tblGrid>
                <a:gridCol w="5143500">
                  <a:extLst>
                    <a:ext uri="{9D8B030D-6E8A-4147-A177-3AD203B41FA5}">
                      <a16:colId xmlns:a16="http://schemas.microsoft.com/office/drawing/2014/main" val="3974380627"/>
                    </a:ext>
                  </a:extLst>
                </a:gridCol>
                <a:gridCol w="5143500">
                  <a:extLst>
                    <a:ext uri="{9D8B030D-6E8A-4147-A177-3AD203B41FA5}">
                      <a16:colId xmlns:a16="http://schemas.microsoft.com/office/drawing/2014/main" val="948662161"/>
                    </a:ext>
                  </a:extLst>
                </a:gridCol>
              </a:tblGrid>
              <a:tr h="548640">
                <a:tc>
                  <a:txBody>
                    <a:bodyPr/>
                    <a:lstStyle/>
                    <a:p>
                      <a:pPr algn="ctr"/>
                      <a:r>
                        <a:rPr lang="en-US" sz="1400" b="1" i="0" dirty="0">
                          <a:latin typeface="Effra" panose="020B0603020203020204" pitchFamily="34" charset="0"/>
                          <a:ea typeface="Verdana" panose="020B0604030504040204" pitchFamily="34" charset="0"/>
                        </a:rPr>
                        <a:t>Current State</a:t>
                      </a:r>
                    </a:p>
                  </a:txBody>
                  <a:tcPr anchor="ctr"/>
                </a:tc>
                <a:tc>
                  <a:txBody>
                    <a:bodyPr/>
                    <a:lstStyle/>
                    <a:p>
                      <a:pPr algn="ctr"/>
                      <a:r>
                        <a:rPr lang="en-US" sz="1400" b="1" i="0" dirty="0">
                          <a:latin typeface="Effra" panose="020B0603020203020204" pitchFamily="34" charset="0"/>
                          <a:ea typeface="Verdana" panose="020B0604030504040204" pitchFamily="34" charset="0"/>
                        </a:rPr>
                        <a:t>Future State</a:t>
                      </a:r>
                    </a:p>
                  </a:txBody>
                  <a:tcPr anchor="ctr"/>
                </a:tc>
                <a:extLst>
                  <a:ext uri="{0D108BD9-81ED-4DB2-BD59-A6C34878D82A}">
                    <a16:rowId xmlns:a16="http://schemas.microsoft.com/office/drawing/2014/main" val="3989875558"/>
                  </a:ext>
                </a:extLst>
              </a:tr>
              <a:tr h="370840">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Uneven access to resources and capabilities to support CP&amp;EE activity</a:t>
                      </a:r>
                      <a:endParaRPr lang="en-US" sz="1400" b="0"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Limited support and capacity for marketing and market research</a:t>
                      </a:r>
                      <a:endParaRPr lang="en-US" sz="1400" b="0"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Inconsistent use of capabilities and platforms (e.g., CVENT, OLLI, PeopleSoft, and other homegrown platforms)</a:t>
                      </a:r>
                      <a:endParaRPr lang="en-US" sz="1400" b="0" i="0" u="none" strike="noStrike" dirty="0">
                        <a:effectLst/>
                        <a:latin typeface="Arial" panose="020B0604020202020204" pitchFamily="34" charset="0"/>
                      </a:endParaRPr>
                    </a:p>
                  </a:txBody>
                  <a:tcPr/>
                </a:tc>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Strategic investments in select capability areas that advance growth and impact in CP&amp;EE (e.g., market research, marketing, systems/technology)</a:t>
                      </a:r>
                      <a:r>
                        <a:rPr lang="en-US" sz="1400" b="1" i="0" u="none" strike="noStrike" kern="1200" baseline="30000" dirty="0">
                          <a:solidFill>
                            <a:srgbClr val="000000"/>
                          </a:solidFill>
                          <a:effectLst/>
                          <a:latin typeface="Effra" panose="020B0603020203020204" pitchFamily="34" charset="0"/>
                          <a:ea typeface="Verdana" panose="020B0604030504040204" pitchFamily="34" charset="0"/>
                        </a:rPr>
                        <a:t>1</a:t>
                      </a:r>
                      <a:endParaRPr lang="en-US" sz="1400" b="0" i="0" u="none" strike="noStrike" baseline="30000"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More equitable access to resources and capabilities across campus</a:t>
                      </a:r>
                      <a:endParaRPr lang="en-US" sz="1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Service level agreements (SLA’s)</a:t>
                      </a:r>
                      <a:r>
                        <a:rPr lang="en-US" sz="1400" b="1" i="0" u="none" strike="noStrike" kern="1200" baseline="30000" dirty="0">
                          <a:solidFill>
                            <a:srgbClr val="000000"/>
                          </a:solidFill>
                          <a:effectLst/>
                          <a:latin typeface="Effra" panose="020B0603020203020204" pitchFamily="34" charset="0"/>
                          <a:ea typeface="Verdana" panose="020B0604030504040204" pitchFamily="34" charset="0"/>
                        </a:rPr>
                        <a:t>2</a:t>
                      </a:r>
                      <a:r>
                        <a:rPr lang="en-US" sz="1400" b="1" i="0" u="none" strike="noStrike" kern="1200" dirty="0">
                          <a:solidFill>
                            <a:srgbClr val="000000"/>
                          </a:solidFill>
                          <a:effectLst/>
                          <a:latin typeface="Effra" panose="020B0603020203020204" pitchFamily="34" charset="0"/>
                          <a:ea typeface="Verdana" panose="020B0604030504040204" pitchFamily="34" charset="0"/>
                        </a:rPr>
                        <a:t> encourage adoption and usage of capabilities</a:t>
                      </a:r>
                      <a:endParaRPr lang="en-US" sz="1400" b="0" i="0" u="none" strike="noStrike" dirty="0">
                        <a:effectLst/>
                        <a:latin typeface="Arial" panose="020B0604020202020204" pitchFamily="34" charset="0"/>
                      </a:endParaRPr>
                    </a:p>
                  </a:txBody>
                  <a:tcPr/>
                </a:tc>
                <a:extLst>
                  <a:ext uri="{0D108BD9-81ED-4DB2-BD59-A6C34878D82A}">
                    <a16:rowId xmlns:a16="http://schemas.microsoft.com/office/drawing/2014/main" val="3042829114"/>
                  </a:ext>
                </a:extLst>
              </a:tr>
            </a:tbl>
          </a:graphicData>
        </a:graphic>
      </p:graphicFrame>
      <p:sp>
        <p:nvSpPr>
          <p:cNvPr id="21" name="TextBox 20">
            <a:extLst>
              <a:ext uri="{FF2B5EF4-FFF2-40B4-BE49-F238E27FC236}">
                <a16:creationId xmlns:a16="http://schemas.microsoft.com/office/drawing/2014/main" id="{A4B78A4C-ECA3-4992-A34A-03D88A95865B}"/>
              </a:ext>
            </a:extLst>
          </p:cNvPr>
          <p:cNvSpPr txBox="1"/>
          <p:nvPr/>
        </p:nvSpPr>
        <p:spPr>
          <a:xfrm>
            <a:off x="708993" y="3635933"/>
            <a:ext cx="10774014"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Key Recommendation Steps</a:t>
            </a:r>
          </a:p>
        </p:txBody>
      </p:sp>
      <p:graphicFrame>
        <p:nvGraphicFramePr>
          <p:cNvPr id="14" name="Diagram 13" descr="Flow chart using three text boxes with right pointing arrows in between each.">
            <a:extLst>
              <a:ext uri="{FF2B5EF4-FFF2-40B4-BE49-F238E27FC236}">
                <a16:creationId xmlns:a16="http://schemas.microsoft.com/office/drawing/2014/main" id="{A295A621-D64F-47B7-83E2-28FE6BD5FFF1}"/>
              </a:ext>
            </a:extLst>
          </p:cNvPr>
          <p:cNvGraphicFramePr/>
          <p:nvPr>
            <p:extLst>
              <p:ext uri="{D42A27DB-BD31-4B8C-83A1-F6EECF244321}">
                <p14:modId xmlns:p14="http://schemas.microsoft.com/office/powerpoint/2010/main" val="1555850175"/>
              </p:ext>
            </p:extLst>
          </p:nvPr>
        </p:nvGraphicFramePr>
        <p:xfrm>
          <a:off x="708993" y="3097687"/>
          <a:ext cx="10774014" cy="3574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03BBB37-24E0-4BDE-89D0-501CB70789FA}"/>
              </a:ext>
            </a:extLst>
          </p:cNvPr>
          <p:cNvSpPr txBox="1"/>
          <p:nvPr/>
        </p:nvSpPr>
        <p:spPr>
          <a:xfrm>
            <a:off x="3837710" y="6026729"/>
            <a:ext cx="6137564" cy="461665"/>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1. Please see Appendix for a list of CP&amp;EE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2. SLA’s are commitments between service units and colleges/schools documenting quality and availability of services</a:t>
            </a:r>
          </a:p>
        </p:txBody>
      </p:sp>
      <p:cxnSp>
        <p:nvCxnSpPr>
          <p:cNvPr id="17" name="Straight Connector 16">
            <a:extLst>
              <a:ext uri="{FF2B5EF4-FFF2-40B4-BE49-F238E27FC236}">
                <a16:creationId xmlns:a16="http://schemas.microsoft.com/office/drawing/2014/main" id="{EA4C5829-2DCB-4FB0-8F51-769B0419BFE7}"/>
              </a:ext>
              <a:ext uri="{C183D7F6-B498-43B3-948B-1728B52AA6E4}">
                <adec:decorative xmlns:adec="http://schemas.microsoft.com/office/drawing/2017/decorative" val="1"/>
              </a:ext>
            </a:extLst>
          </p:cNvPr>
          <p:cNvCxnSpPr>
            <a:cxnSpLocks/>
          </p:cNvCxnSpPr>
          <p:nvPr/>
        </p:nvCxnSpPr>
        <p:spPr>
          <a:xfrm>
            <a:off x="972208" y="1388808"/>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09E5B9-6BAC-49AF-850C-8BABF914B67F}"/>
              </a:ext>
              <a:ext uri="{C183D7F6-B498-43B3-948B-1728B52AA6E4}">
                <adec:decorative xmlns:adec="http://schemas.microsoft.com/office/drawing/2017/decorative" val="1"/>
              </a:ext>
            </a:extLst>
          </p:cNvPr>
          <p:cNvCxnSpPr>
            <a:cxnSpLocks/>
          </p:cNvCxnSpPr>
          <p:nvPr/>
        </p:nvCxnSpPr>
        <p:spPr>
          <a:xfrm>
            <a:off x="972208" y="966959"/>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C11923-93CA-4701-A57F-76B1D64EBF53}"/>
              </a:ext>
              <a:ext uri="{C183D7F6-B498-43B3-948B-1728B52AA6E4}">
                <adec:decorative xmlns:adec="http://schemas.microsoft.com/office/drawing/2017/decorative" val="1"/>
              </a:ext>
            </a:extLst>
          </p:cNvPr>
          <p:cNvCxnSpPr>
            <a:cxnSpLocks/>
          </p:cNvCxnSpPr>
          <p:nvPr/>
        </p:nvCxnSpPr>
        <p:spPr>
          <a:xfrm flipV="1">
            <a:off x="6096000" y="966961"/>
            <a:ext cx="2388" cy="225510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5953863-6CFA-4566-A2E3-3075F9527B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490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BE4-832F-4EB9-83D1-198DAB9CCE61}"/>
              </a:ext>
            </a:extLst>
          </p:cNvPr>
          <p:cNvSpPr>
            <a:spLocks noGrp="1"/>
          </p:cNvSpPr>
          <p:nvPr>
            <p:ph type="title"/>
          </p:nvPr>
        </p:nvSpPr>
        <p:spPr/>
        <p:txBody>
          <a:bodyPr/>
          <a:lstStyle/>
          <a:p>
            <a:r>
              <a:rPr lang="en-US" dirty="0"/>
              <a:t>Design a Partnering Strategy</a:t>
            </a:r>
          </a:p>
        </p:txBody>
      </p:sp>
      <p:sp>
        <p:nvSpPr>
          <p:cNvPr id="23" name="TextBox 22">
            <a:extLst>
              <a:ext uri="{FF2B5EF4-FFF2-40B4-BE49-F238E27FC236}">
                <a16:creationId xmlns:a16="http://schemas.microsoft.com/office/drawing/2014/main" id="{05A1AEF5-3873-4524-8634-5029423244E3}"/>
              </a:ext>
            </a:extLst>
          </p:cNvPr>
          <p:cNvSpPr txBox="1"/>
          <p:nvPr/>
        </p:nvSpPr>
        <p:spPr>
          <a:xfrm>
            <a:off x="8294851" y="109542"/>
            <a:ext cx="2891658" cy="2308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Preliminary Recommendation</a:t>
            </a:r>
          </a:p>
        </p:txBody>
      </p:sp>
      <p:sp>
        <p:nvSpPr>
          <p:cNvPr id="22" name="Oval 21">
            <a:extLst>
              <a:ext uri="{FF2B5EF4-FFF2-40B4-BE49-F238E27FC236}">
                <a16:creationId xmlns:a16="http://schemas.microsoft.com/office/drawing/2014/main" id="{EBA0027B-C965-4E5C-B84A-B40386BD2958}"/>
              </a:ext>
            </a:extLst>
          </p:cNvPr>
          <p:cNvSpPr/>
          <p:nvPr/>
        </p:nvSpPr>
        <p:spPr>
          <a:xfrm>
            <a:off x="11186509" y="34458"/>
            <a:ext cx="756037"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Effra" panose="020B0603020203020204" pitchFamily="34" charset="0"/>
                <a:ea typeface="Verdana" panose="020B0604030504040204" pitchFamily="34" charset="0"/>
                <a:cs typeface="+mn-cs"/>
              </a:rPr>
              <a:t>4H</a:t>
            </a:r>
          </a:p>
        </p:txBody>
      </p:sp>
      <p:graphicFrame>
        <p:nvGraphicFramePr>
          <p:cNvPr id="15" name="Table 15">
            <a:extLst>
              <a:ext uri="{FF2B5EF4-FFF2-40B4-BE49-F238E27FC236}">
                <a16:creationId xmlns:a16="http://schemas.microsoft.com/office/drawing/2014/main" id="{6D2F9C97-3044-4D5E-B506-E76DE2E216B8}"/>
              </a:ext>
            </a:extLst>
          </p:cNvPr>
          <p:cNvGraphicFramePr>
            <a:graphicFrameLocks noGrp="1"/>
          </p:cNvGraphicFramePr>
          <p:nvPr/>
        </p:nvGraphicFramePr>
        <p:xfrm>
          <a:off x="972208" y="894047"/>
          <a:ext cx="10287000" cy="2286000"/>
        </p:xfrm>
        <a:graphic>
          <a:graphicData uri="http://schemas.openxmlformats.org/drawingml/2006/table">
            <a:tbl>
              <a:tblPr firstRow="1" bandRow="1">
                <a:tableStyleId>{2D5ABB26-0587-4C30-8999-92F81FD0307C}</a:tableStyleId>
              </a:tblPr>
              <a:tblGrid>
                <a:gridCol w="5143500">
                  <a:extLst>
                    <a:ext uri="{9D8B030D-6E8A-4147-A177-3AD203B41FA5}">
                      <a16:colId xmlns:a16="http://schemas.microsoft.com/office/drawing/2014/main" val="3974380627"/>
                    </a:ext>
                  </a:extLst>
                </a:gridCol>
                <a:gridCol w="5143500">
                  <a:extLst>
                    <a:ext uri="{9D8B030D-6E8A-4147-A177-3AD203B41FA5}">
                      <a16:colId xmlns:a16="http://schemas.microsoft.com/office/drawing/2014/main" val="948662161"/>
                    </a:ext>
                  </a:extLst>
                </a:gridCol>
              </a:tblGrid>
              <a:tr h="548640">
                <a:tc>
                  <a:txBody>
                    <a:bodyPr/>
                    <a:lstStyle/>
                    <a:p>
                      <a:pPr algn="ctr"/>
                      <a:r>
                        <a:rPr lang="en-US" sz="1400" b="1" i="0" dirty="0">
                          <a:latin typeface="Effra" panose="020B0603020203020204" pitchFamily="34" charset="0"/>
                          <a:ea typeface="Verdana" panose="020B0604030504040204" pitchFamily="34" charset="0"/>
                        </a:rPr>
                        <a:t>Current State</a:t>
                      </a:r>
                    </a:p>
                  </a:txBody>
                  <a:tcPr anchor="ctr"/>
                </a:tc>
                <a:tc>
                  <a:txBody>
                    <a:bodyPr/>
                    <a:lstStyle/>
                    <a:p>
                      <a:pPr algn="ctr"/>
                      <a:r>
                        <a:rPr lang="en-US" sz="1400" b="1" i="0" dirty="0">
                          <a:latin typeface="Effra" panose="020B0603020203020204" pitchFamily="34" charset="0"/>
                          <a:ea typeface="Verdana" panose="020B0604030504040204" pitchFamily="34" charset="0"/>
                        </a:rPr>
                        <a:t>Future State</a:t>
                      </a:r>
                    </a:p>
                  </a:txBody>
                  <a:tcPr anchor="ctr"/>
                </a:tc>
                <a:extLst>
                  <a:ext uri="{0D108BD9-81ED-4DB2-BD59-A6C34878D82A}">
                    <a16:rowId xmlns:a16="http://schemas.microsoft.com/office/drawing/2014/main" val="3989875558"/>
                  </a:ext>
                </a:extLst>
              </a:tr>
              <a:tr h="370840">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Distributed approach to new partnership development and relationship management</a:t>
                      </a:r>
                      <a:endParaRPr lang="en-US" sz="1400" b="0"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SPD and CELT established a pilot with Wiley to develop new online courses</a:t>
                      </a:r>
                      <a:endParaRPr lang="en-US" sz="1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Other CSUs have also established partnerships with external entities (e.g., College of Engineering and KidOYO)</a:t>
                      </a:r>
                      <a:endParaRPr lang="en-US" sz="1400" b="0" i="0" u="none" strike="noStrike" dirty="0">
                        <a:effectLst/>
                        <a:latin typeface="Arial" panose="020B0604020202020204" pitchFamily="34" charset="0"/>
                      </a:endParaRPr>
                    </a:p>
                  </a:txBody>
                  <a:tcPr/>
                </a:tc>
                <a:tc>
                  <a:txBody>
                    <a:bodyPr/>
                    <a:lstStyle/>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A coordinated strategy for different types of partnerships (e.g., OPMs, instructional design firms, coaching services, bootcamps, partner universities)</a:t>
                      </a:r>
                      <a:endParaRPr lang="en-US" sz="1400" b="0"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Partnership capabilities complement in-house capabilities in CP&amp;EE</a:t>
                      </a:r>
                      <a:endParaRPr lang="en-US" sz="1400" b="0" i="0" u="none" strike="noStrike" dirty="0">
                        <a:effectLst/>
                        <a:latin typeface="Arial" panose="020B0604020202020204" pitchFamily="34" charset="0"/>
                      </a:endParaRPr>
                    </a:p>
                    <a:p>
                      <a:pPr marL="285750" indent="-285750" algn="l" rtl="0" eaLnBrk="1" fontAlgn="t" latinLnBrk="0" hangingPunct="1">
                        <a:spcBef>
                          <a:spcPts val="0"/>
                        </a:spcBef>
                        <a:spcAft>
                          <a:spcPts val="600"/>
                        </a:spcAft>
                        <a:buFont typeface="Arial" panose="020B0604020202020204" pitchFamily="34" charset="0"/>
                        <a:buChar char="•"/>
                      </a:pPr>
                      <a:r>
                        <a:rPr lang="en-US" sz="1400" b="1" i="0" u="none" strike="noStrike" kern="1200" dirty="0">
                          <a:solidFill>
                            <a:srgbClr val="000000"/>
                          </a:solidFill>
                          <a:effectLst/>
                          <a:latin typeface="Effra" panose="020B0603020203020204" pitchFamily="34" charset="0"/>
                          <a:ea typeface="Verdana" panose="020B0604030504040204" pitchFamily="34" charset="0"/>
                        </a:rPr>
                        <a:t>A coordinated process for surfacing and evaluating new partnership opportunities</a:t>
                      </a:r>
                      <a:endParaRPr lang="en-US" sz="1600" i="0" u="none" strike="noStrike" dirty="0">
                        <a:effectLst/>
                        <a:latin typeface="Arial" panose="020B0604020202020204" pitchFamily="34" charset="0"/>
                      </a:endParaRPr>
                    </a:p>
                  </a:txBody>
                  <a:tcPr/>
                </a:tc>
                <a:extLst>
                  <a:ext uri="{0D108BD9-81ED-4DB2-BD59-A6C34878D82A}">
                    <a16:rowId xmlns:a16="http://schemas.microsoft.com/office/drawing/2014/main" val="3042829114"/>
                  </a:ext>
                </a:extLst>
              </a:tr>
            </a:tbl>
          </a:graphicData>
        </a:graphic>
      </p:graphicFrame>
      <p:sp>
        <p:nvSpPr>
          <p:cNvPr id="20" name="TextBox 19">
            <a:extLst>
              <a:ext uri="{FF2B5EF4-FFF2-40B4-BE49-F238E27FC236}">
                <a16:creationId xmlns:a16="http://schemas.microsoft.com/office/drawing/2014/main" id="{EBED92A1-EB0D-4BF9-95BE-F424AC3FC6C1}"/>
              </a:ext>
            </a:extLst>
          </p:cNvPr>
          <p:cNvSpPr txBox="1"/>
          <p:nvPr/>
        </p:nvSpPr>
        <p:spPr>
          <a:xfrm>
            <a:off x="708993" y="3635933"/>
            <a:ext cx="10774014"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Key Recommendation Steps</a:t>
            </a:r>
          </a:p>
        </p:txBody>
      </p:sp>
      <p:graphicFrame>
        <p:nvGraphicFramePr>
          <p:cNvPr id="13" name="Diagram 12" descr="Flow chart using three text boxes with right pointing arrows in between each.">
            <a:extLst>
              <a:ext uri="{FF2B5EF4-FFF2-40B4-BE49-F238E27FC236}">
                <a16:creationId xmlns:a16="http://schemas.microsoft.com/office/drawing/2014/main" id="{E6AF88FB-43D7-4AC8-8AF2-7CC9E7AF2069}"/>
              </a:ext>
            </a:extLst>
          </p:cNvPr>
          <p:cNvGraphicFramePr/>
          <p:nvPr>
            <p:extLst>
              <p:ext uri="{D42A27DB-BD31-4B8C-83A1-F6EECF244321}">
                <p14:modId xmlns:p14="http://schemas.microsoft.com/office/powerpoint/2010/main" val="797101701"/>
              </p:ext>
            </p:extLst>
          </p:nvPr>
        </p:nvGraphicFramePr>
        <p:xfrm>
          <a:off x="708993" y="3097687"/>
          <a:ext cx="10774014" cy="3574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A4E15206-C949-4771-961C-52133A249146}"/>
              </a:ext>
              <a:ext uri="{C183D7F6-B498-43B3-948B-1728B52AA6E4}">
                <adec:decorative xmlns:adec="http://schemas.microsoft.com/office/drawing/2017/decorative" val="1"/>
              </a:ext>
            </a:extLst>
          </p:cNvPr>
          <p:cNvCxnSpPr>
            <a:cxnSpLocks/>
          </p:cNvCxnSpPr>
          <p:nvPr/>
        </p:nvCxnSpPr>
        <p:spPr>
          <a:xfrm>
            <a:off x="972208" y="1388808"/>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82CC45-6396-4B1B-85EB-0087AEEBE27C}"/>
              </a:ext>
              <a:ext uri="{C183D7F6-B498-43B3-948B-1728B52AA6E4}">
                <adec:decorative xmlns:adec="http://schemas.microsoft.com/office/drawing/2017/decorative" val="1"/>
              </a:ext>
            </a:extLst>
          </p:cNvPr>
          <p:cNvCxnSpPr>
            <a:cxnSpLocks/>
          </p:cNvCxnSpPr>
          <p:nvPr/>
        </p:nvCxnSpPr>
        <p:spPr>
          <a:xfrm>
            <a:off x="972208" y="966959"/>
            <a:ext cx="10287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4FFF4E-2273-4B3E-8B09-64CD9E3A2D90}"/>
              </a:ext>
              <a:ext uri="{C183D7F6-B498-43B3-948B-1728B52AA6E4}">
                <adec:decorative xmlns:adec="http://schemas.microsoft.com/office/drawing/2017/decorative" val="1"/>
              </a:ext>
            </a:extLst>
          </p:cNvPr>
          <p:cNvCxnSpPr>
            <a:cxnSpLocks/>
            <a:stCxn id="15" idx="2"/>
          </p:cNvCxnSpPr>
          <p:nvPr/>
        </p:nvCxnSpPr>
        <p:spPr>
          <a:xfrm flipH="1" flipV="1">
            <a:off x="6098388" y="966961"/>
            <a:ext cx="17320" cy="22130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5953863-6CFA-4566-A2E3-3075F9527B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53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9052-1194-461D-86BF-CBA0BFD0A70C}"/>
              </a:ext>
            </a:extLst>
          </p:cNvPr>
          <p:cNvSpPr>
            <a:spLocks noGrp="1"/>
          </p:cNvSpPr>
          <p:nvPr>
            <p:ph type="title"/>
          </p:nvPr>
        </p:nvSpPr>
        <p:spPr/>
        <p:txBody>
          <a:bodyPr/>
          <a:lstStyle/>
          <a:p>
            <a:r>
              <a:rPr lang="en-US" dirty="0"/>
              <a:t>Benefits and Risks</a:t>
            </a:r>
          </a:p>
        </p:txBody>
      </p:sp>
      <p:sp>
        <p:nvSpPr>
          <p:cNvPr id="5" name="TextBox 4">
            <a:extLst>
              <a:ext uri="{FF2B5EF4-FFF2-40B4-BE49-F238E27FC236}">
                <a16:creationId xmlns:a16="http://schemas.microsoft.com/office/drawing/2014/main" id="{0462B4A6-1848-4DEB-8D4E-D8D72E95B754}"/>
              </a:ext>
            </a:extLst>
          </p:cNvPr>
          <p:cNvSpPr txBox="1"/>
          <p:nvPr/>
        </p:nvSpPr>
        <p:spPr>
          <a:xfrm>
            <a:off x="9661198" y="125846"/>
            <a:ext cx="1970049"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Benefits and Risks</a:t>
            </a:r>
          </a:p>
        </p:txBody>
      </p:sp>
      <p:sp>
        <p:nvSpPr>
          <p:cNvPr id="6" name="Oval 5">
            <a:extLst>
              <a:ext uri="{FF2B5EF4-FFF2-40B4-BE49-F238E27FC236}">
                <a16:creationId xmlns:a16="http://schemas.microsoft.com/office/drawing/2014/main" id="{3696B740-A4E6-48B2-AEB3-2CAAD3C64373}"/>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5</a:t>
            </a:r>
          </a:p>
        </p:txBody>
      </p:sp>
      <p:sp>
        <p:nvSpPr>
          <p:cNvPr id="3" name="Text Placeholder 2">
            <a:extLst>
              <a:ext uri="{FF2B5EF4-FFF2-40B4-BE49-F238E27FC236}">
                <a16:creationId xmlns:a16="http://schemas.microsoft.com/office/drawing/2014/main" id="{AF7409B9-72FE-4831-98AD-E93B3837E2BD}"/>
              </a:ext>
            </a:extLst>
          </p:cNvPr>
          <p:cNvSpPr>
            <a:spLocks noGrp="1"/>
          </p:cNvSpPr>
          <p:nvPr>
            <p:ph type="body" idx="1"/>
          </p:nvPr>
        </p:nvSpPr>
        <p:spPr>
          <a:xfrm>
            <a:off x="1066800" y="914401"/>
            <a:ext cx="10058400" cy="585436"/>
          </a:xfrm>
        </p:spPr>
        <p:txBody>
          <a:bodyPr/>
          <a:lstStyle/>
          <a:p>
            <a:r>
              <a:rPr lang="en-US" dirty="0"/>
              <a:t>Expanding CP&amp;EE programs presents a significant revenue opportunity for the University and the anticipated benefits are forecasted to outweigh the associated risks.</a:t>
            </a:r>
          </a:p>
          <a:p>
            <a:endParaRPr lang="en-US" dirty="0"/>
          </a:p>
          <a:p>
            <a:endParaRPr lang="en-US" dirty="0"/>
          </a:p>
        </p:txBody>
      </p:sp>
      <p:graphicFrame>
        <p:nvGraphicFramePr>
          <p:cNvPr id="10" name="Table 9">
            <a:extLst>
              <a:ext uri="{FF2B5EF4-FFF2-40B4-BE49-F238E27FC236}">
                <a16:creationId xmlns:a16="http://schemas.microsoft.com/office/drawing/2014/main" id="{1ED7EC06-C626-4D43-86A6-C95E0DFACDF9}"/>
              </a:ext>
            </a:extLst>
          </p:cNvPr>
          <p:cNvGraphicFramePr>
            <a:graphicFrameLocks noGrp="1"/>
          </p:cNvGraphicFramePr>
          <p:nvPr>
            <p:extLst>
              <p:ext uri="{D42A27DB-BD31-4B8C-83A1-F6EECF244321}">
                <p14:modId xmlns:p14="http://schemas.microsoft.com/office/powerpoint/2010/main" val="4216674757"/>
              </p:ext>
            </p:extLst>
          </p:nvPr>
        </p:nvGraphicFramePr>
        <p:xfrm>
          <a:off x="972208" y="1499837"/>
          <a:ext cx="10287000" cy="3992880"/>
        </p:xfrm>
        <a:graphic>
          <a:graphicData uri="http://schemas.openxmlformats.org/drawingml/2006/table">
            <a:tbl>
              <a:tblPr firstRow="1" bandRow="1">
                <a:tableStyleId>{2D5ABB26-0587-4C30-8999-92F81FD0307C}</a:tableStyleId>
              </a:tblPr>
              <a:tblGrid>
                <a:gridCol w="5143500">
                  <a:extLst>
                    <a:ext uri="{9D8B030D-6E8A-4147-A177-3AD203B41FA5}">
                      <a16:colId xmlns:a16="http://schemas.microsoft.com/office/drawing/2014/main" val="3974380627"/>
                    </a:ext>
                  </a:extLst>
                </a:gridCol>
                <a:gridCol w="5143500">
                  <a:extLst>
                    <a:ext uri="{9D8B030D-6E8A-4147-A177-3AD203B41FA5}">
                      <a16:colId xmlns:a16="http://schemas.microsoft.com/office/drawing/2014/main" val="948662161"/>
                    </a:ext>
                  </a:extLst>
                </a:gridCol>
              </a:tblGrid>
              <a:tr h="548640">
                <a:tc>
                  <a:txBody>
                    <a:bodyPr/>
                    <a:lstStyle/>
                    <a:p>
                      <a:pPr algn="ctr"/>
                      <a:r>
                        <a:rPr lang="en-US" sz="1600" b="1" i="0" dirty="0">
                          <a:latin typeface="Effra" panose="020B0603020203020204" pitchFamily="34" charset="0"/>
                          <a:ea typeface="Verdana" panose="020B0604030504040204" pitchFamily="34" charset="0"/>
                        </a:rPr>
                        <a:t>Benefits</a:t>
                      </a:r>
                    </a:p>
                  </a:txBody>
                  <a:tcPr anchor="ctr"/>
                </a:tc>
                <a:tc>
                  <a:txBody>
                    <a:bodyPr/>
                    <a:lstStyle/>
                    <a:p>
                      <a:pPr algn="ctr"/>
                      <a:r>
                        <a:rPr lang="en-US" sz="1600" b="1" i="0" dirty="0">
                          <a:latin typeface="Effra" panose="020B0603020203020204" pitchFamily="34" charset="0"/>
                          <a:ea typeface="Verdana" panose="020B0604030504040204" pitchFamily="34" charset="0"/>
                        </a:rPr>
                        <a:t>Risks</a:t>
                      </a:r>
                    </a:p>
                  </a:txBody>
                  <a:tcPr anchor="ctr"/>
                </a:tc>
                <a:extLst>
                  <a:ext uri="{0D108BD9-81ED-4DB2-BD59-A6C34878D82A}">
                    <a16:rowId xmlns:a16="http://schemas.microsoft.com/office/drawing/2014/main" val="3989875558"/>
                  </a:ext>
                </a:extLst>
              </a:tr>
              <a:tr h="370840">
                <a:tc>
                  <a:txBody>
                    <a:bodyPr/>
                    <a:lstStyle/>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Generation of increased net-revenues from CP&amp;EE offerings</a:t>
                      </a:r>
                    </a:p>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Expansion of CP&amp;EE programming to address unmet consumer needs (e.g., non-traditional and professional students)</a:t>
                      </a:r>
                    </a:p>
                    <a:p>
                      <a:pPr marL="285750" indent="-285750" algn="l">
                        <a:spcAft>
                          <a:spcPts val="600"/>
                        </a:spcAft>
                        <a:buFont typeface="Arial" panose="020B0604020202020204" pitchFamily="34" charset="0"/>
                        <a:buChar char="•"/>
                      </a:pPr>
                      <a:r>
                        <a:rPr kumimoji="0" lang="en-US" sz="1500" b="1" i="0"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rPr>
                        <a:t>Advancement of the University’s mission and its educational impact by </a:t>
                      </a:r>
                      <a:r>
                        <a:rPr lang="en-US" sz="1500" b="1" i="0" dirty="0">
                          <a:solidFill>
                            <a:schemeClr val="tx1"/>
                          </a:solidFill>
                          <a:latin typeface="Effra" panose="020B0603020203020204" pitchFamily="34" charset="0"/>
                          <a:ea typeface="Verdana" panose="020B0604030504040204" pitchFamily="34" charset="0"/>
                        </a:rPr>
                        <a:t>enriching lives through further education</a:t>
                      </a:r>
                    </a:p>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Strengthening of relationships with over 200,000 SBU alumni</a:t>
                      </a:r>
                    </a:p>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Leadership in driving economic growth and positive health outcomes on Long Island and beyond</a:t>
                      </a:r>
                    </a:p>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Enhancement of SBU’s brand and reputation</a:t>
                      </a:r>
                    </a:p>
                  </a:txBody>
                  <a:tcPr/>
                </a:tc>
                <a:tc>
                  <a:txBody>
                    <a:bodyPr/>
                    <a:lstStyle/>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Relatively small footprint in the CP&amp;EE space</a:t>
                      </a:r>
                    </a:p>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Strategic investments in key areas, most of which are recurring</a:t>
                      </a:r>
                    </a:p>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Implementation will be time- and resource-intensive and require entrepreneurial leadership</a:t>
                      </a:r>
                    </a:p>
                    <a:p>
                      <a:pPr marL="285750" indent="-285750">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Significant organizational change over the long-term</a:t>
                      </a:r>
                    </a:p>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Potential internal resistance and concerns regarding organizational change</a:t>
                      </a:r>
                    </a:p>
                    <a:p>
                      <a:pPr marL="285750" indent="-285750" algn="l">
                        <a:spcAft>
                          <a:spcPts val="600"/>
                        </a:spcAft>
                        <a:buFont typeface="Arial" panose="020B0604020202020204" pitchFamily="34" charset="0"/>
                        <a:buChar char="•"/>
                      </a:pPr>
                      <a:r>
                        <a:rPr lang="en-US" sz="1500" b="1" i="0" dirty="0">
                          <a:solidFill>
                            <a:schemeClr val="tx1"/>
                          </a:solidFill>
                          <a:latin typeface="Effra" panose="020B0603020203020204" pitchFamily="34" charset="0"/>
                          <a:ea typeface="Verdana" panose="020B0604030504040204" pitchFamily="34" charset="0"/>
                        </a:rPr>
                        <a:t>Ongoing uncertainty about the role of existing units including SPD</a:t>
                      </a:r>
                    </a:p>
                  </a:txBody>
                  <a:tcPr/>
                </a:tc>
                <a:extLst>
                  <a:ext uri="{0D108BD9-81ED-4DB2-BD59-A6C34878D82A}">
                    <a16:rowId xmlns:a16="http://schemas.microsoft.com/office/drawing/2014/main" val="3042829114"/>
                  </a:ext>
                </a:extLst>
              </a:tr>
            </a:tbl>
          </a:graphicData>
        </a:graphic>
      </p:graphicFrame>
      <p:cxnSp>
        <p:nvCxnSpPr>
          <p:cNvPr id="11" name="Straight Connector 10">
            <a:extLst>
              <a:ext uri="{FF2B5EF4-FFF2-40B4-BE49-F238E27FC236}">
                <a16:creationId xmlns:a16="http://schemas.microsoft.com/office/drawing/2014/main" id="{E7D1C7ED-C6F5-4985-A525-663496434CB1}"/>
              </a:ext>
              <a:ext uri="{C183D7F6-B498-43B3-948B-1728B52AA6E4}">
                <adec:decorative xmlns:adec="http://schemas.microsoft.com/office/drawing/2017/decorative" val="1"/>
              </a:ext>
            </a:extLst>
          </p:cNvPr>
          <p:cNvCxnSpPr>
            <a:cxnSpLocks/>
          </p:cNvCxnSpPr>
          <p:nvPr/>
        </p:nvCxnSpPr>
        <p:spPr>
          <a:xfrm>
            <a:off x="972208" y="1994598"/>
            <a:ext cx="10287000"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EE51BD-5EB5-4354-99FE-D61C71F1DA6C}"/>
              </a:ext>
              <a:ext uri="{C183D7F6-B498-43B3-948B-1728B52AA6E4}">
                <adec:decorative xmlns:adec="http://schemas.microsoft.com/office/drawing/2017/decorative" val="1"/>
              </a:ext>
            </a:extLst>
          </p:cNvPr>
          <p:cNvCxnSpPr>
            <a:cxnSpLocks/>
          </p:cNvCxnSpPr>
          <p:nvPr/>
        </p:nvCxnSpPr>
        <p:spPr>
          <a:xfrm>
            <a:off x="972208" y="1572749"/>
            <a:ext cx="10287000"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0488B9-3C52-4068-8D65-D5AEB55AF73D}"/>
              </a:ext>
              <a:ext uri="{C183D7F6-B498-43B3-948B-1728B52AA6E4}">
                <adec:decorative xmlns:adec="http://schemas.microsoft.com/office/drawing/2017/decorative" val="1"/>
              </a:ext>
            </a:extLst>
          </p:cNvPr>
          <p:cNvCxnSpPr>
            <a:cxnSpLocks/>
            <a:stCxn id="10" idx="2"/>
          </p:cNvCxnSpPr>
          <p:nvPr/>
        </p:nvCxnSpPr>
        <p:spPr>
          <a:xfrm flipH="1" flipV="1">
            <a:off x="6098388" y="1572751"/>
            <a:ext cx="17320" cy="3919966"/>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74F3D76-FB41-4ADC-9D6D-9BC79386C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40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9052-1194-461D-86BF-CBA0BFD0A70C}"/>
              </a:ext>
            </a:extLst>
          </p:cNvPr>
          <p:cNvSpPr>
            <a:spLocks noGrp="1"/>
          </p:cNvSpPr>
          <p:nvPr>
            <p:ph type="title"/>
          </p:nvPr>
        </p:nvSpPr>
        <p:spPr/>
        <p:txBody>
          <a:bodyPr/>
          <a:lstStyle/>
          <a:p>
            <a:r>
              <a:rPr lang="en-US" dirty="0"/>
              <a:t>Implementation Considerations</a:t>
            </a:r>
            <a:endParaRPr lang="en-US" sz="3000" dirty="0"/>
          </a:p>
        </p:txBody>
      </p:sp>
      <p:sp>
        <p:nvSpPr>
          <p:cNvPr id="5" name="TextBox 4">
            <a:extLst>
              <a:ext uri="{FF2B5EF4-FFF2-40B4-BE49-F238E27FC236}">
                <a16:creationId xmlns:a16="http://schemas.microsoft.com/office/drawing/2014/main" id="{4FDA454E-9327-4FBF-8AD4-7DB10E83F246}"/>
              </a:ext>
            </a:extLst>
          </p:cNvPr>
          <p:cNvSpPr txBox="1"/>
          <p:nvPr/>
        </p:nvSpPr>
        <p:spPr>
          <a:xfrm>
            <a:off x="9422781" y="33454"/>
            <a:ext cx="2045182" cy="430887"/>
          </a:xfrm>
          <a:prstGeom prst="rect">
            <a:avLst/>
          </a:prstGeom>
        </p:spPr>
        <p:txBody>
          <a:bodyPr wrap="square" lIns="0" tIns="0" rIns="0" bIns="0" rtlCol="0">
            <a:spAutoFit/>
          </a:bodyPr>
          <a:lstStyle/>
          <a:p>
            <a:pPr algn="r"/>
            <a:r>
              <a:rPr lang="en-US" sz="1400" b="1" dirty="0">
                <a:solidFill>
                  <a:schemeClr val="accent1"/>
                </a:solidFill>
                <a:latin typeface="Effra" panose="020B0603020203020204" pitchFamily="34" charset="0"/>
                <a:ea typeface="Verdana" panose="020B0604030504040204" pitchFamily="34" charset="0"/>
              </a:rPr>
              <a:t>Implementation Considerations</a:t>
            </a:r>
          </a:p>
        </p:txBody>
      </p:sp>
      <p:sp>
        <p:nvSpPr>
          <p:cNvPr id="6" name="Oval 5">
            <a:extLst>
              <a:ext uri="{FF2B5EF4-FFF2-40B4-BE49-F238E27FC236}">
                <a16:creationId xmlns:a16="http://schemas.microsoft.com/office/drawing/2014/main" id="{2198655C-5D8A-4014-A325-67460DCB0A73}"/>
              </a:ext>
            </a:extLst>
          </p:cNvPr>
          <p:cNvSpPr/>
          <p:nvPr/>
        </p:nvSpPr>
        <p:spPr>
          <a:xfrm>
            <a:off x="11537369" y="41260"/>
            <a:ext cx="405178" cy="374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6</a:t>
            </a:r>
          </a:p>
        </p:txBody>
      </p:sp>
      <p:sp>
        <p:nvSpPr>
          <p:cNvPr id="3" name="Text Placeholder 2">
            <a:extLst>
              <a:ext uri="{FF2B5EF4-FFF2-40B4-BE49-F238E27FC236}">
                <a16:creationId xmlns:a16="http://schemas.microsoft.com/office/drawing/2014/main" id="{AF7409B9-72FE-4831-98AD-E93B3837E2BD}"/>
              </a:ext>
            </a:extLst>
          </p:cNvPr>
          <p:cNvSpPr>
            <a:spLocks noGrp="1"/>
          </p:cNvSpPr>
          <p:nvPr>
            <p:ph type="body" idx="1"/>
          </p:nvPr>
        </p:nvSpPr>
        <p:spPr>
          <a:xfrm>
            <a:off x="1066800" y="914400"/>
            <a:ext cx="10058400" cy="4659086"/>
          </a:xfrm>
        </p:spPr>
        <p:txBody>
          <a:bodyPr/>
          <a:lstStyle/>
          <a:p>
            <a:r>
              <a:rPr lang="en-US" dirty="0"/>
              <a:t>There are several key items for SBU to consider in its transition to implementation.</a:t>
            </a:r>
          </a:p>
          <a:p>
            <a:pPr marL="285750" indent="-285750">
              <a:buFont typeface="Arial" panose="020B0604020202020204" pitchFamily="34" charset="0"/>
              <a:buChar char="•"/>
            </a:pPr>
            <a:endParaRPr lang="en-US" sz="600" dirty="0"/>
          </a:p>
          <a:p>
            <a:pPr marL="285750" indent="-285750">
              <a:spcBef>
                <a:spcPts val="600"/>
              </a:spcBef>
              <a:spcAft>
                <a:spcPts val="600"/>
              </a:spcAft>
              <a:buFont typeface="Arial" panose="020B0604020202020204" pitchFamily="34" charset="0"/>
              <a:buChar char="•"/>
            </a:pPr>
            <a:r>
              <a:rPr lang="en-US" dirty="0"/>
              <a:t>SBU’s leadership will need to clearly articulate and communicate the role of CP&amp;EE within the broader mission of the University</a:t>
            </a:r>
          </a:p>
          <a:p>
            <a:pPr marL="285750" indent="-285750">
              <a:spcBef>
                <a:spcPts val="600"/>
              </a:spcBef>
              <a:spcAft>
                <a:spcPts val="600"/>
              </a:spcAft>
              <a:buFont typeface="Arial" panose="020B0604020202020204" pitchFamily="34" charset="0"/>
              <a:buChar char="•"/>
            </a:pPr>
            <a:r>
              <a:rPr lang="en-US" dirty="0"/>
              <a:t>SBU will need to move quickly and nimbly to take advantage of the near- and longer-term revenue opportunities in areas such as health, education, data analytics, and environmental science</a:t>
            </a:r>
          </a:p>
          <a:p>
            <a:pPr marL="285750" indent="-285750">
              <a:spcBef>
                <a:spcPts val="600"/>
              </a:spcBef>
              <a:spcAft>
                <a:spcPts val="600"/>
              </a:spcAft>
              <a:buFont typeface="Arial" panose="020B0604020202020204" pitchFamily="34" charset="0"/>
              <a:buChar char="•"/>
            </a:pPr>
            <a:r>
              <a:rPr lang="en-US" dirty="0"/>
              <a:t>Seizing this opportunity will require select strategic investments in key areas (e.g., market research, marketing, infrastructure/technology) and greater alignment across colleges, schools, and units</a:t>
            </a:r>
          </a:p>
          <a:p>
            <a:pPr marL="285750" indent="-285750">
              <a:spcBef>
                <a:spcPts val="600"/>
              </a:spcBef>
              <a:spcAft>
                <a:spcPts val="600"/>
              </a:spcAft>
              <a:buFont typeface="Arial" panose="020B0604020202020204" pitchFamily="34" charset="0"/>
              <a:buChar char="•"/>
            </a:pPr>
            <a:r>
              <a:rPr lang="en-US" dirty="0"/>
              <a:t>A strategic and business planning exercise will play a critical role in identifying a University-wide vision for CP&amp;EE, priorities to realize this vision, success measures to track progress, and an execution roadmap to support implementation</a:t>
            </a:r>
          </a:p>
          <a:p>
            <a:pPr marL="285750" indent="-285750">
              <a:spcBef>
                <a:spcPts val="600"/>
              </a:spcBef>
              <a:spcAft>
                <a:spcPts val="600"/>
              </a:spcAft>
              <a:buFont typeface="Arial" panose="020B0604020202020204" pitchFamily="34" charset="0"/>
              <a:buChar char="•"/>
            </a:pPr>
            <a:r>
              <a:rPr lang="en-US" dirty="0"/>
              <a:t>The implementation effort will be time- and resource-intensive and may face some internal resistance</a:t>
            </a:r>
          </a:p>
          <a:p>
            <a:pPr marL="285750" indent="-285750">
              <a:spcBef>
                <a:spcPts val="600"/>
              </a:spcBef>
              <a:spcAft>
                <a:spcPts val="600"/>
              </a:spcAft>
              <a:buFont typeface="Arial" panose="020B0604020202020204" pitchFamily="34" charset="0"/>
              <a:buChar char="•"/>
            </a:pPr>
            <a:r>
              <a:rPr lang="en-US" dirty="0"/>
              <a:t>Implementation will likely require a step-wise approach with near-term integration paving the way for more significant organizational change in 18-36 months</a:t>
            </a:r>
          </a:p>
          <a:p>
            <a:endParaRPr lang="en-US" dirty="0"/>
          </a:p>
        </p:txBody>
      </p:sp>
      <p:sp>
        <p:nvSpPr>
          <p:cNvPr id="4" name="Slide Number Placeholder 3">
            <a:extLst>
              <a:ext uri="{FF2B5EF4-FFF2-40B4-BE49-F238E27FC236}">
                <a16:creationId xmlns:a16="http://schemas.microsoft.com/office/drawing/2014/main" id="{274F3D76-FB41-4ADC-9D6D-9BC79386C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74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438A-8404-44A9-87BF-311AA009A58B}"/>
              </a:ext>
            </a:extLst>
          </p:cNvPr>
          <p:cNvSpPr>
            <a:spLocks noGrp="1"/>
          </p:cNvSpPr>
          <p:nvPr>
            <p:ph type="title"/>
          </p:nvPr>
        </p:nvSpPr>
        <p:spPr/>
        <p:txBody>
          <a:bodyPr/>
          <a:lstStyle/>
          <a:p>
            <a:r>
              <a:rPr lang="en-US" dirty="0"/>
              <a:t>Near-Term Priorities</a:t>
            </a:r>
            <a:endParaRPr lang="en-US" sz="3000" dirty="0"/>
          </a:p>
        </p:txBody>
      </p:sp>
      <p:sp>
        <p:nvSpPr>
          <p:cNvPr id="5" name="TextBox 4">
            <a:extLst>
              <a:ext uri="{FF2B5EF4-FFF2-40B4-BE49-F238E27FC236}">
                <a16:creationId xmlns:a16="http://schemas.microsoft.com/office/drawing/2014/main" id="{D7CB6C96-13DE-480D-BEBE-31BAC764F43B}"/>
              </a:ext>
            </a:extLst>
          </p:cNvPr>
          <p:cNvSpPr txBox="1"/>
          <p:nvPr/>
        </p:nvSpPr>
        <p:spPr>
          <a:xfrm>
            <a:off x="9422781" y="33454"/>
            <a:ext cx="2045182" cy="430887"/>
          </a:xfrm>
          <a:prstGeom prst="rect">
            <a:avLst/>
          </a:prstGeom>
        </p:spPr>
        <p:txBody>
          <a:bodyPr wrap="square" lIns="0" tIns="0" rIns="0" bIns="0" rtlCol="0">
            <a:spAutoFit/>
          </a:bodyPr>
          <a:lstStyle/>
          <a:p>
            <a:pPr algn="r"/>
            <a:r>
              <a:rPr lang="en-US" sz="1400" b="1" dirty="0">
                <a:solidFill>
                  <a:schemeClr val="accent1"/>
                </a:solidFill>
                <a:latin typeface="Effra" panose="020B0603020203020204" pitchFamily="34" charset="0"/>
                <a:ea typeface="Verdana" panose="020B0604030504040204" pitchFamily="34" charset="0"/>
              </a:rPr>
              <a:t>Implementation Considerations</a:t>
            </a:r>
          </a:p>
        </p:txBody>
      </p:sp>
      <p:sp>
        <p:nvSpPr>
          <p:cNvPr id="6" name="Oval 5">
            <a:extLst>
              <a:ext uri="{FF2B5EF4-FFF2-40B4-BE49-F238E27FC236}">
                <a16:creationId xmlns:a16="http://schemas.microsoft.com/office/drawing/2014/main" id="{5E585793-8368-41E3-9938-FB3A28F14C0E}"/>
              </a:ext>
            </a:extLst>
          </p:cNvPr>
          <p:cNvSpPr/>
          <p:nvPr/>
        </p:nvSpPr>
        <p:spPr>
          <a:xfrm>
            <a:off x="11537369" y="41260"/>
            <a:ext cx="405178" cy="374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6</a:t>
            </a:r>
          </a:p>
        </p:txBody>
      </p:sp>
      <p:graphicFrame>
        <p:nvGraphicFramePr>
          <p:cNvPr id="8" name="Table 15">
            <a:extLst>
              <a:ext uri="{FF2B5EF4-FFF2-40B4-BE49-F238E27FC236}">
                <a16:creationId xmlns:a16="http://schemas.microsoft.com/office/drawing/2014/main" id="{5E32FC01-A89D-468C-BBEE-E3D9647A2ABD}"/>
              </a:ext>
            </a:extLst>
          </p:cNvPr>
          <p:cNvGraphicFramePr>
            <a:graphicFrameLocks noGrp="1"/>
          </p:cNvGraphicFramePr>
          <p:nvPr>
            <p:extLst>
              <p:ext uri="{D42A27DB-BD31-4B8C-83A1-F6EECF244321}">
                <p14:modId xmlns:p14="http://schemas.microsoft.com/office/powerpoint/2010/main" val="3822989930"/>
              </p:ext>
            </p:extLst>
          </p:nvPr>
        </p:nvGraphicFramePr>
        <p:xfrm>
          <a:off x="1066800" y="937696"/>
          <a:ext cx="10058399" cy="4607560"/>
        </p:xfrm>
        <a:graphic>
          <a:graphicData uri="http://schemas.openxmlformats.org/drawingml/2006/table">
            <a:tbl>
              <a:tblPr firstRow="1" bandRow="1">
                <a:tableStyleId>{2D5ABB26-0587-4C30-8999-92F81FD0307C}</a:tableStyleId>
              </a:tblPr>
              <a:tblGrid>
                <a:gridCol w="10058399">
                  <a:extLst>
                    <a:ext uri="{9D8B030D-6E8A-4147-A177-3AD203B41FA5}">
                      <a16:colId xmlns:a16="http://schemas.microsoft.com/office/drawing/2014/main" val="948662161"/>
                    </a:ext>
                  </a:extLst>
                </a:gridCol>
              </a:tblGrid>
              <a:tr h="640080">
                <a:tc>
                  <a:txBody>
                    <a:bodyPr/>
                    <a:lstStyle/>
                    <a:p>
                      <a:pPr algn="ctr"/>
                      <a:r>
                        <a:rPr lang="en-US" sz="2000" b="1" i="0" dirty="0">
                          <a:latin typeface="Effra" panose="020B0603020203020204" pitchFamily="34" charset="0"/>
                          <a:ea typeface="Verdana" panose="020B0604030504040204" pitchFamily="34" charset="0"/>
                        </a:rPr>
                        <a:t>SBU’s Near-Term Priorities: 1-6 months</a:t>
                      </a:r>
                    </a:p>
                  </a:txBody>
                  <a:tcPr anchor="ctr"/>
                </a:tc>
                <a:extLst>
                  <a:ext uri="{0D108BD9-81ED-4DB2-BD59-A6C34878D82A}">
                    <a16:rowId xmlns:a16="http://schemas.microsoft.com/office/drawing/2014/main" val="3989875558"/>
                  </a:ext>
                </a:extLst>
              </a:tr>
              <a:tr h="370840">
                <a:tc>
                  <a:txBody>
                    <a:bodyPr/>
                    <a:lstStyle/>
                    <a:p>
                      <a:pPr marL="365760" indent="-342900">
                        <a:spcBef>
                          <a:spcPts val="1200"/>
                        </a:spcBef>
                        <a:spcAft>
                          <a:spcPts val="0"/>
                        </a:spcAft>
                        <a:buFont typeface="Arial" panose="020B0604020202020204" pitchFamily="34" charset="0"/>
                        <a:buChar char="•"/>
                      </a:pPr>
                      <a:r>
                        <a:rPr lang="en-US" sz="1800" b="1" i="0" dirty="0">
                          <a:latin typeface="Effra" panose="020B0603020203020204" pitchFamily="34" charset="0"/>
                          <a:ea typeface="Verdana" panose="020B0604030504040204" pitchFamily="34" charset="0"/>
                        </a:rPr>
                        <a:t>Create a</a:t>
                      </a:r>
                      <a:r>
                        <a:rPr lang="en-US" sz="1800" b="1" i="0" baseline="0" dirty="0">
                          <a:latin typeface="Effra" panose="020B0603020203020204" pitchFamily="34" charset="0"/>
                          <a:ea typeface="Verdana" panose="020B0604030504040204" pitchFamily="34" charset="0"/>
                        </a:rPr>
                        <a:t> CP&amp;EE</a:t>
                      </a:r>
                      <a:r>
                        <a:rPr lang="en-US" sz="1800" b="1" i="0" dirty="0">
                          <a:latin typeface="Effra" panose="020B0603020203020204" pitchFamily="34" charset="0"/>
                          <a:ea typeface="Verdana" panose="020B0604030504040204" pitchFamily="34" charset="0"/>
                        </a:rPr>
                        <a:t> Implementation Task Force, which could include members</a:t>
                      </a:r>
                      <a:r>
                        <a:rPr lang="en-US" sz="1800" b="1" i="0" baseline="0" dirty="0">
                          <a:latin typeface="Effra" panose="020B0603020203020204" pitchFamily="34" charset="0"/>
                          <a:ea typeface="Verdana" panose="020B0604030504040204" pitchFamily="34" charset="0"/>
                        </a:rPr>
                        <a:t> of the CP&amp;EE Working Group</a:t>
                      </a:r>
                      <a:r>
                        <a:rPr lang="en-US" sz="1800" b="1" i="0" dirty="0">
                          <a:latin typeface="Effra" panose="020B0603020203020204" pitchFamily="34" charset="0"/>
                          <a:ea typeface="Verdana" panose="020B0604030504040204" pitchFamily="34" charset="0"/>
                        </a:rPr>
                        <a:t>, working with a designated executive leader, to put in place short-term solutions and to transition to a longer-term strategy.</a:t>
                      </a:r>
                    </a:p>
                    <a:p>
                      <a:pPr marL="365760" indent="-342900">
                        <a:spcBef>
                          <a:spcPts val="1200"/>
                        </a:spcBef>
                        <a:spcAft>
                          <a:spcPts val="0"/>
                        </a:spcAft>
                        <a:buFont typeface="Arial" panose="020B0604020202020204" pitchFamily="34" charset="0"/>
                        <a:buChar char="•"/>
                      </a:pPr>
                      <a:r>
                        <a:rPr lang="en-US" sz="1800" b="1" i="0" dirty="0">
                          <a:latin typeface="Effra" panose="020B0603020203020204" pitchFamily="34" charset="0"/>
                          <a:ea typeface="Verdana" panose="020B0604030504040204" pitchFamily="34" charset="0"/>
                        </a:rPr>
                        <a:t>Specific</a:t>
                      </a:r>
                      <a:r>
                        <a:rPr lang="en-US" sz="1800" b="1" i="0" baseline="0" dirty="0">
                          <a:latin typeface="Effra" panose="020B0603020203020204" pitchFamily="34" charset="0"/>
                          <a:ea typeface="Verdana" panose="020B0604030504040204" pitchFamily="34" charset="0"/>
                        </a:rPr>
                        <a:t> goals of a CP&amp;EE Implementation Task Force could include but are not limited to:</a:t>
                      </a:r>
                    </a:p>
                    <a:p>
                      <a:pPr marL="822960" lvl="1" indent="-342900">
                        <a:spcBef>
                          <a:spcPts val="1200"/>
                        </a:spcBef>
                        <a:spcAft>
                          <a:spcPts val="0"/>
                        </a:spcAft>
                        <a:buFont typeface="Arial" panose="020B0604020202020204" pitchFamily="34" charset="0"/>
                        <a:buChar char="•"/>
                      </a:pPr>
                      <a:r>
                        <a:rPr lang="en-US" sz="1800" b="1" i="0" dirty="0">
                          <a:latin typeface="Effra" panose="020B0603020203020204" pitchFamily="34" charset="0"/>
                          <a:ea typeface="Verdana" panose="020B0604030504040204" pitchFamily="34" charset="0"/>
                        </a:rPr>
                        <a:t>Advocating for enhanced marketing of already-existing CP&amp;EE programs;</a:t>
                      </a:r>
                    </a:p>
                    <a:p>
                      <a:pPr marL="822960" lvl="1" indent="-342900">
                        <a:spcBef>
                          <a:spcPts val="1200"/>
                        </a:spcBef>
                        <a:spcAft>
                          <a:spcPts val="0"/>
                        </a:spcAft>
                        <a:buFont typeface="Arial" panose="020B0604020202020204" pitchFamily="34" charset="0"/>
                        <a:buChar char="•"/>
                      </a:pPr>
                      <a:r>
                        <a:rPr lang="en-US" sz="1800" b="1" i="0" dirty="0">
                          <a:latin typeface="Effra" panose="020B0603020203020204" pitchFamily="34" charset="0"/>
                          <a:ea typeface="Verdana" panose="020B0604030504040204" pitchFamily="34" charset="0"/>
                        </a:rPr>
                        <a:t>Initializing a website for</a:t>
                      </a:r>
                      <a:r>
                        <a:rPr lang="en-US" sz="1800" b="1" i="0" baseline="0" dirty="0">
                          <a:latin typeface="Effra" panose="020B0603020203020204" pitchFamily="34" charset="0"/>
                          <a:ea typeface="Verdana" panose="020B0604030504040204" pitchFamily="34" charset="0"/>
                        </a:rPr>
                        <a:t> existing CP&amp;EE programs;</a:t>
                      </a:r>
                      <a:endParaRPr lang="en-US" sz="1800" b="1" i="0" dirty="0">
                        <a:latin typeface="Effra" panose="020B0603020203020204" pitchFamily="34" charset="0"/>
                        <a:ea typeface="Verdana" panose="020B0604030504040204" pitchFamily="34" charset="0"/>
                      </a:endParaRPr>
                    </a:p>
                    <a:p>
                      <a:pPr marL="822960" lvl="1" indent="-342900">
                        <a:spcBef>
                          <a:spcPts val="1200"/>
                        </a:spcBef>
                        <a:spcAft>
                          <a:spcPts val="0"/>
                        </a:spcAft>
                        <a:buFont typeface="Arial" panose="020B0604020202020204" pitchFamily="34" charset="0"/>
                        <a:buChar char="•"/>
                      </a:pPr>
                      <a:r>
                        <a:rPr lang="en-US" sz="1800" b="1" i="0" dirty="0">
                          <a:latin typeface="Effra" panose="020B0603020203020204" pitchFamily="34" charset="0"/>
                          <a:ea typeface="Verdana" panose="020B0604030504040204" pitchFamily="34" charset="0"/>
                        </a:rPr>
                        <a:t>Creating</a:t>
                      </a:r>
                      <a:r>
                        <a:rPr lang="en-US" sz="1800" b="1" i="0" baseline="0" dirty="0">
                          <a:latin typeface="Effra" panose="020B0603020203020204" pitchFamily="34" charset="0"/>
                          <a:ea typeface="Verdana" panose="020B0604030504040204" pitchFamily="34" charset="0"/>
                        </a:rPr>
                        <a:t> job descriptions for a Vice Provost of CP&amp;EE and related staff with relevant expertise;</a:t>
                      </a:r>
                    </a:p>
                    <a:p>
                      <a:pPr marL="822960" lvl="1" indent="-342900">
                        <a:spcBef>
                          <a:spcPts val="1200"/>
                        </a:spcBef>
                        <a:spcAft>
                          <a:spcPts val="0"/>
                        </a:spcAft>
                        <a:buFont typeface="Arial" panose="020B0604020202020204" pitchFamily="34" charset="0"/>
                        <a:buChar char="•"/>
                      </a:pPr>
                      <a:r>
                        <a:rPr lang="en-US" sz="1800" b="1" i="0" dirty="0">
                          <a:latin typeface="Effra" panose="020B0603020203020204" pitchFamily="34" charset="0"/>
                          <a:ea typeface="Verdana" panose="020B0604030504040204" pitchFamily="34" charset="0"/>
                        </a:rPr>
                        <a:t>Developing a charter for the CP&amp;EE Steering Committee outlining the role, responsibilities, and composition of the Committee and</a:t>
                      </a:r>
                      <a:r>
                        <a:rPr lang="en-US" sz="1800" b="1" i="0" baseline="0" dirty="0">
                          <a:latin typeface="Effra" panose="020B0603020203020204" pitchFamily="34" charset="0"/>
                          <a:ea typeface="Verdana" panose="020B0604030504040204" pitchFamily="34" charset="0"/>
                        </a:rPr>
                        <a:t> its leadership.</a:t>
                      </a:r>
                      <a:endParaRPr lang="en-US" sz="1800" b="1" i="0" dirty="0">
                        <a:latin typeface="Effra" panose="020B0603020203020204" pitchFamily="34" charset="0"/>
                        <a:ea typeface="Verdana" panose="020B0604030504040204" pitchFamily="34" charset="0"/>
                      </a:endParaRPr>
                    </a:p>
                  </a:txBody>
                  <a:tcPr/>
                </a:tc>
                <a:extLst>
                  <a:ext uri="{0D108BD9-81ED-4DB2-BD59-A6C34878D82A}">
                    <a16:rowId xmlns:a16="http://schemas.microsoft.com/office/drawing/2014/main" val="3042829114"/>
                  </a:ext>
                </a:extLst>
              </a:tr>
              <a:tr h="370840">
                <a:tc>
                  <a:txBody>
                    <a:bodyPr/>
                    <a:lstStyle/>
                    <a:p>
                      <a:pPr marL="22860" indent="0">
                        <a:spcBef>
                          <a:spcPts val="1200"/>
                        </a:spcBef>
                        <a:spcAft>
                          <a:spcPts val="0"/>
                        </a:spcAft>
                        <a:buFont typeface="Arial" panose="020B0604020202020204" pitchFamily="34" charset="0"/>
                        <a:buNone/>
                      </a:pPr>
                      <a:endParaRPr lang="en-US" sz="1800" b="1" i="0" dirty="0">
                        <a:latin typeface="Effra" panose="020B0603020203020204" pitchFamily="34" charset="0"/>
                        <a:ea typeface="Verdana" panose="020B0604030504040204" pitchFamily="34" charset="0"/>
                      </a:endParaRPr>
                    </a:p>
                  </a:txBody>
                  <a:tcPr/>
                </a:tc>
                <a:extLst>
                  <a:ext uri="{0D108BD9-81ED-4DB2-BD59-A6C34878D82A}">
                    <a16:rowId xmlns:a16="http://schemas.microsoft.com/office/drawing/2014/main" val="3654736616"/>
                  </a:ext>
                </a:extLst>
              </a:tr>
            </a:tbl>
          </a:graphicData>
        </a:graphic>
      </p:graphicFrame>
      <p:cxnSp>
        <p:nvCxnSpPr>
          <p:cNvPr id="9" name="Straight Connector 8">
            <a:extLst>
              <a:ext uri="{FF2B5EF4-FFF2-40B4-BE49-F238E27FC236}">
                <a16:creationId xmlns:a16="http://schemas.microsoft.com/office/drawing/2014/main" id="{A906A0FE-D8D9-4267-BC30-A4C3864BFE7C}"/>
              </a:ext>
              <a:ext uri="{C183D7F6-B498-43B3-948B-1728B52AA6E4}">
                <adec:decorative xmlns:adec="http://schemas.microsoft.com/office/drawing/2017/decorative" val="1"/>
              </a:ext>
            </a:extLst>
          </p:cNvPr>
          <p:cNvCxnSpPr>
            <a:cxnSpLocks/>
          </p:cNvCxnSpPr>
          <p:nvPr/>
        </p:nvCxnSpPr>
        <p:spPr>
          <a:xfrm>
            <a:off x="1093749" y="1523675"/>
            <a:ext cx="10058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778BA17-A397-49D2-84C7-F6AA1125A536}"/>
              </a:ext>
            </a:extLst>
          </p:cNvPr>
          <p:cNvSpPr>
            <a:spLocks noGrp="1"/>
          </p:cNvSpPr>
          <p:nvPr>
            <p:ph type="sldNum" sz="quarter" idx="10"/>
          </p:nvPr>
        </p:nvSpPr>
        <p:spPr/>
        <p:txBody>
          <a:bodyPr/>
          <a:lstStyle/>
          <a:p>
            <a:fld id="{6D7E8869-C34C-43FE-A95C-757D91801CC4}" type="slidenum">
              <a:rPr lang="en-US" smtClean="0"/>
              <a:t>25</a:t>
            </a:fld>
            <a:endParaRPr lang="en-US" dirty="0"/>
          </a:p>
        </p:txBody>
      </p:sp>
    </p:spTree>
    <p:extLst>
      <p:ext uri="{BB962C8B-B14F-4D97-AF65-F5344CB8AC3E}">
        <p14:creationId xmlns:p14="http://schemas.microsoft.com/office/powerpoint/2010/main" val="325541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93AB-E8C2-40C2-BD86-E5DD79561CCD}"/>
              </a:ext>
            </a:extLst>
          </p:cNvPr>
          <p:cNvSpPr>
            <a:spLocks noGrp="1"/>
          </p:cNvSpPr>
          <p:nvPr>
            <p:ph type="ctrTitle"/>
          </p:nvPr>
        </p:nvSpPr>
        <p:spPr>
          <a:xfrm>
            <a:off x="1029222" y="2535936"/>
            <a:ext cx="10223994" cy="1811873"/>
          </a:xfrm>
        </p:spPr>
        <p:txBody>
          <a:bodyPr anchor="ctr"/>
          <a:lstStyle/>
          <a:p>
            <a:pPr algn="ctr"/>
            <a:r>
              <a:rPr lang="en-US" dirty="0"/>
              <a:t>APPENDIX</a:t>
            </a:r>
          </a:p>
        </p:txBody>
      </p:sp>
    </p:spTree>
    <p:extLst>
      <p:ext uri="{BB962C8B-B14F-4D97-AF65-F5344CB8AC3E}">
        <p14:creationId xmlns:p14="http://schemas.microsoft.com/office/powerpoint/2010/main" val="58059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C1C4-2E2D-428B-966E-382B9773B037}"/>
              </a:ext>
            </a:extLst>
          </p:cNvPr>
          <p:cNvSpPr>
            <a:spLocks noGrp="1"/>
          </p:cNvSpPr>
          <p:nvPr>
            <p:ph type="title"/>
          </p:nvPr>
        </p:nvSpPr>
        <p:spPr/>
        <p:txBody>
          <a:bodyPr/>
          <a:lstStyle/>
          <a:p>
            <a:r>
              <a:rPr lang="en-US" dirty="0"/>
              <a:t>CP&amp;EE Capabilities</a:t>
            </a:r>
          </a:p>
        </p:txBody>
      </p:sp>
      <p:sp>
        <p:nvSpPr>
          <p:cNvPr id="69" name="TextBox 68">
            <a:extLst>
              <a:ext uri="{FF2B5EF4-FFF2-40B4-BE49-F238E27FC236}">
                <a16:creationId xmlns:a16="http://schemas.microsoft.com/office/drawing/2014/main" id="{18E64B11-6AC9-495C-8CF3-11F9BBECA59E}"/>
              </a:ext>
            </a:extLst>
          </p:cNvPr>
          <p:cNvSpPr txBox="1"/>
          <p:nvPr/>
        </p:nvSpPr>
        <p:spPr>
          <a:xfrm>
            <a:off x="10499834" y="130785"/>
            <a:ext cx="1071518"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Appendix</a:t>
            </a:r>
          </a:p>
        </p:txBody>
      </p:sp>
      <p:sp>
        <p:nvSpPr>
          <p:cNvPr id="68" name="Oval 67">
            <a:extLst>
              <a:ext uri="{FF2B5EF4-FFF2-40B4-BE49-F238E27FC236}">
                <a16:creationId xmlns:a16="http://schemas.microsoft.com/office/drawing/2014/main" id="{13FDDDDA-24B8-4663-95EB-32B30DB8B45F}"/>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7</a:t>
            </a:r>
          </a:p>
        </p:txBody>
      </p:sp>
      <p:sp>
        <p:nvSpPr>
          <p:cNvPr id="67" name="Rectangle 94">
            <a:extLst>
              <a:ext uri="{FF2B5EF4-FFF2-40B4-BE49-F238E27FC236}">
                <a16:creationId xmlns:a16="http://schemas.microsoft.com/office/drawing/2014/main" id="{48B61900-F6D0-48A2-A818-4D563874AE40}"/>
              </a:ext>
            </a:extLst>
          </p:cNvPr>
          <p:cNvSpPr>
            <a:spLocks noChangeArrowheads="1"/>
          </p:cNvSpPr>
          <p:nvPr/>
        </p:nvSpPr>
        <p:spPr bwMode="auto">
          <a:xfrm>
            <a:off x="6248281" y="687727"/>
            <a:ext cx="3837992" cy="664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OPERATIONS</a:t>
            </a:r>
          </a:p>
          <a:p>
            <a:pPr lvl="0" defTabSz="457200">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Business processes in finance, enrollment, and contracting for program development and delivery</a:t>
            </a:r>
          </a:p>
        </p:txBody>
      </p:sp>
      <p:sp>
        <p:nvSpPr>
          <p:cNvPr id="51" name="TextBox 93">
            <a:extLst>
              <a:ext uri="{FF2B5EF4-FFF2-40B4-BE49-F238E27FC236}">
                <a16:creationId xmlns:a16="http://schemas.microsoft.com/office/drawing/2014/main" id="{DAAF13D2-8C4E-4CC5-A3D2-4B7B82FB0EF2}"/>
              </a:ext>
            </a:extLst>
          </p:cNvPr>
          <p:cNvSpPr txBox="1">
            <a:spLocks noChangeArrowheads="1"/>
          </p:cNvSpPr>
          <p:nvPr/>
        </p:nvSpPr>
        <p:spPr bwMode="auto">
          <a:xfrm>
            <a:off x="7605906" y="1503015"/>
            <a:ext cx="3996768" cy="664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charset="0"/>
                <a:ea typeface="ヒラギノ角ゴ Pro W3" charset="0"/>
              </a:defRPr>
            </a:lvl1pPr>
            <a:lvl2pPr marL="742950" indent="-285750">
              <a:defRPr sz="3600">
                <a:solidFill>
                  <a:schemeClr val="tx1"/>
                </a:solidFill>
                <a:latin typeface="Lato Light" charset="0"/>
                <a:ea typeface="ヒラギノ角ゴ Pro W3" charset="0"/>
              </a:defRPr>
            </a:lvl2pPr>
            <a:lvl3pPr marL="1143000" indent="-228600">
              <a:defRPr sz="3600">
                <a:solidFill>
                  <a:schemeClr val="tx1"/>
                </a:solidFill>
                <a:latin typeface="Lato Light" charset="0"/>
                <a:ea typeface="ヒラギノ角ゴ Pro W3" charset="0"/>
              </a:defRPr>
            </a:lvl3pPr>
            <a:lvl4pPr marL="1600200" indent="-228600">
              <a:defRPr sz="3600">
                <a:solidFill>
                  <a:schemeClr val="tx1"/>
                </a:solidFill>
                <a:latin typeface="Lato Light" charset="0"/>
                <a:ea typeface="ヒラギノ角ゴ Pro W3" charset="0"/>
              </a:defRPr>
            </a:lvl4pPr>
            <a:lvl5pPr marL="2057400" indent="-228600">
              <a:defRPr sz="3600">
                <a:solidFill>
                  <a:schemeClr val="tx1"/>
                </a:solidFill>
                <a:latin typeface="Lato Light" charset="0"/>
                <a:ea typeface="ヒラギノ角ゴ Pro W3" charset="0"/>
              </a:defRPr>
            </a:lvl5pPr>
            <a:lvl6pPr marL="2514600" indent="-228600" defTabSz="1827213" fontAlgn="base">
              <a:spcBef>
                <a:spcPct val="0"/>
              </a:spcBef>
              <a:spcAft>
                <a:spcPct val="0"/>
              </a:spcAft>
              <a:defRPr sz="3600">
                <a:solidFill>
                  <a:schemeClr val="tx1"/>
                </a:solidFill>
                <a:latin typeface="Lato Light" charset="0"/>
                <a:ea typeface="ヒラギノ角ゴ Pro W3" charset="0"/>
              </a:defRPr>
            </a:lvl6pPr>
            <a:lvl7pPr marL="2971800" indent="-228600" defTabSz="1827213" fontAlgn="base">
              <a:spcBef>
                <a:spcPct val="0"/>
              </a:spcBef>
              <a:spcAft>
                <a:spcPct val="0"/>
              </a:spcAft>
              <a:defRPr sz="3600">
                <a:solidFill>
                  <a:schemeClr val="tx1"/>
                </a:solidFill>
                <a:latin typeface="Lato Light" charset="0"/>
                <a:ea typeface="ヒラギノ角ゴ Pro W3" charset="0"/>
              </a:defRPr>
            </a:lvl7pPr>
            <a:lvl8pPr marL="3429000" indent="-228600" defTabSz="1827213" fontAlgn="base">
              <a:spcBef>
                <a:spcPct val="0"/>
              </a:spcBef>
              <a:spcAft>
                <a:spcPct val="0"/>
              </a:spcAft>
              <a:defRPr sz="3600">
                <a:solidFill>
                  <a:schemeClr val="tx1"/>
                </a:solidFill>
                <a:latin typeface="Lato Light" charset="0"/>
                <a:ea typeface="ヒラギノ角ゴ Pro W3" charset="0"/>
              </a:defRPr>
            </a:lvl8pPr>
            <a:lvl9pPr marL="3886200" indent="-228600" defTabSz="1827213" fontAlgn="base">
              <a:spcBef>
                <a:spcPct val="0"/>
              </a:spcBef>
              <a:spcAft>
                <a:spcPct val="0"/>
              </a:spcAft>
              <a:defRPr sz="3600">
                <a:solidFill>
                  <a:schemeClr val="tx1"/>
                </a:solidFill>
                <a:latin typeface="Lato Light" charset="0"/>
                <a:ea typeface="ヒラギノ角ゴ Pro W3" charset="0"/>
              </a:defRPr>
            </a:lvl9pPr>
          </a:lstStyle>
          <a:p>
            <a:pPr lvl="0" defTabSz="457200">
              <a:defRPr/>
            </a:pPr>
            <a:r>
              <a:rPr lang="en-US" sz="1600" b="1" dirty="0">
                <a:solidFill>
                  <a:srgbClr val="990000"/>
                </a:solidFill>
                <a:latin typeface="Effra" panose="020B0603020203020204" pitchFamily="34" charset="0"/>
                <a:ea typeface="Verdana" panose="020B0604030504040204" pitchFamily="34" charset="0"/>
                <a:cs typeface="Arial" panose="020B0604020202020204" pitchFamily="34" charset="0"/>
              </a:rPr>
              <a:t>PEDAGOGICAL INNOVATION</a:t>
            </a:r>
            <a:endParaRPr kumimoji="0" lang="en-US" sz="11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Arial" panose="020B0604020202020204" pitchFamily="34" charset="0"/>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1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Arial" panose="020B0604020202020204" pitchFamily="34" charset="0"/>
              </a:rPr>
              <a:t>Resources devoted to the ideation, incubation, and spin-off of academic technology and methodology</a:t>
            </a:r>
          </a:p>
        </p:txBody>
      </p:sp>
      <p:sp>
        <p:nvSpPr>
          <p:cNvPr id="31" name="Rectangle 94">
            <a:extLst>
              <a:ext uri="{FF2B5EF4-FFF2-40B4-BE49-F238E27FC236}">
                <a16:creationId xmlns:a16="http://schemas.microsoft.com/office/drawing/2014/main" id="{92D586C5-4A8D-4F0C-AFBD-5FFDCD661963}"/>
              </a:ext>
            </a:extLst>
          </p:cNvPr>
          <p:cNvSpPr>
            <a:spLocks noChangeArrowheads="1"/>
          </p:cNvSpPr>
          <p:nvPr/>
        </p:nvSpPr>
        <p:spPr bwMode="auto">
          <a:xfrm>
            <a:off x="8901024" y="2550257"/>
            <a:ext cx="2960975" cy="851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MARKET RESEARCH</a:t>
            </a:r>
          </a:p>
          <a:p>
            <a:pPr lvl="0">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Ability to scan and analyze the market to inform CP&amp;EE ideation and alignment to industry demand</a:t>
            </a:r>
          </a:p>
        </p:txBody>
      </p:sp>
      <p:sp>
        <p:nvSpPr>
          <p:cNvPr id="34" name="Rectangle 94">
            <a:extLst>
              <a:ext uri="{FF2B5EF4-FFF2-40B4-BE49-F238E27FC236}">
                <a16:creationId xmlns:a16="http://schemas.microsoft.com/office/drawing/2014/main" id="{9020FE06-49E5-4B95-97D4-0D9EB67083DE}"/>
              </a:ext>
            </a:extLst>
          </p:cNvPr>
          <p:cNvSpPr>
            <a:spLocks noChangeArrowheads="1"/>
          </p:cNvSpPr>
          <p:nvPr/>
        </p:nvSpPr>
        <p:spPr bwMode="auto">
          <a:xfrm>
            <a:off x="8639167" y="3566408"/>
            <a:ext cx="2894213" cy="109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ALUMNI RELATIONS</a:t>
            </a:r>
          </a:p>
          <a:p>
            <a:pPr lvl="0">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Resources dedicated to connecting the </a:t>
            </a:r>
          </a:p>
          <a:p>
            <a:pPr lvl="0">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university’s alumni network with its CP&amp;EE offerings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endParaRPr>
          </a:p>
        </p:txBody>
      </p:sp>
      <p:sp>
        <p:nvSpPr>
          <p:cNvPr id="46" name="Rectangle 94">
            <a:extLst>
              <a:ext uri="{FF2B5EF4-FFF2-40B4-BE49-F238E27FC236}">
                <a16:creationId xmlns:a16="http://schemas.microsoft.com/office/drawing/2014/main" id="{7C747A22-AF3E-4E38-895C-043B40E04E33}"/>
              </a:ext>
            </a:extLst>
          </p:cNvPr>
          <p:cNvSpPr>
            <a:spLocks noChangeArrowheads="1"/>
          </p:cNvSpPr>
          <p:nvPr/>
        </p:nvSpPr>
        <p:spPr bwMode="auto">
          <a:xfrm>
            <a:off x="7675200" y="4723371"/>
            <a:ext cx="3858180" cy="664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CORPORATE RELATIONS</a:t>
            </a:r>
          </a:p>
          <a:p>
            <a:pPr lvl="0">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Strategies and tools for effectively engaging corporate partners in CP&amp;EE offerings</a:t>
            </a:r>
          </a:p>
        </p:txBody>
      </p:sp>
      <p:sp>
        <p:nvSpPr>
          <p:cNvPr id="10" name="Rectangle 94">
            <a:extLst>
              <a:ext uri="{FF2B5EF4-FFF2-40B4-BE49-F238E27FC236}">
                <a16:creationId xmlns:a16="http://schemas.microsoft.com/office/drawing/2014/main" id="{606F2F5A-1C6B-49E2-BA6D-FC06F895E75C}"/>
              </a:ext>
            </a:extLst>
          </p:cNvPr>
          <p:cNvSpPr>
            <a:spLocks noChangeArrowheads="1"/>
          </p:cNvSpPr>
          <p:nvPr/>
        </p:nvSpPr>
        <p:spPr bwMode="auto">
          <a:xfrm>
            <a:off x="5260317" y="5471789"/>
            <a:ext cx="4482449" cy="478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MARKETING</a:t>
            </a:r>
          </a:p>
          <a:p>
            <a:pPr lvl="0">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Ability to reach the desired audience with CP&amp;EE offerings</a:t>
            </a:r>
          </a:p>
        </p:txBody>
      </p:sp>
      <p:sp>
        <p:nvSpPr>
          <p:cNvPr id="13" name="Rectangle 94">
            <a:extLst>
              <a:ext uri="{FF2B5EF4-FFF2-40B4-BE49-F238E27FC236}">
                <a16:creationId xmlns:a16="http://schemas.microsoft.com/office/drawing/2014/main" id="{6F9D4DC4-4805-4529-94E8-72753475228B}"/>
              </a:ext>
            </a:extLst>
          </p:cNvPr>
          <p:cNvSpPr>
            <a:spLocks noChangeArrowheads="1"/>
          </p:cNvSpPr>
          <p:nvPr/>
        </p:nvSpPr>
        <p:spPr bwMode="auto">
          <a:xfrm>
            <a:off x="-374102" y="5127860"/>
            <a:ext cx="3999353" cy="91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INSTRUCTIONAL DESIGN</a:t>
            </a:r>
          </a:p>
          <a:p>
            <a:pPr lvl="0" algn="r">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Technology, design, and creative services </a:t>
            </a:r>
            <a:b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b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to help generate customer-centric offerings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endParaRPr>
          </a:p>
        </p:txBody>
      </p:sp>
      <p:sp>
        <p:nvSpPr>
          <p:cNvPr id="57" name="Rectangle 94">
            <a:extLst>
              <a:ext uri="{FF2B5EF4-FFF2-40B4-BE49-F238E27FC236}">
                <a16:creationId xmlns:a16="http://schemas.microsoft.com/office/drawing/2014/main" id="{7D0304B0-1BDC-43E6-8BA4-1BE402FD9BC5}"/>
              </a:ext>
            </a:extLst>
          </p:cNvPr>
          <p:cNvSpPr>
            <a:spLocks noChangeArrowheads="1"/>
          </p:cNvSpPr>
          <p:nvPr/>
        </p:nvSpPr>
        <p:spPr bwMode="auto">
          <a:xfrm>
            <a:off x="101213" y="3288285"/>
            <a:ext cx="2120740" cy="152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DATA &amp; TECHNOLOGY</a:t>
            </a:r>
          </a:p>
          <a:p>
            <a:pPr lvl="0" algn="r">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Data management and technology to design and deliver offerings </a:t>
            </a:r>
            <a:b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b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(e.g., Salesforce, Slate, CVENT)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endParaRPr>
          </a:p>
        </p:txBody>
      </p:sp>
      <p:sp>
        <p:nvSpPr>
          <p:cNvPr id="7" name="Rectangle 94">
            <a:extLst>
              <a:ext uri="{FF2B5EF4-FFF2-40B4-BE49-F238E27FC236}">
                <a16:creationId xmlns:a16="http://schemas.microsoft.com/office/drawing/2014/main" id="{60059C3B-1A80-4ED0-87F0-0AC049B2D06E}"/>
              </a:ext>
            </a:extLst>
          </p:cNvPr>
          <p:cNvSpPr>
            <a:spLocks noChangeArrowheads="1"/>
          </p:cNvSpPr>
          <p:nvPr/>
        </p:nvSpPr>
        <p:spPr bwMode="auto">
          <a:xfrm>
            <a:off x="368101" y="2330256"/>
            <a:ext cx="3299768" cy="664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SUPPORT SERVICES</a:t>
            </a:r>
          </a:p>
          <a:p>
            <a:pPr lvl="0" algn="r">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Customer/student support services focused </a:t>
            </a:r>
          </a:p>
          <a:p>
            <a:pPr lvl="0" algn="r">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on streamlining the student experience</a:t>
            </a:r>
          </a:p>
        </p:txBody>
      </p:sp>
      <p:sp>
        <p:nvSpPr>
          <p:cNvPr id="23" name="Rectangle 94">
            <a:extLst>
              <a:ext uri="{FF2B5EF4-FFF2-40B4-BE49-F238E27FC236}">
                <a16:creationId xmlns:a16="http://schemas.microsoft.com/office/drawing/2014/main" id="{75A36C71-5CC3-4FA5-B092-DB49301E7E9A}"/>
              </a:ext>
            </a:extLst>
          </p:cNvPr>
          <p:cNvSpPr>
            <a:spLocks noChangeArrowheads="1"/>
          </p:cNvSpPr>
          <p:nvPr/>
        </p:nvSpPr>
        <p:spPr bwMode="auto">
          <a:xfrm>
            <a:off x="1605621" y="1529615"/>
            <a:ext cx="3299768" cy="91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tIns="22860" rIns="45720" bIns="2286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rPr>
              <a:t>QUALITY ASSURANCE</a:t>
            </a:r>
          </a:p>
          <a:p>
            <a:pPr lvl="0" algn="r">
              <a:lnSpc>
                <a:spcPct val="110000"/>
              </a:lnSpc>
              <a:defRPr/>
            </a:pPr>
            <a:r>
              <a:rPr lang="en-US" sz="1100" b="1" dirty="0">
                <a:solidFill>
                  <a:srgbClr val="000000"/>
                </a:solidFill>
                <a:latin typeface="Effra" panose="020B0603020203020204" pitchFamily="34" charset="0"/>
                <a:ea typeface="Verdana" panose="020B0604030504040204" pitchFamily="34" charset="0"/>
                <a:cs typeface="Arial" panose="020B0604020202020204" pitchFamily="34" charset="0"/>
              </a:rPr>
              <a:t>Policies, processes, and structures to ensure consistent academic quality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spc="0" normalizeH="0" baseline="0" noProof="0" dirty="0">
              <a:ln>
                <a:noFill/>
              </a:ln>
              <a:solidFill>
                <a:srgbClr val="990000"/>
              </a:solidFill>
              <a:effectLst/>
              <a:uLnTx/>
              <a:uFillTx/>
              <a:latin typeface="Effra" panose="020B0603020203020204" pitchFamily="34" charset="0"/>
              <a:ea typeface="Verdana" panose="020B060403050404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7F82358-0543-D444-867E-C4C091D2F858}"/>
              </a:ext>
              <a:ext uri="{C183D7F6-B498-43B3-948B-1728B52AA6E4}">
                <adec:decorative xmlns:adec="http://schemas.microsoft.com/office/drawing/2017/decorative" val="1"/>
              </a:ext>
            </a:extLst>
          </p:cNvPr>
          <p:cNvGrpSpPr/>
          <p:nvPr/>
        </p:nvGrpSpPr>
        <p:grpSpPr>
          <a:xfrm>
            <a:off x="2317486" y="1478785"/>
            <a:ext cx="6521713" cy="4176097"/>
            <a:chOff x="2317486" y="1478785"/>
            <a:chExt cx="6521713" cy="4176097"/>
          </a:xfrm>
        </p:grpSpPr>
        <p:cxnSp>
          <p:nvCxnSpPr>
            <p:cNvPr id="41" name="Straight Connector 40">
              <a:extLst>
                <a:ext uri="{FF2B5EF4-FFF2-40B4-BE49-F238E27FC236}">
                  <a16:creationId xmlns:a16="http://schemas.microsoft.com/office/drawing/2014/main" id="{18570059-FC92-4734-82ED-FD5A6CD3DA95}"/>
                </a:ext>
              </a:extLst>
            </p:cNvPr>
            <p:cNvCxnSpPr>
              <a:cxnSpLocks/>
            </p:cNvCxnSpPr>
            <p:nvPr/>
          </p:nvCxnSpPr>
          <p:spPr>
            <a:xfrm flipH="1">
              <a:off x="7844600" y="3541437"/>
              <a:ext cx="990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78BBF07-967E-4B7F-A489-63A45D4974F9}"/>
                </a:ext>
              </a:extLst>
            </p:cNvPr>
            <p:cNvCxnSpPr>
              <a:cxnSpLocks/>
            </p:cNvCxnSpPr>
            <p:nvPr/>
          </p:nvCxnSpPr>
          <p:spPr>
            <a:xfrm flipH="1">
              <a:off x="8145111" y="2850172"/>
              <a:ext cx="6940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1EAD407-97FC-4B39-A760-F0F3A02D7211}"/>
                </a:ext>
              </a:extLst>
            </p:cNvPr>
            <p:cNvCxnSpPr>
              <a:cxnSpLocks/>
            </p:cNvCxnSpPr>
            <p:nvPr/>
          </p:nvCxnSpPr>
          <p:spPr>
            <a:xfrm flipH="1">
              <a:off x="7034710" y="1935009"/>
              <a:ext cx="498070" cy="9969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F88256A-9970-4637-9D98-C904FDB7DB9A}"/>
                </a:ext>
              </a:extLst>
            </p:cNvPr>
            <p:cNvCxnSpPr>
              <a:cxnSpLocks/>
            </p:cNvCxnSpPr>
            <p:nvPr/>
          </p:nvCxnSpPr>
          <p:spPr>
            <a:xfrm flipH="1">
              <a:off x="4101620" y="2299949"/>
              <a:ext cx="140449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CC8DCA-4FF4-43EF-971E-1A776B13FB9E}"/>
                </a:ext>
              </a:extLst>
            </p:cNvPr>
            <p:cNvCxnSpPr>
              <a:cxnSpLocks/>
            </p:cNvCxnSpPr>
            <p:nvPr/>
          </p:nvCxnSpPr>
          <p:spPr>
            <a:xfrm>
              <a:off x="5145551" y="4645522"/>
              <a:ext cx="0" cy="100936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167A6E3-2295-4245-8850-4F8289DBD0ED}"/>
                </a:ext>
              </a:extLst>
            </p:cNvPr>
            <p:cNvCxnSpPr>
              <a:cxnSpLocks/>
            </p:cNvCxnSpPr>
            <p:nvPr/>
          </p:nvCxnSpPr>
          <p:spPr>
            <a:xfrm flipH="1">
              <a:off x="7158804" y="4736759"/>
              <a:ext cx="990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37AFF81-7CDB-4173-B78C-AF58040C16AC}"/>
                </a:ext>
              </a:extLst>
            </p:cNvPr>
            <p:cNvCxnSpPr>
              <a:cxnSpLocks/>
            </p:cNvCxnSpPr>
            <p:nvPr/>
          </p:nvCxnSpPr>
          <p:spPr>
            <a:xfrm flipH="1">
              <a:off x="3755798" y="5278367"/>
              <a:ext cx="100956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4767CF4-795C-424A-B5D2-64DAD3E19672}"/>
                </a:ext>
              </a:extLst>
            </p:cNvPr>
            <p:cNvCxnSpPr>
              <a:cxnSpLocks/>
            </p:cNvCxnSpPr>
            <p:nvPr/>
          </p:nvCxnSpPr>
          <p:spPr>
            <a:xfrm flipH="1">
              <a:off x="2317486" y="3589858"/>
              <a:ext cx="990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DE80668-CDD4-447C-B27C-BCF7F5A76750}"/>
                </a:ext>
              </a:extLst>
            </p:cNvPr>
            <p:cNvCxnSpPr>
              <a:cxnSpLocks/>
            </p:cNvCxnSpPr>
            <p:nvPr/>
          </p:nvCxnSpPr>
          <p:spPr>
            <a:xfrm flipH="1">
              <a:off x="3671754" y="2931991"/>
              <a:ext cx="990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Hexagon 36">
              <a:extLst>
                <a:ext uri="{FF2B5EF4-FFF2-40B4-BE49-F238E27FC236}">
                  <a16:creationId xmlns:a16="http://schemas.microsoft.com/office/drawing/2014/main" id="{7D0C8CD1-5E58-4BC2-AF44-04BDBD695795}"/>
                </a:ext>
              </a:extLst>
            </p:cNvPr>
            <p:cNvSpPr/>
            <p:nvPr/>
          </p:nvSpPr>
          <p:spPr>
            <a:xfrm>
              <a:off x="6030714" y="4173061"/>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Hexagon 13">
              <a:extLst>
                <a:ext uri="{FF2B5EF4-FFF2-40B4-BE49-F238E27FC236}">
                  <a16:creationId xmlns:a16="http://schemas.microsoft.com/office/drawing/2014/main" id="{7F371B30-A5D7-41DE-8C3F-BAA51ED97898}"/>
                </a:ext>
              </a:extLst>
            </p:cNvPr>
            <p:cNvSpPr/>
            <p:nvPr/>
          </p:nvSpPr>
          <p:spPr>
            <a:xfrm>
              <a:off x="3756097" y="2926128"/>
              <a:ext cx="1294795" cy="1116203"/>
            </a:xfrm>
            <a:prstGeom prst="hexagon">
              <a:avLst/>
            </a:prstGeom>
            <a:solidFill>
              <a:schemeClr val="accent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Hexagon 14">
              <a:extLst>
                <a:ext uri="{FF2B5EF4-FFF2-40B4-BE49-F238E27FC236}">
                  <a16:creationId xmlns:a16="http://schemas.microsoft.com/office/drawing/2014/main" id="{5D0F8828-0B53-44C8-91F3-2AB47963B4C7}"/>
                </a:ext>
              </a:extLst>
            </p:cNvPr>
            <p:cNvSpPr/>
            <p:nvPr/>
          </p:nvSpPr>
          <p:spPr>
            <a:xfrm>
              <a:off x="4866542" y="2297870"/>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Hexagon 15">
              <a:extLst>
                <a:ext uri="{FF2B5EF4-FFF2-40B4-BE49-F238E27FC236}">
                  <a16:creationId xmlns:a16="http://schemas.microsoft.com/office/drawing/2014/main" id="{7690770A-75F8-4B41-8C8F-DEF97DA08939}"/>
                </a:ext>
              </a:extLst>
            </p:cNvPr>
            <p:cNvSpPr/>
            <p:nvPr/>
          </p:nvSpPr>
          <p:spPr>
            <a:xfrm>
              <a:off x="3742391" y="4173061"/>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Hexagon 16">
              <a:extLst>
                <a:ext uri="{FF2B5EF4-FFF2-40B4-BE49-F238E27FC236}">
                  <a16:creationId xmlns:a16="http://schemas.microsoft.com/office/drawing/2014/main" id="{C3B470B0-71DB-4823-9BE1-E28B79F5792F}"/>
                </a:ext>
              </a:extLst>
            </p:cNvPr>
            <p:cNvSpPr/>
            <p:nvPr/>
          </p:nvSpPr>
          <p:spPr>
            <a:xfrm>
              <a:off x="4880679" y="3551620"/>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8" name="Graphic 17" descr="Call center">
              <a:extLst>
                <a:ext uri="{FF2B5EF4-FFF2-40B4-BE49-F238E27FC236}">
                  <a16:creationId xmlns:a16="http://schemas.microsoft.com/office/drawing/2014/main" id="{FBCE5D12-59B4-41E8-9208-E16D5FF35B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0594" y="3141329"/>
              <a:ext cx="685800" cy="685800"/>
            </a:xfrm>
            <a:prstGeom prst="rect">
              <a:avLst/>
            </a:prstGeom>
          </p:spPr>
        </p:pic>
        <p:pic>
          <p:nvPicPr>
            <p:cNvPr id="19" name="Graphic 18" descr="Head with gears">
              <a:extLst>
                <a:ext uri="{FF2B5EF4-FFF2-40B4-BE49-F238E27FC236}">
                  <a16:creationId xmlns:a16="http://schemas.microsoft.com/office/drawing/2014/main" id="{837B1856-1AE6-48B2-AF2E-1AE385048A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46888" y="4388262"/>
              <a:ext cx="685800" cy="685800"/>
            </a:xfrm>
            <a:prstGeom prst="rect">
              <a:avLst/>
            </a:prstGeom>
          </p:spPr>
        </p:pic>
        <p:pic>
          <p:nvPicPr>
            <p:cNvPr id="20" name="Graphic 19" descr="Marketing">
              <a:extLst>
                <a:ext uri="{FF2B5EF4-FFF2-40B4-BE49-F238E27FC236}">
                  <a16:creationId xmlns:a16="http://schemas.microsoft.com/office/drawing/2014/main" id="{DBD6D3C4-F157-4D67-98CC-C610DA79D1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0078" y="3766821"/>
              <a:ext cx="685800" cy="685800"/>
            </a:xfrm>
            <a:prstGeom prst="rect">
              <a:avLst/>
            </a:prstGeom>
          </p:spPr>
        </p:pic>
        <p:pic>
          <p:nvPicPr>
            <p:cNvPr id="28" name="Graphic 27" descr="Gavel">
              <a:extLst>
                <a:ext uri="{FF2B5EF4-FFF2-40B4-BE49-F238E27FC236}">
                  <a16:creationId xmlns:a16="http://schemas.microsoft.com/office/drawing/2014/main" id="{D53C3E69-2600-46F0-B2F8-0765E10FFF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71039" y="2513071"/>
              <a:ext cx="685800" cy="685800"/>
            </a:xfrm>
            <a:prstGeom prst="rect">
              <a:avLst/>
            </a:prstGeom>
          </p:spPr>
        </p:pic>
        <p:sp>
          <p:nvSpPr>
            <p:cNvPr id="35" name="Hexagon 34">
              <a:extLst>
                <a:ext uri="{FF2B5EF4-FFF2-40B4-BE49-F238E27FC236}">
                  <a16:creationId xmlns:a16="http://schemas.microsoft.com/office/drawing/2014/main" id="{9672350D-32FC-4DF2-B82A-A36E3DE323EF}"/>
                </a:ext>
              </a:extLst>
            </p:cNvPr>
            <p:cNvSpPr/>
            <p:nvPr/>
          </p:nvSpPr>
          <p:spPr>
            <a:xfrm>
              <a:off x="6009644" y="2926128"/>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C00"/>
                </a:solidFill>
                <a:effectLst/>
                <a:uLnTx/>
                <a:uFillTx/>
                <a:latin typeface="Calibri" panose="020F0502020204030204"/>
                <a:ea typeface="+mn-ea"/>
                <a:cs typeface="+mn-cs"/>
              </a:endParaRPr>
            </a:p>
          </p:txBody>
        </p:sp>
        <p:sp>
          <p:nvSpPr>
            <p:cNvPr id="36" name="Hexagon 35">
              <a:extLst>
                <a:ext uri="{FF2B5EF4-FFF2-40B4-BE49-F238E27FC236}">
                  <a16:creationId xmlns:a16="http://schemas.microsoft.com/office/drawing/2014/main" id="{6C707CA9-5F64-4254-8052-A334AFF5D9DE}"/>
                </a:ext>
              </a:extLst>
            </p:cNvPr>
            <p:cNvSpPr/>
            <p:nvPr/>
          </p:nvSpPr>
          <p:spPr>
            <a:xfrm>
              <a:off x="7154814" y="3529319"/>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Hexagon 37">
              <a:extLst>
                <a:ext uri="{FF2B5EF4-FFF2-40B4-BE49-F238E27FC236}">
                  <a16:creationId xmlns:a16="http://schemas.microsoft.com/office/drawing/2014/main" id="{2758C354-FA60-436D-B57F-8BCE00E19602}"/>
                </a:ext>
              </a:extLst>
            </p:cNvPr>
            <p:cNvSpPr/>
            <p:nvPr/>
          </p:nvSpPr>
          <p:spPr>
            <a:xfrm>
              <a:off x="7134226" y="2297870"/>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9" name="Graphic 38" descr="Computer">
              <a:extLst>
                <a:ext uri="{FF2B5EF4-FFF2-40B4-BE49-F238E27FC236}">
                  <a16:creationId xmlns:a16="http://schemas.microsoft.com/office/drawing/2014/main" id="{0B71BD7C-3845-440B-9B59-07B6B9A0F4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141" y="3141329"/>
              <a:ext cx="685800" cy="685800"/>
            </a:xfrm>
            <a:prstGeom prst="rect">
              <a:avLst/>
            </a:prstGeom>
          </p:spPr>
        </p:pic>
        <p:pic>
          <p:nvPicPr>
            <p:cNvPr id="40" name="Graphic 39" descr="Statistics">
              <a:extLst>
                <a:ext uri="{FF2B5EF4-FFF2-40B4-BE49-F238E27FC236}">
                  <a16:creationId xmlns:a16="http://schemas.microsoft.com/office/drawing/2014/main" id="{B18BB6F4-4A0A-42DE-92F6-F8D0D0E353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38723" y="2513071"/>
              <a:ext cx="685800" cy="685800"/>
            </a:xfrm>
            <a:prstGeom prst="rect">
              <a:avLst/>
            </a:prstGeom>
          </p:spPr>
        </p:pic>
        <p:pic>
          <p:nvPicPr>
            <p:cNvPr id="48" name="Graphic 47" descr="Boardroom">
              <a:extLst>
                <a:ext uri="{FF2B5EF4-FFF2-40B4-BE49-F238E27FC236}">
                  <a16:creationId xmlns:a16="http://schemas.microsoft.com/office/drawing/2014/main" id="{90169B83-B5BE-4AFC-AAFE-88AD0FEB1D6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58366" y="4398365"/>
              <a:ext cx="685800" cy="685800"/>
            </a:xfrm>
            <a:prstGeom prst="rect">
              <a:avLst/>
            </a:prstGeom>
          </p:spPr>
        </p:pic>
        <p:pic>
          <p:nvPicPr>
            <p:cNvPr id="49" name="Graphic 48" descr="Group of people">
              <a:extLst>
                <a:ext uri="{FF2B5EF4-FFF2-40B4-BE49-F238E27FC236}">
                  <a16:creationId xmlns:a16="http://schemas.microsoft.com/office/drawing/2014/main" id="{4C973878-7B0B-479E-864B-9A438E7D708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59311" y="3744520"/>
              <a:ext cx="685800" cy="685800"/>
            </a:xfrm>
            <a:prstGeom prst="rect">
              <a:avLst/>
            </a:prstGeom>
          </p:spPr>
        </p:pic>
        <p:sp>
          <p:nvSpPr>
            <p:cNvPr id="56" name="Hexagon 55">
              <a:extLst>
                <a:ext uri="{FF2B5EF4-FFF2-40B4-BE49-F238E27FC236}">
                  <a16:creationId xmlns:a16="http://schemas.microsoft.com/office/drawing/2014/main" id="{ADF94C1A-CBCB-4CA4-B59D-94805A7980E6}"/>
                </a:ext>
              </a:extLst>
            </p:cNvPr>
            <p:cNvSpPr/>
            <p:nvPr/>
          </p:nvSpPr>
          <p:spPr>
            <a:xfrm>
              <a:off x="2668144" y="3556908"/>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1" name="Graphic 60" descr="Internet with solid fill">
              <a:extLst>
                <a:ext uri="{FF2B5EF4-FFF2-40B4-BE49-F238E27FC236}">
                  <a16:creationId xmlns:a16="http://schemas.microsoft.com/office/drawing/2014/main" id="{8A481B8E-9F5E-4241-A3CB-021611D167E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915755" y="3693709"/>
              <a:ext cx="784662" cy="784662"/>
            </a:xfrm>
            <a:prstGeom prst="rect">
              <a:avLst/>
            </a:prstGeom>
          </p:spPr>
        </p:pic>
        <p:sp>
          <p:nvSpPr>
            <p:cNvPr id="62" name="Hexagon 61">
              <a:extLst>
                <a:ext uri="{FF2B5EF4-FFF2-40B4-BE49-F238E27FC236}">
                  <a16:creationId xmlns:a16="http://schemas.microsoft.com/office/drawing/2014/main" id="{E374B0A6-FF60-42B5-912E-702C0B4EC84A}"/>
                </a:ext>
              </a:extLst>
            </p:cNvPr>
            <p:cNvSpPr/>
            <p:nvPr/>
          </p:nvSpPr>
          <p:spPr>
            <a:xfrm>
              <a:off x="5978427" y="1715704"/>
              <a:ext cx="1294795" cy="1116203"/>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3" name="Graphic 62">
              <a:extLst>
                <a:ext uri="{FF2B5EF4-FFF2-40B4-BE49-F238E27FC236}">
                  <a16:creationId xmlns:a16="http://schemas.microsoft.com/office/drawing/2014/main" id="{FDF3E83C-B509-45F2-A4A6-F4DD95C991C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8175" y="1946372"/>
              <a:ext cx="624053" cy="624053"/>
            </a:xfrm>
            <a:prstGeom prst="rect">
              <a:avLst/>
            </a:prstGeom>
          </p:spPr>
        </p:pic>
        <p:cxnSp>
          <p:nvCxnSpPr>
            <p:cNvPr id="64" name="Straight Connector 63">
              <a:extLst>
                <a:ext uri="{FF2B5EF4-FFF2-40B4-BE49-F238E27FC236}">
                  <a16:creationId xmlns:a16="http://schemas.microsoft.com/office/drawing/2014/main" id="{35013B00-E115-41D3-8456-3E72676987A0}"/>
                </a:ext>
              </a:extLst>
            </p:cNvPr>
            <p:cNvCxnSpPr>
              <a:cxnSpLocks/>
            </p:cNvCxnSpPr>
            <p:nvPr/>
          </p:nvCxnSpPr>
          <p:spPr>
            <a:xfrm flipV="1">
              <a:off x="6991959" y="1478785"/>
              <a:ext cx="0" cy="236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C921C495-D104-4F87-8136-9AEB2703F9AD}"/>
              </a:ext>
            </a:extLst>
          </p:cNvPr>
          <p:cNvSpPr>
            <a:spLocks noGrp="1"/>
          </p:cNvSpPr>
          <p:nvPr>
            <p:ph type="sldNum" sz="quarter" idx="10"/>
          </p:nvPr>
        </p:nvSpPr>
        <p:spPr>
          <a:xfrm>
            <a:off x="8624513" y="636209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D87458-5D1E-41A5-B3E5-A171A2D0E489}"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4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8E9721-2426-4437-91E6-D704BAB50E18}"/>
              </a:ext>
            </a:extLst>
          </p:cNvPr>
          <p:cNvSpPr>
            <a:spLocks noGrp="1"/>
          </p:cNvSpPr>
          <p:nvPr>
            <p:ph type="title"/>
          </p:nvPr>
        </p:nvSpPr>
        <p:spPr/>
        <p:txBody>
          <a:bodyPr/>
          <a:lstStyle/>
          <a:p>
            <a:r>
              <a:rPr lang="en-US" dirty="0"/>
              <a:t>Membership and Participation</a:t>
            </a:r>
          </a:p>
        </p:txBody>
      </p:sp>
      <p:sp>
        <p:nvSpPr>
          <p:cNvPr id="15" name="TextBox 14">
            <a:extLst>
              <a:ext uri="{FF2B5EF4-FFF2-40B4-BE49-F238E27FC236}">
                <a16:creationId xmlns:a16="http://schemas.microsoft.com/office/drawing/2014/main" id="{73D6B4DB-6128-4DD4-B690-C23745661097}"/>
              </a:ext>
            </a:extLst>
          </p:cNvPr>
          <p:cNvSpPr txBox="1"/>
          <p:nvPr/>
        </p:nvSpPr>
        <p:spPr>
          <a:xfrm>
            <a:off x="9416279" y="130785"/>
            <a:ext cx="2155073"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Proposal Description</a:t>
            </a:r>
          </a:p>
        </p:txBody>
      </p:sp>
      <p:sp>
        <p:nvSpPr>
          <p:cNvPr id="14" name="Oval 13">
            <a:extLst>
              <a:ext uri="{FF2B5EF4-FFF2-40B4-BE49-F238E27FC236}">
                <a16:creationId xmlns:a16="http://schemas.microsoft.com/office/drawing/2014/main" id="{A532A2C2-BFC1-44C9-9DE4-991EE075AECD}"/>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1</a:t>
            </a:r>
          </a:p>
        </p:txBody>
      </p:sp>
      <p:sp>
        <p:nvSpPr>
          <p:cNvPr id="11" name="Text Placeholder 2">
            <a:extLst>
              <a:ext uri="{FF2B5EF4-FFF2-40B4-BE49-F238E27FC236}">
                <a16:creationId xmlns:a16="http://schemas.microsoft.com/office/drawing/2014/main" id="{6707C303-7125-4AD6-9411-C0BAEE4C7F46}"/>
              </a:ext>
            </a:extLst>
          </p:cNvPr>
          <p:cNvSpPr txBox="1">
            <a:spLocks/>
          </p:cNvSpPr>
          <p:nvPr/>
        </p:nvSpPr>
        <p:spPr>
          <a:xfrm>
            <a:off x="1066800" y="914401"/>
            <a:ext cx="10058400" cy="1021346"/>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spcAft>
                <a:spcPts val="300"/>
              </a:spcAft>
            </a:pPr>
            <a:r>
              <a:rPr lang="en-US" sz="1400" b="1" dirty="0">
                <a:latin typeface="Effra" panose="020B0603020203020204" pitchFamily="34" charset="0"/>
                <a:cs typeface="Effra" panose="020B0603020203020204" pitchFamily="34" charset="0"/>
              </a:rPr>
              <a:t>Working Group Co-Chairs: </a:t>
            </a:r>
          </a:p>
          <a:p>
            <a:pPr marL="285750" indent="-285750">
              <a:spcBef>
                <a:spcPts val="0"/>
              </a:spcBef>
              <a:spcAft>
                <a:spcPts val="300"/>
              </a:spcAft>
              <a:buFont typeface="Arial" panose="020B0604020202020204" pitchFamily="34" charset="0"/>
              <a:buChar char="•"/>
            </a:pPr>
            <a:r>
              <a:rPr lang="en-US" sz="1400" b="1" dirty="0">
                <a:latin typeface="Effra" panose="020B0603020203020204" pitchFamily="34" charset="0"/>
                <a:cs typeface="Effra" panose="020B0603020203020204" pitchFamily="34" charset="0"/>
              </a:rPr>
              <a:t>Sarah Jourdain: Associate Professor, Chair, European Languages, College of Arts and Sciences</a:t>
            </a:r>
          </a:p>
          <a:p>
            <a:pPr marL="285750" indent="-285750">
              <a:spcBef>
                <a:spcPts val="0"/>
              </a:spcBef>
              <a:spcAft>
                <a:spcPts val="300"/>
              </a:spcAft>
              <a:buFont typeface="Arial" panose="020B0604020202020204" pitchFamily="34" charset="0"/>
              <a:buChar char="•"/>
            </a:pPr>
            <a:r>
              <a:rPr lang="en-US" sz="1400" b="1" dirty="0">
                <a:latin typeface="Effra" panose="020B0603020203020204" pitchFamily="34" charset="0"/>
                <a:cs typeface="Effra" panose="020B0603020203020204" pitchFamily="34" charset="0"/>
              </a:rPr>
              <a:t>Karen (Kayla) Mendelsohn: Assistant Dean for Academic and Student Affairs, School of Health Technology and Management</a:t>
            </a:r>
          </a:p>
          <a:p>
            <a:endParaRPr lang="en-US" b="1" dirty="0">
              <a:latin typeface="Effra" panose="020B0603020203020204" pitchFamily="34" charset="0"/>
              <a:cs typeface="Effra" panose="020B0603020203020204" pitchFamily="34" charset="0"/>
            </a:endParaRPr>
          </a:p>
        </p:txBody>
      </p:sp>
      <p:graphicFrame>
        <p:nvGraphicFramePr>
          <p:cNvPr id="3" name="Table 6">
            <a:extLst>
              <a:ext uri="{FF2B5EF4-FFF2-40B4-BE49-F238E27FC236}">
                <a16:creationId xmlns:a16="http://schemas.microsoft.com/office/drawing/2014/main" id="{EE4D3B9E-F942-4D76-B107-F1D49279606A}"/>
              </a:ext>
            </a:extLst>
          </p:cNvPr>
          <p:cNvGraphicFramePr>
            <a:graphicFrameLocks noGrp="1"/>
          </p:cNvGraphicFramePr>
          <p:nvPr>
            <p:extLst>
              <p:ext uri="{D42A27DB-BD31-4B8C-83A1-F6EECF244321}">
                <p14:modId xmlns:p14="http://schemas.microsoft.com/office/powerpoint/2010/main" val="3565351865"/>
              </p:ext>
            </p:extLst>
          </p:nvPr>
        </p:nvGraphicFramePr>
        <p:xfrm>
          <a:off x="1066799" y="1989859"/>
          <a:ext cx="5346357" cy="2816465"/>
        </p:xfrm>
        <a:graphic>
          <a:graphicData uri="http://schemas.openxmlformats.org/drawingml/2006/table">
            <a:tbl>
              <a:tblPr firstRow="1" bandRow="1">
                <a:tableStyleId>{5C22544A-7EE6-4342-B048-85BDC9FD1C3A}</a:tableStyleId>
              </a:tblPr>
              <a:tblGrid>
                <a:gridCol w="2410002">
                  <a:extLst>
                    <a:ext uri="{9D8B030D-6E8A-4147-A177-3AD203B41FA5}">
                      <a16:colId xmlns:a16="http://schemas.microsoft.com/office/drawing/2014/main" val="706908396"/>
                    </a:ext>
                  </a:extLst>
                </a:gridCol>
                <a:gridCol w="2936355">
                  <a:extLst>
                    <a:ext uri="{9D8B030D-6E8A-4147-A177-3AD203B41FA5}">
                      <a16:colId xmlns:a16="http://schemas.microsoft.com/office/drawing/2014/main" val="2735792510"/>
                    </a:ext>
                  </a:extLst>
                </a:gridCol>
              </a:tblGrid>
              <a:tr h="295489">
                <a:tc gridSpan="2">
                  <a:txBody>
                    <a:bodyPr/>
                    <a:lstStyle/>
                    <a:p>
                      <a:pPr algn="ctr"/>
                      <a:r>
                        <a:rPr lang="en-US" sz="1400" b="1" i="0" dirty="0">
                          <a:latin typeface="Effra" panose="020B0603020203020204" pitchFamily="34" charset="0"/>
                          <a:ea typeface="Verdana" panose="020B0604030504040204" pitchFamily="34" charset="0"/>
                        </a:rPr>
                        <a:t>Working Group Members</a:t>
                      </a:r>
                    </a:p>
                  </a:txBody>
                  <a:tcPr anchor="ctr"/>
                </a:tc>
                <a:tc hMerge="1">
                  <a:txBody>
                    <a:bodyPr/>
                    <a:lstStyle/>
                    <a:p>
                      <a:pPr algn="ctr"/>
                      <a:endParaRPr lang="en-US" sz="14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716857835"/>
                  </a:ext>
                </a:extLst>
              </a:tr>
              <a:tr h="251166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dirty="0">
                          <a:latin typeface="Effra" panose="020B0603020203020204" pitchFamily="34" charset="0"/>
                          <a:ea typeface="Verdana" panose="020B0604030504040204" pitchFamily="34" charset="0"/>
                        </a:rPr>
                        <a:t>Dolores Cannella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Jennifer Davidson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Carol Della Ratta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Peter Donnelly</a:t>
                      </a:r>
                      <a:endParaRPr lang="en-US" sz="1400" b="1" i="0" dirty="0">
                        <a:latin typeface="Effra" panose="020B060302020302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Kathleen Ehm</a:t>
                      </a:r>
                      <a:endParaRPr lang="en-US" sz="1400" b="1" i="0" dirty="0">
                        <a:latin typeface="Effra" panose="020B060302020302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Stacey Finkelstein</a:t>
                      </a:r>
                      <a:endParaRPr lang="en-US" sz="1400" b="1" i="0" dirty="0">
                        <a:latin typeface="Effra" panose="020B060302020302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Perry Goldstein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Tracey Iorio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Angela Kelly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Chris Kretz</a:t>
                      </a:r>
                      <a:endParaRPr lang="en-US" sz="1400" b="1" i="0" dirty="0">
                        <a:latin typeface="Effra" panose="020B060302020302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Kenneth Lindblom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Laura Lindenfeld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Robert Mangione</a:t>
                      </a:r>
                      <a:r>
                        <a:rPr lang="en-US" sz="1400" b="1" i="0" dirty="0">
                          <a:latin typeface="Effra" panose="020B0603020203020204" pitchFamily="34" charset="0"/>
                          <a:ea typeface="Verdana" panose="020B060403050404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Joanmarie Maniaci</a:t>
                      </a:r>
                      <a:r>
                        <a:rPr lang="en-US" sz="1400" b="1" i="0" dirty="0">
                          <a:latin typeface="Effra" panose="020B0603020203020204" pitchFamily="34" charset="0"/>
                          <a:ea typeface="Verdana" panose="020B060403050404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Elizabeth Newman</a:t>
                      </a:r>
                      <a:endParaRPr lang="en-US" sz="1400" b="1" i="0" dirty="0">
                        <a:latin typeface="Effra" panose="020B060302020302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Derek O’Connor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Emmanuelle Pales-Espinosa</a:t>
                      </a:r>
                      <a:endParaRPr lang="en-US" sz="1400" b="1" i="0" dirty="0">
                        <a:latin typeface="Effra" panose="020B060302020302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Robert Reeves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Stanislav Uryasev</a:t>
                      </a:r>
                      <a:endParaRPr lang="en-US" sz="1400" b="1" i="0" dirty="0">
                        <a:latin typeface="Effra" panose="020B060302020302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rgbClr val="000000"/>
                          </a:solidFill>
                          <a:effectLst/>
                          <a:latin typeface="Effra" panose="020B0603020203020204" pitchFamily="34" charset="0"/>
                          <a:ea typeface="Verdana" panose="020B0604030504040204" pitchFamily="34" charset="0"/>
                        </a:rPr>
                        <a:t>Deborah Zelizer</a:t>
                      </a:r>
                      <a:endParaRPr lang="en-US" sz="1400" b="1" i="0" u="none" strike="noStrike" dirty="0">
                        <a:effectLst/>
                        <a:latin typeface="Effra" panose="020B0603020203020204" pitchFamily="34" charset="0"/>
                        <a:ea typeface="Verdana" panose="020B0604030504040204" pitchFamily="34" charset="0"/>
                      </a:endParaRPr>
                    </a:p>
                  </a:txBody>
                  <a:tcPr/>
                </a:tc>
                <a:extLst>
                  <a:ext uri="{0D108BD9-81ED-4DB2-BD59-A6C34878D82A}">
                    <a16:rowId xmlns:a16="http://schemas.microsoft.com/office/drawing/2014/main" val="2240370897"/>
                  </a:ext>
                </a:extLst>
              </a:tr>
            </a:tbl>
          </a:graphicData>
        </a:graphic>
      </p:graphicFrame>
      <p:graphicFrame>
        <p:nvGraphicFramePr>
          <p:cNvPr id="12" name="Table 6">
            <a:extLst>
              <a:ext uri="{FF2B5EF4-FFF2-40B4-BE49-F238E27FC236}">
                <a16:creationId xmlns:a16="http://schemas.microsoft.com/office/drawing/2014/main" id="{AD7AED76-B84C-466A-AB5B-39B1232531DD}"/>
              </a:ext>
            </a:extLst>
          </p:cNvPr>
          <p:cNvGraphicFramePr>
            <a:graphicFrameLocks noGrp="1"/>
          </p:cNvGraphicFramePr>
          <p:nvPr>
            <p:extLst>
              <p:ext uri="{D42A27DB-BD31-4B8C-83A1-F6EECF244321}">
                <p14:modId xmlns:p14="http://schemas.microsoft.com/office/powerpoint/2010/main" val="59944866"/>
              </p:ext>
            </p:extLst>
          </p:nvPr>
        </p:nvGraphicFramePr>
        <p:xfrm>
          <a:off x="6558620" y="1989859"/>
          <a:ext cx="3037114" cy="2824796"/>
        </p:xfrm>
        <a:graphic>
          <a:graphicData uri="http://schemas.openxmlformats.org/drawingml/2006/table">
            <a:tbl>
              <a:tblPr firstRow="1" bandRow="1">
                <a:tableStyleId>{5C22544A-7EE6-4342-B048-85BDC9FD1C3A}</a:tableStyleId>
              </a:tblPr>
              <a:tblGrid>
                <a:gridCol w="3037114">
                  <a:extLst>
                    <a:ext uri="{9D8B030D-6E8A-4147-A177-3AD203B41FA5}">
                      <a16:colId xmlns:a16="http://schemas.microsoft.com/office/drawing/2014/main" val="706908396"/>
                    </a:ext>
                  </a:extLst>
                </a:gridCol>
              </a:tblGrid>
              <a:tr h="296470">
                <a:tc>
                  <a:txBody>
                    <a:bodyPr/>
                    <a:lstStyle/>
                    <a:p>
                      <a:pPr algn="ctr"/>
                      <a:r>
                        <a:rPr lang="en-US" sz="1400" b="1" i="0" dirty="0">
                          <a:latin typeface="Effra" panose="020B0603020203020204" pitchFamily="34" charset="0"/>
                          <a:ea typeface="Verdana" panose="020B0604030504040204" pitchFamily="34" charset="0"/>
                        </a:rPr>
                        <a:t>Additional SBU Participants</a:t>
                      </a:r>
                    </a:p>
                  </a:txBody>
                  <a:tcPr anchor="ctr"/>
                </a:tc>
                <a:extLst>
                  <a:ext uri="{0D108BD9-81ED-4DB2-BD59-A6C34878D82A}">
                    <a16:rowId xmlns:a16="http://schemas.microsoft.com/office/drawing/2014/main" val="716857835"/>
                  </a:ext>
                </a:extLst>
              </a:tr>
              <a:tr h="251999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Kimberley Dixon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Daniela Flesler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Braden Hosch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Myra Intoci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Lori Kie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Eric Lamberg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Dorothy Lane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Andrea Lipack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Pat Malone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Marianna Savoca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dirty="0">
                          <a:effectLst/>
                          <a:latin typeface="Effra" panose="020B0603020203020204" pitchFamily="34" charset="0"/>
                          <a:ea typeface="Verdana" panose="020B0604030504040204" pitchFamily="34" charset="0"/>
                        </a:rPr>
                        <a:t>Urszula Zalewski</a:t>
                      </a:r>
                    </a:p>
                  </a:txBody>
                  <a:tcPr/>
                </a:tc>
                <a:extLst>
                  <a:ext uri="{0D108BD9-81ED-4DB2-BD59-A6C34878D82A}">
                    <a16:rowId xmlns:a16="http://schemas.microsoft.com/office/drawing/2014/main" val="2240370897"/>
                  </a:ext>
                </a:extLst>
              </a:tr>
            </a:tbl>
          </a:graphicData>
        </a:graphic>
      </p:graphicFrame>
      <p:sp>
        <p:nvSpPr>
          <p:cNvPr id="2" name="Rectangle 1">
            <a:extLst>
              <a:ext uri="{FF2B5EF4-FFF2-40B4-BE49-F238E27FC236}">
                <a16:creationId xmlns:a16="http://schemas.microsoft.com/office/drawing/2014/main" id="{423B7124-9243-44D3-9BEA-461974F9BBFE}"/>
              </a:ext>
              <a:ext uri="{C183D7F6-B498-43B3-948B-1728B52AA6E4}">
                <adec:decorative xmlns:adec="http://schemas.microsoft.com/office/drawing/2017/decorative" val="1"/>
              </a:ext>
            </a:extLst>
          </p:cNvPr>
          <p:cNvSpPr/>
          <p:nvPr/>
        </p:nvSpPr>
        <p:spPr>
          <a:xfrm>
            <a:off x="1066799" y="4864608"/>
            <a:ext cx="10058401" cy="101717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en-US" sz="1400" b="1" dirty="0">
              <a:solidFill>
                <a:schemeClr val="tx1"/>
              </a:solidFill>
              <a:latin typeface="Effra" panose="020B0603020203020204" pitchFamily="34" charset="0"/>
              <a:ea typeface="Verdana" panose="020B0604030504040204" pitchFamily="34" charset="0"/>
            </a:endParaRPr>
          </a:p>
        </p:txBody>
      </p:sp>
      <p:sp>
        <p:nvSpPr>
          <p:cNvPr id="18" name="Text Placeholder 5">
            <a:extLst>
              <a:ext uri="{FF2B5EF4-FFF2-40B4-BE49-F238E27FC236}">
                <a16:creationId xmlns:a16="http://schemas.microsoft.com/office/drawing/2014/main" id="{0A67C4B1-A8AE-4CFB-BE5E-F25CCA694FB2}"/>
              </a:ext>
            </a:extLst>
          </p:cNvPr>
          <p:cNvSpPr>
            <a:spLocks noGrp="1"/>
          </p:cNvSpPr>
          <p:nvPr/>
        </p:nvSpPr>
        <p:spPr>
          <a:xfrm>
            <a:off x="1066800" y="4899793"/>
            <a:ext cx="10058400" cy="967743"/>
          </a:xfrm>
          <a:prstGeom prst="rect">
            <a:avLst/>
          </a:prstGeom>
          <a:ln>
            <a:solidFill>
              <a:schemeClr val="tx2"/>
            </a:solidFill>
          </a:ln>
        </p:spPr>
        <p:txBody>
          <a:bodyPr vert="horz" lIns="91440" tIns="91440" rIns="91440" bIns="91440" rtlCol="0" anchor="ctr" anchorCtr="0">
            <a:noAutofit/>
          </a:bodyPr>
          <a:lstStyle>
            <a:lvl1pPr marL="0" indent="0" algn="ctr" defTabSz="457200" rtl="0" eaLnBrk="1" latinLnBrk="0" hangingPunct="1">
              <a:spcBef>
                <a:spcPts val="330"/>
              </a:spcBef>
              <a:buClr>
                <a:schemeClr val="accent1"/>
              </a:buClr>
              <a:buFont typeface="Lucida Grande"/>
              <a:buNone/>
              <a:defRPr sz="1400" b="1" kern="1200">
                <a:solidFill>
                  <a:schemeClr val="tx2"/>
                </a:solidFill>
                <a:latin typeface="+mn-lt"/>
                <a:ea typeface="+mn-ea"/>
                <a:cs typeface="+mn-cs"/>
              </a:defRPr>
            </a:lvl1pPr>
            <a:lvl2pPr marL="231775" indent="0" algn="l" defTabSz="457200" rtl="0" eaLnBrk="1" latinLnBrk="0" hangingPunct="1">
              <a:spcBef>
                <a:spcPct val="20000"/>
              </a:spcBef>
              <a:buClr>
                <a:schemeClr val="accent1"/>
              </a:buClr>
              <a:buFont typeface="Lucida Grande"/>
              <a:buNone/>
              <a:defRPr sz="14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400" kern="1200">
                <a:solidFill>
                  <a:schemeClr val="tx2"/>
                </a:solidFill>
                <a:latin typeface="+mn-lt"/>
                <a:ea typeface="+mn-ea"/>
                <a:cs typeface="+mn-cs"/>
              </a:defRPr>
            </a:lvl3pPr>
            <a:lvl4pPr marL="688975" indent="0" algn="l" defTabSz="457200" rtl="0" eaLnBrk="1" latinLnBrk="0" hangingPunct="1">
              <a:spcBef>
                <a:spcPct val="20000"/>
              </a:spcBef>
              <a:buClr>
                <a:schemeClr val="accent1"/>
              </a:buClr>
              <a:buFont typeface="Lucida Grande"/>
              <a:buNone/>
              <a:defRPr sz="14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pPr>
            <a:r>
              <a:rPr lang="en-US" sz="1200" dirty="0">
                <a:solidFill>
                  <a:schemeClr val="tx1"/>
                </a:solidFill>
                <a:latin typeface="Effra" panose="020B0603020203020204" pitchFamily="34" charset="0"/>
                <a:ea typeface="Verdana" panose="020B0604030504040204" pitchFamily="34" charset="0"/>
              </a:rPr>
              <a:t>This process engaged stakeholders from over 20 colleges, schools, and units across SBU (e.g., College of Arts and Sciences, College of Business, Renaissance School of Medicine, School of Professional Development, Career Center). In addition to the 22 Working Group members, we also engaged a variety of additional stakeholders through one-on-one interviews and guest speaker presentations. </a:t>
            </a:r>
          </a:p>
        </p:txBody>
      </p:sp>
      <p:sp>
        <p:nvSpPr>
          <p:cNvPr id="4" name="Slide Number Placeholder 3">
            <a:extLst>
              <a:ext uri="{FF2B5EF4-FFF2-40B4-BE49-F238E27FC236}">
                <a16:creationId xmlns:a16="http://schemas.microsoft.com/office/drawing/2014/main" id="{274F3D76-FB41-4ADC-9D6D-9BC79386C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26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8E9721-2426-4437-91E6-D704BAB50E18}"/>
              </a:ext>
            </a:extLst>
          </p:cNvPr>
          <p:cNvSpPr>
            <a:spLocks noGrp="1"/>
          </p:cNvSpPr>
          <p:nvPr>
            <p:ph type="title"/>
          </p:nvPr>
        </p:nvSpPr>
        <p:spPr/>
        <p:txBody>
          <a:bodyPr/>
          <a:lstStyle/>
          <a:p>
            <a:r>
              <a:rPr lang="en-US" dirty="0"/>
              <a:t>Proposal Overview</a:t>
            </a:r>
          </a:p>
        </p:txBody>
      </p:sp>
      <p:sp>
        <p:nvSpPr>
          <p:cNvPr id="6" name="TextBox 5">
            <a:extLst>
              <a:ext uri="{FF2B5EF4-FFF2-40B4-BE49-F238E27FC236}">
                <a16:creationId xmlns:a16="http://schemas.microsoft.com/office/drawing/2014/main" id="{3C3CA75C-25CB-47A4-B994-DF79E265F594}"/>
              </a:ext>
            </a:extLst>
          </p:cNvPr>
          <p:cNvSpPr txBox="1"/>
          <p:nvPr/>
        </p:nvSpPr>
        <p:spPr>
          <a:xfrm>
            <a:off x="9416279" y="130785"/>
            <a:ext cx="2155073"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Proposal Description</a:t>
            </a:r>
          </a:p>
        </p:txBody>
      </p:sp>
      <p:sp>
        <p:nvSpPr>
          <p:cNvPr id="5" name="Oval 4">
            <a:extLst>
              <a:ext uri="{FF2B5EF4-FFF2-40B4-BE49-F238E27FC236}">
                <a16:creationId xmlns:a16="http://schemas.microsoft.com/office/drawing/2014/main" id="{B0DEC8AB-E489-4F9C-8F58-074AF9756A87}"/>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1</a:t>
            </a:r>
          </a:p>
        </p:txBody>
      </p:sp>
      <p:sp>
        <p:nvSpPr>
          <p:cNvPr id="11" name="Text Placeholder 2">
            <a:extLst>
              <a:ext uri="{FF2B5EF4-FFF2-40B4-BE49-F238E27FC236}">
                <a16:creationId xmlns:a16="http://schemas.microsoft.com/office/drawing/2014/main" id="{6707C303-7125-4AD6-9411-C0BAEE4C7F46}"/>
              </a:ext>
            </a:extLst>
          </p:cNvPr>
          <p:cNvSpPr txBox="1">
            <a:spLocks/>
          </p:cNvSpPr>
          <p:nvPr/>
        </p:nvSpPr>
        <p:spPr>
          <a:xfrm>
            <a:off x="1066800" y="914401"/>
            <a:ext cx="10058400" cy="552974"/>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spcAft>
                <a:spcPts val="600"/>
              </a:spcAft>
              <a:tabLst>
                <a:tab pos="285750" algn="l"/>
              </a:tabLst>
            </a:pPr>
            <a:r>
              <a:rPr lang="en-US" sz="1400" b="1" dirty="0">
                <a:latin typeface="Effra" panose="020B0603020203020204" pitchFamily="34" charset="0"/>
                <a:cs typeface="Effra" panose="020B0603020203020204" pitchFamily="34" charset="0"/>
              </a:rPr>
              <a:t>Initiative Type: </a:t>
            </a:r>
            <a:r>
              <a:rPr lang="en-US" sz="1400" b="1" u="sng" dirty="0">
                <a:latin typeface="Effra" panose="020B0603020203020204" pitchFamily="34" charset="0"/>
                <a:cs typeface="Effra" panose="020B0603020203020204" pitchFamily="34" charset="0"/>
              </a:rPr>
              <a:t>Revenue Opportunity</a:t>
            </a:r>
            <a:r>
              <a:rPr lang="en-US" sz="1400" b="1" dirty="0">
                <a:latin typeface="Effra" panose="020B0603020203020204" pitchFamily="34" charset="0"/>
                <a:cs typeface="Effra" panose="020B0603020203020204" pitchFamily="34" charset="0"/>
              </a:rPr>
              <a:t> to expand SBU’s impact in continuing, professional, and executive education (CP&amp;EE).</a:t>
            </a:r>
          </a:p>
        </p:txBody>
      </p:sp>
      <p:graphicFrame>
        <p:nvGraphicFramePr>
          <p:cNvPr id="14" name="Table 15">
            <a:extLst>
              <a:ext uri="{FF2B5EF4-FFF2-40B4-BE49-F238E27FC236}">
                <a16:creationId xmlns:a16="http://schemas.microsoft.com/office/drawing/2014/main" id="{C4D77E49-5872-4E25-A196-CD192A6401B9}"/>
              </a:ext>
            </a:extLst>
          </p:cNvPr>
          <p:cNvGraphicFramePr>
            <a:graphicFrameLocks noGrp="1"/>
          </p:cNvGraphicFramePr>
          <p:nvPr>
            <p:extLst>
              <p:ext uri="{D42A27DB-BD31-4B8C-83A1-F6EECF244321}">
                <p14:modId xmlns:p14="http://schemas.microsoft.com/office/powerpoint/2010/main" val="20217877"/>
              </p:ext>
            </p:extLst>
          </p:nvPr>
        </p:nvGraphicFramePr>
        <p:xfrm>
          <a:off x="1066800" y="1409776"/>
          <a:ext cx="10058400" cy="403352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3974380627"/>
                    </a:ext>
                  </a:extLst>
                </a:gridCol>
                <a:gridCol w="3352800">
                  <a:extLst>
                    <a:ext uri="{9D8B030D-6E8A-4147-A177-3AD203B41FA5}">
                      <a16:colId xmlns:a16="http://schemas.microsoft.com/office/drawing/2014/main" val="3799569121"/>
                    </a:ext>
                  </a:extLst>
                </a:gridCol>
                <a:gridCol w="3352800">
                  <a:extLst>
                    <a:ext uri="{9D8B030D-6E8A-4147-A177-3AD203B41FA5}">
                      <a16:colId xmlns:a16="http://schemas.microsoft.com/office/drawing/2014/main" val="948662161"/>
                    </a:ext>
                  </a:extLst>
                </a:gridCol>
              </a:tblGrid>
              <a:tr h="548640">
                <a:tc>
                  <a:txBody>
                    <a:bodyPr/>
                    <a:lstStyle/>
                    <a:p>
                      <a:pPr algn="ctr"/>
                      <a:r>
                        <a:rPr lang="en-US" sz="1400" b="1" i="0" dirty="0">
                          <a:latin typeface="Effra" panose="020B0603020203020204" pitchFamily="34" charset="0"/>
                          <a:ea typeface="Verdana" panose="020B0604030504040204" pitchFamily="34" charset="0"/>
                        </a:rPr>
                        <a:t>Working Group Charge</a:t>
                      </a:r>
                    </a:p>
                  </a:txBody>
                  <a:tcPr anchor="ctr"/>
                </a:tc>
                <a:tc>
                  <a:txBody>
                    <a:bodyPr/>
                    <a:lstStyle/>
                    <a:p>
                      <a:pPr algn="ctr"/>
                      <a:r>
                        <a:rPr lang="en-US" sz="1400" b="1" i="0" dirty="0">
                          <a:latin typeface="Effra" panose="020B0603020203020204" pitchFamily="34" charset="0"/>
                          <a:ea typeface="Verdana" panose="020B0604030504040204" pitchFamily="34" charset="0"/>
                        </a:rPr>
                        <a:t>Problem Statement</a:t>
                      </a:r>
                    </a:p>
                  </a:txBody>
                  <a:tcPr anchor="ctr"/>
                </a:tc>
                <a:tc>
                  <a:txBody>
                    <a:bodyPr/>
                    <a:lstStyle/>
                    <a:p>
                      <a:pPr algn="ctr"/>
                      <a:r>
                        <a:rPr lang="en-US" sz="1400" b="1" i="0" dirty="0">
                          <a:latin typeface="Effra" panose="020B0603020203020204" pitchFamily="34" charset="0"/>
                          <a:ea typeface="Verdana" panose="020B0604030504040204" pitchFamily="34" charset="0"/>
                        </a:rPr>
                        <a:t>Opportunity</a:t>
                      </a:r>
                    </a:p>
                  </a:txBody>
                  <a:tcPr anchor="ctr"/>
                </a:tc>
                <a:extLst>
                  <a:ext uri="{0D108BD9-81ED-4DB2-BD59-A6C34878D82A}">
                    <a16:rowId xmlns:a16="http://schemas.microsoft.com/office/drawing/2014/main" val="3989875558"/>
                  </a:ext>
                </a:extLst>
              </a:tr>
              <a:tr h="370840">
                <a:tc>
                  <a:txBody>
                    <a:bodyPr/>
                    <a:lstStyle/>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Document existing professional, continuing and executive education programs</a:t>
                      </a:r>
                    </a:p>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Identify current constraints and potential barriers to the expansion of such programs</a:t>
                      </a:r>
                    </a:p>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Consider the potential role of partnerships in complementing in-house capabilities</a:t>
                      </a:r>
                    </a:p>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Consider governance, policies, and processes</a:t>
                      </a:r>
                    </a:p>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Consider the capabilities and skill sets involved in developing and delivering CP&amp;EE programs</a:t>
                      </a:r>
                    </a:p>
                  </a:txBody>
                  <a:tcPr/>
                </a:tc>
                <a:tc>
                  <a:txBody>
                    <a:bodyPr/>
                    <a:lstStyle/>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SBU must identify opportunities to expand and build new revenue streams</a:t>
                      </a:r>
                    </a:p>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Expanding Stony Brook’s impact in CP&amp;EE can help to generate increased net revenues and contribute to educational and economic development objectives</a:t>
                      </a:r>
                    </a:p>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Achieving these objectives will require greater alignment and collaboration, and will be dependent upon select strategic investments to generate Return on Investment (ROI)</a:t>
                      </a:r>
                    </a:p>
                  </a:txBody>
                  <a:tcPr/>
                </a:tc>
                <a:tc>
                  <a:txBody>
                    <a:bodyPr/>
                    <a:lstStyle/>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Building on its success to date, SBU will become the unrivaled leader in CP&amp;EE on Long Island by 2030</a:t>
                      </a:r>
                    </a:p>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SBU can engage with its 200,000 alumni and other audiences to build and expand a portfolio of  continuing education and lifelong learning opportunities</a:t>
                      </a:r>
                    </a:p>
                    <a:p>
                      <a:pPr marL="365760" indent="-342900">
                        <a:spcBef>
                          <a:spcPts val="400"/>
                        </a:spcBef>
                        <a:spcAft>
                          <a:spcPts val="400"/>
                        </a:spcAft>
                        <a:buFont typeface="Arial" panose="020B0604020202020204" pitchFamily="34" charset="0"/>
                        <a:buChar char="•"/>
                      </a:pPr>
                      <a:r>
                        <a:rPr lang="en-US" sz="1400" b="1" i="0" dirty="0">
                          <a:latin typeface="Effra" panose="020B0603020203020204" pitchFamily="34" charset="0"/>
                          <a:ea typeface="Verdana" panose="020B0604030504040204" pitchFamily="34" charset="0"/>
                        </a:rPr>
                        <a:t>SBU will extend its competencies in blending internal strengths with partners’ capabilities</a:t>
                      </a:r>
                    </a:p>
                  </a:txBody>
                  <a:tcPr/>
                </a:tc>
                <a:extLst>
                  <a:ext uri="{0D108BD9-81ED-4DB2-BD59-A6C34878D82A}">
                    <a16:rowId xmlns:a16="http://schemas.microsoft.com/office/drawing/2014/main" val="3042829114"/>
                  </a:ext>
                </a:extLst>
              </a:tr>
            </a:tbl>
          </a:graphicData>
        </a:graphic>
      </p:graphicFrame>
      <p:cxnSp>
        <p:nvCxnSpPr>
          <p:cNvPr id="15" name="Straight Connector 14">
            <a:extLst>
              <a:ext uri="{FF2B5EF4-FFF2-40B4-BE49-F238E27FC236}">
                <a16:creationId xmlns:a16="http://schemas.microsoft.com/office/drawing/2014/main" id="{D0F7DC6A-90C8-4155-8E2B-ADA8430D0947}"/>
              </a:ext>
              <a:ext uri="{C183D7F6-B498-43B3-948B-1728B52AA6E4}">
                <adec:decorative xmlns:adec="http://schemas.microsoft.com/office/drawing/2017/decorative" val="1"/>
              </a:ext>
            </a:extLst>
          </p:cNvPr>
          <p:cNvCxnSpPr>
            <a:cxnSpLocks/>
          </p:cNvCxnSpPr>
          <p:nvPr/>
        </p:nvCxnSpPr>
        <p:spPr>
          <a:xfrm>
            <a:off x="1066800" y="1902854"/>
            <a:ext cx="10058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67A7A76-9E9E-4C72-A516-92E8C217F92C}"/>
              </a:ext>
              <a:ext uri="{C183D7F6-B498-43B3-948B-1728B52AA6E4}">
                <adec:decorative xmlns:adec="http://schemas.microsoft.com/office/drawing/2017/decorative" val="1"/>
              </a:ext>
            </a:extLst>
          </p:cNvPr>
          <p:cNvCxnSpPr>
            <a:cxnSpLocks/>
          </p:cNvCxnSpPr>
          <p:nvPr/>
        </p:nvCxnSpPr>
        <p:spPr>
          <a:xfrm>
            <a:off x="1066800" y="1470495"/>
            <a:ext cx="10058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1463EB-BAB2-43CD-B20B-85641916C1B8}"/>
              </a:ext>
              <a:ext uri="{C183D7F6-B498-43B3-948B-1728B52AA6E4}">
                <adec:decorative xmlns:adec="http://schemas.microsoft.com/office/drawing/2017/decorative" val="1"/>
              </a:ext>
            </a:extLst>
          </p:cNvPr>
          <p:cNvCxnSpPr>
            <a:cxnSpLocks/>
          </p:cNvCxnSpPr>
          <p:nvPr/>
        </p:nvCxnSpPr>
        <p:spPr>
          <a:xfrm flipV="1">
            <a:off x="4380427" y="1467376"/>
            <a:ext cx="0" cy="424762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11203A-EB5F-485A-9CB6-13B18B8B7331}"/>
              </a:ext>
              <a:ext uri="{C183D7F6-B498-43B3-948B-1728B52AA6E4}">
                <adec:decorative xmlns:adec="http://schemas.microsoft.com/office/drawing/2017/decorative" val="1"/>
              </a:ext>
            </a:extLst>
          </p:cNvPr>
          <p:cNvCxnSpPr>
            <a:cxnSpLocks/>
          </p:cNvCxnSpPr>
          <p:nvPr/>
        </p:nvCxnSpPr>
        <p:spPr>
          <a:xfrm flipV="1">
            <a:off x="7774791" y="1467376"/>
            <a:ext cx="0" cy="424762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74F3D76-FB41-4ADC-9D6D-9BC79386C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75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8E9721-2426-4437-91E6-D704BAB50E18}"/>
              </a:ext>
            </a:extLst>
          </p:cNvPr>
          <p:cNvSpPr>
            <a:spLocks noGrp="1"/>
          </p:cNvSpPr>
          <p:nvPr>
            <p:ph type="title"/>
          </p:nvPr>
        </p:nvSpPr>
        <p:spPr/>
        <p:txBody>
          <a:bodyPr/>
          <a:lstStyle/>
          <a:p>
            <a:r>
              <a:rPr lang="en-US" dirty="0"/>
              <a:t>Market Opportunity</a:t>
            </a:r>
          </a:p>
        </p:txBody>
      </p:sp>
      <p:sp>
        <p:nvSpPr>
          <p:cNvPr id="46" name="TextBox 45">
            <a:extLst>
              <a:ext uri="{FF2B5EF4-FFF2-40B4-BE49-F238E27FC236}">
                <a16:creationId xmlns:a16="http://schemas.microsoft.com/office/drawing/2014/main" id="{DDFC5AE1-C314-4545-94F2-7E5AF08BEB6E}"/>
              </a:ext>
            </a:extLst>
          </p:cNvPr>
          <p:cNvSpPr txBox="1"/>
          <p:nvPr/>
        </p:nvSpPr>
        <p:spPr>
          <a:xfrm>
            <a:off x="9416279" y="130785"/>
            <a:ext cx="2155073"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Proposal Description</a:t>
            </a:r>
          </a:p>
        </p:txBody>
      </p:sp>
      <p:sp>
        <p:nvSpPr>
          <p:cNvPr id="45" name="Oval 44">
            <a:extLst>
              <a:ext uri="{FF2B5EF4-FFF2-40B4-BE49-F238E27FC236}">
                <a16:creationId xmlns:a16="http://schemas.microsoft.com/office/drawing/2014/main" id="{CC0987DF-2377-438B-8A4C-543F657E66C3}"/>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1</a:t>
            </a:r>
          </a:p>
        </p:txBody>
      </p:sp>
      <p:sp>
        <p:nvSpPr>
          <p:cNvPr id="11" name="Text Placeholder 2">
            <a:extLst>
              <a:ext uri="{FF2B5EF4-FFF2-40B4-BE49-F238E27FC236}">
                <a16:creationId xmlns:a16="http://schemas.microsoft.com/office/drawing/2014/main" id="{6707C303-7125-4AD6-9411-C0BAEE4C7F46}"/>
              </a:ext>
            </a:extLst>
          </p:cNvPr>
          <p:cNvSpPr txBox="1">
            <a:spLocks/>
          </p:cNvSpPr>
          <p:nvPr/>
        </p:nvSpPr>
        <p:spPr>
          <a:xfrm>
            <a:off x="1066800" y="914401"/>
            <a:ext cx="10504552" cy="1021346"/>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dirty="0">
                <a:solidFill>
                  <a:srgbClr val="000000"/>
                </a:solidFill>
                <a:latin typeface="Effra" panose="020B0603020203020204" pitchFamily="34" charset="0"/>
                <a:cs typeface="Effra" panose="020B0603020203020204" pitchFamily="34" charset="0"/>
              </a:rPr>
              <a:t>Anticipated demographic and economic</a:t>
            </a:r>
            <a:r>
              <a:rPr kumimoji="0" lang="en-US" sz="1600" b="1" u="none" strike="noStrike" kern="1200" cap="none" spc="0" normalizeH="0" baseline="0" noProof="0" dirty="0">
                <a:ln>
                  <a:noFill/>
                </a:ln>
                <a:solidFill>
                  <a:srgbClr val="000000"/>
                </a:solidFill>
                <a:effectLst/>
                <a:uLnTx/>
                <a:uFillTx/>
                <a:latin typeface="Effra" panose="020B0603020203020204" pitchFamily="34" charset="0"/>
                <a:cs typeface="Effra" panose="020B0603020203020204" pitchFamily="34" charset="0"/>
              </a:rPr>
              <a:t> shifts present challenges for higher education while creating a compelling case for enhanced focus in continuing, professional, and executive education.</a:t>
            </a:r>
          </a:p>
          <a:p>
            <a:pPr>
              <a:spcBef>
                <a:spcPts val="0"/>
              </a:spcBef>
              <a:spcAft>
                <a:spcPts val="600"/>
              </a:spcAft>
            </a:pPr>
            <a:endParaRPr lang="en-US" sz="1400" b="1" dirty="0">
              <a:latin typeface="Effra" panose="020B0603020203020204" pitchFamily="34" charset="0"/>
              <a:cs typeface="Effra" panose="020B0603020203020204" pitchFamily="34" charset="0"/>
            </a:endParaRPr>
          </a:p>
          <a:p>
            <a:pPr marL="285750" indent="-285750">
              <a:spcBef>
                <a:spcPts val="600"/>
              </a:spcBef>
              <a:spcAft>
                <a:spcPts val="600"/>
              </a:spcAft>
              <a:buFont typeface="Arial" panose="020B0604020202020204" pitchFamily="34" charset="0"/>
              <a:buChar char="•"/>
            </a:pPr>
            <a:endParaRPr lang="en-US" sz="1600" b="1" dirty="0">
              <a:solidFill>
                <a:schemeClr val="tx1"/>
              </a:solidFill>
              <a:latin typeface="Effra" panose="020B0603020203020204" pitchFamily="34" charset="0"/>
              <a:cs typeface="Times New Roman" panose="02020603050405020304" pitchFamily="18" charset="0"/>
            </a:endParaRPr>
          </a:p>
        </p:txBody>
      </p:sp>
      <p:pic>
        <p:nvPicPr>
          <p:cNvPr id="1026" name="Picture 2" descr="Image shows U.S. total annual high school graduates from the early 1990s through the Class of 2019, then continuing with projections through the Class of 2037. According to the data the Western Interstate Commission for Higher Education collected from states, the U.S. produced 3.8 million high school graduates by the Class of 2019. U.S. high school graduates are projected to peak in number at nearly 4 million (3.9 million) with the Class of 2025, potentially achieving 4 percent increase from current numbers, and then start to decline.">
            <a:extLst>
              <a:ext uri="{FF2B5EF4-FFF2-40B4-BE49-F238E27FC236}">
                <a16:creationId xmlns:a16="http://schemas.microsoft.com/office/drawing/2014/main" id="{1EF00623-472A-45FC-869E-EF9B0BD08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21" y="1504290"/>
            <a:ext cx="6492482" cy="317077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id="{52693E36-418D-4420-87CF-D3D81AB5BC31}"/>
              </a:ext>
            </a:extLst>
          </p:cNvPr>
          <p:cNvSpPr txBox="1"/>
          <p:nvPr/>
        </p:nvSpPr>
        <p:spPr>
          <a:xfrm>
            <a:off x="6821214" y="1504290"/>
            <a:ext cx="5121331" cy="3508653"/>
          </a:xfrm>
          <a:prstGeom prst="rect">
            <a:avLst/>
          </a:prstGeom>
        </p:spPr>
        <p:txBody>
          <a:bodyPr wrap="square" lIns="0" tIns="0" rIns="0" bIns="0" rtlCol="0">
            <a:spAutoFit/>
          </a:bodyPr>
          <a:lstStyle/>
          <a:p>
            <a:pPr marL="285750" indent="-285750" algn="l">
              <a:spcBef>
                <a:spcPts val="300"/>
              </a:spcBef>
              <a:spcAft>
                <a:spcPts val="300"/>
              </a:spcAft>
              <a:buFont typeface="Wingdings" panose="05000000000000000000" pitchFamily="2" charset="2"/>
              <a:buChar char="§"/>
            </a:pPr>
            <a:r>
              <a:rPr lang="en-US" sz="1300" b="1" dirty="0">
                <a:effectLst/>
                <a:latin typeface="Effra" panose="020B0603020203020204" pitchFamily="34" charset="0"/>
                <a:ea typeface="Verdana" panose="020B0604030504040204" pitchFamily="34" charset="0"/>
              </a:rPr>
              <a:t>The undergraduate student population is estimated to drop by ~10% or more between 2019 and 2037 due to declining birth rates and high school graduating classes.</a:t>
            </a:r>
          </a:p>
          <a:p>
            <a:pPr marL="285750" indent="-285750" algn="l">
              <a:spcBef>
                <a:spcPts val="300"/>
              </a:spcBef>
              <a:spcAft>
                <a:spcPts val="300"/>
              </a:spcAft>
              <a:buFont typeface="Wingdings" panose="05000000000000000000" pitchFamily="2" charset="2"/>
              <a:buChar char="§"/>
            </a:pPr>
            <a:r>
              <a:rPr lang="en-US" sz="1300" b="1" dirty="0">
                <a:effectLst/>
                <a:latin typeface="Effra" panose="020B0603020203020204" pitchFamily="34" charset="0"/>
                <a:ea typeface="Verdana" panose="020B0604030504040204" pitchFamily="34" charset="0"/>
              </a:rPr>
              <a:t>From 2026-2037, there will be a steady decline in high school graduates, in alignment with birth rate trends.</a:t>
            </a:r>
          </a:p>
          <a:p>
            <a:pPr marL="285750" indent="-285750" algn="l">
              <a:spcBef>
                <a:spcPts val="300"/>
              </a:spcBef>
              <a:spcAft>
                <a:spcPts val="300"/>
              </a:spcAft>
              <a:buFont typeface="Wingdings" panose="05000000000000000000" pitchFamily="2" charset="2"/>
              <a:buChar char="§"/>
            </a:pPr>
            <a:r>
              <a:rPr lang="en-US" sz="1300" b="1" dirty="0">
                <a:latin typeface="Effra" panose="020B0603020203020204" pitchFamily="34" charset="0"/>
                <a:ea typeface="Verdana" panose="020B0604030504040204" pitchFamily="34" charset="0"/>
              </a:rPr>
              <a:t>Half of t</a:t>
            </a:r>
            <a:r>
              <a:rPr lang="en-US" sz="1300" b="1" dirty="0">
                <a:effectLst/>
                <a:latin typeface="Effra" panose="020B0603020203020204" pitchFamily="34" charset="0"/>
                <a:ea typeface="Verdana" panose="020B0604030504040204" pitchFamily="34" charset="0"/>
              </a:rPr>
              <a:t>he states in the Northeast are anticipated to have declining or stagnant graduating classes.</a:t>
            </a:r>
          </a:p>
          <a:p>
            <a:pPr marL="285750" indent="-285750" algn="l">
              <a:spcBef>
                <a:spcPts val="300"/>
              </a:spcBef>
              <a:spcAft>
                <a:spcPts val="300"/>
              </a:spcAft>
              <a:buFont typeface="Wingdings" panose="05000000000000000000" pitchFamily="2" charset="2"/>
              <a:buChar char="§"/>
            </a:pPr>
            <a:r>
              <a:rPr lang="en-US" sz="1300" b="1" dirty="0">
                <a:latin typeface="Effra" panose="020B0603020203020204" pitchFamily="34" charset="0"/>
                <a:ea typeface="Verdana" panose="020B0604030504040204" pitchFamily="34" charset="0"/>
              </a:rPr>
              <a:t>The number of graduates in New York is </a:t>
            </a:r>
            <a:r>
              <a:rPr lang="en-US" sz="1300" b="1" dirty="0">
                <a:effectLst/>
                <a:latin typeface="Effra" panose="020B0603020203020204" pitchFamily="34" charset="0"/>
                <a:ea typeface="Verdana" panose="020B0604030504040204" pitchFamily="34" charset="0"/>
              </a:rPr>
              <a:t>projected to remain stagnant or experience minor increases until the birth declines in the mid-2020s, when the regional downturns are projected to worsen.</a:t>
            </a:r>
          </a:p>
          <a:p>
            <a:pPr marL="285750" indent="-285750" algn="l">
              <a:spcBef>
                <a:spcPts val="300"/>
              </a:spcBef>
              <a:spcAft>
                <a:spcPts val="300"/>
              </a:spcAft>
              <a:buFont typeface="Wingdings" panose="05000000000000000000" pitchFamily="2" charset="2"/>
              <a:buChar char="§"/>
            </a:pPr>
            <a:r>
              <a:rPr lang="en-US" sz="1300" b="1" dirty="0">
                <a:latin typeface="Effra" panose="020B0603020203020204" pitchFamily="34" charset="0"/>
                <a:ea typeface="Verdana" panose="020B0604030504040204" pitchFamily="34" charset="0"/>
              </a:rPr>
              <a:t>Demographic shifts will also be accompanied by significant changes in the global economy. By 2030, an estimated 375 million workers (14% of the global workforce) will likely need to switch occupations and re-skill due to market forces including automation and digitization.</a:t>
            </a:r>
            <a:r>
              <a:rPr lang="en-US" sz="1300" b="1" baseline="30000" dirty="0">
                <a:latin typeface="Effra" panose="020B0603020203020204" pitchFamily="34" charset="0"/>
                <a:ea typeface="Verdana" panose="020B0604030504040204" pitchFamily="34" charset="0"/>
              </a:rPr>
              <a:t>1</a:t>
            </a:r>
          </a:p>
        </p:txBody>
      </p:sp>
      <p:sp>
        <p:nvSpPr>
          <p:cNvPr id="18" name="Text Placeholder 5">
            <a:extLst>
              <a:ext uri="{FF2B5EF4-FFF2-40B4-BE49-F238E27FC236}">
                <a16:creationId xmlns:a16="http://schemas.microsoft.com/office/drawing/2014/main" id="{7F4FC95C-74EE-4E9D-98C9-719B34423EAA}"/>
              </a:ext>
            </a:extLst>
          </p:cNvPr>
          <p:cNvSpPr>
            <a:spLocks noGrp="1"/>
          </p:cNvSpPr>
          <p:nvPr/>
        </p:nvSpPr>
        <p:spPr>
          <a:xfrm>
            <a:off x="1066800" y="5422163"/>
            <a:ext cx="10058400" cy="530352"/>
          </a:xfrm>
          <a:prstGeom prst="rect">
            <a:avLst/>
          </a:prstGeom>
          <a:ln>
            <a:solidFill>
              <a:schemeClr val="tx2"/>
            </a:solidFill>
          </a:ln>
        </p:spPr>
        <p:txBody>
          <a:bodyPr vert="horz" lIns="91440" tIns="91440" rIns="91440" bIns="91440" rtlCol="0" anchor="ctr" anchorCtr="0">
            <a:noAutofit/>
          </a:bodyPr>
          <a:lstStyle>
            <a:lvl1pPr marL="0" indent="0" algn="ctr" defTabSz="457200" rtl="0" eaLnBrk="1" latinLnBrk="0" hangingPunct="1">
              <a:spcBef>
                <a:spcPts val="330"/>
              </a:spcBef>
              <a:buClr>
                <a:schemeClr val="accent1"/>
              </a:buClr>
              <a:buFont typeface="Lucida Grande"/>
              <a:buNone/>
              <a:defRPr sz="1400" b="1" kern="1200">
                <a:solidFill>
                  <a:schemeClr val="tx2"/>
                </a:solidFill>
                <a:latin typeface="+mn-lt"/>
                <a:ea typeface="+mn-ea"/>
                <a:cs typeface="+mn-cs"/>
              </a:defRPr>
            </a:lvl1pPr>
            <a:lvl2pPr marL="231775" indent="0" algn="l" defTabSz="457200" rtl="0" eaLnBrk="1" latinLnBrk="0" hangingPunct="1">
              <a:spcBef>
                <a:spcPct val="20000"/>
              </a:spcBef>
              <a:buClr>
                <a:schemeClr val="accent1"/>
              </a:buClr>
              <a:buFont typeface="Lucida Grande"/>
              <a:buNone/>
              <a:defRPr sz="14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400" kern="1200">
                <a:solidFill>
                  <a:schemeClr val="tx2"/>
                </a:solidFill>
                <a:latin typeface="+mn-lt"/>
                <a:ea typeface="+mn-ea"/>
                <a:cs typeface="+mn-cs"/>
              </a:defRPr>
            </a:lvl3pPr>
            <a:lvl4pPr marL="688975" indent="0" algn="l" defTabSz="457200" rtl="0" eaLnBrk="1" latinLnBrk="0" hangingPunct="1">
              <a:spcBef>
                <a:spcPct val="20000"/>
              </a:spcBef>
              <a:buClr>
                <a:schemeClr val="accent1"/>
              </a:buClr>
              <a:buFont typeface="Lucida Grande"/>
              <a:buNone/>
              <a:defRPr sz="14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chemeClr val="tx1"/>
                </a:solidFill>
                <a:latin typeface="Effra" panose="020B0603020203020204" pitchFamily="34" charset="0"/>
                <a:ea typeface="Verdana" panose="020B0604030504040204" pitchFamily="34" charset="0"/>
                <a:cs typeface="Times New Roman" panose="02020603050405020304" pitchFamily="18" charset="0"/>
              </a:rPr>
              <a:t>Based on the market conditions and anticipated demographic trends, an increased focus on graduate programs could help SBU to offset a projected drop in undergraduate enrollment and address critical workforce needs.</a:t>
            </a:r>
            <a:endParaRPr lang="en-US" sz="1200" dirty="0">
              <a:solidFill>
                <a:schemeClr val="tx1"/>
              </a:solidFill>
              <a:latin typeface="Effra" panose="020B060302020302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5B6D988F-DDC5-4FAB-A9F6-DB2E41485807}"/>
              </a:ext>
            </a:extLst>
          </p:cNvPr>
          <p:cNvSpPr txBox="1"/>
          <p:nvPr/>
        </p:nvSpPr>
        <p:spPr>
          <a:xfrm>
            <a:off x="4062953" y="6033372"/>
            <a:ext cx="5938886" cy="307777"/>
          </a:xfrm>
          <a:prstGeom prst="rect">
            <a:avLst/>
          </a:prstGeom>
        </p:spPr>
        <p:txBody>
          <a:bodyPr wrap="square" lIns="0" tIns="0" rIns="0" bIns="0" rtlCol="0">
            <a:spAutoFit/>
          </a:bodyPr>
          <a:lstStyle/>
          <a:p>
            <a:pPr algn="l"/>
            <a:r>
              <a:rPr lang="en-US" sz="1000" dirty="0"/>
              <a:t>Data and Image Source:  </a:t>
            </a:r>
            <a:r>
              <a:rPr lang="en-US" sz="1000" dirty="0">
                <a:hlinkClick r:id="rId4"/>
              </a:rPr>
              <a:t>https://knocking.wiche.edu/report/</a:t>
            </a:r>
            <a:endParaRPr lang="en-US" sz="1000" dirty="0"/>
          </a:p>
          <a:p>
            <a:pPr algn="l"/>
            <a:r>
              <a:rPr lang="en-US" sz="1000" dirty="0"/>
              <a:t>1. McKinsey, “Retraining and reskilling workers in the age of automation.”</a:t>
            </a:r>
          </a:p>
        </p:txBody>
      </p:sp>
      <p:sp>
        <p:nvSpPr>
          <p:cNvPr id="4" name="Slide Number Placeholder 3">
            <a:extLst>
              <a:ext uri="{FF2B5EF4-FFF2-40B4-BE49-F238E27FC236}">
                <a16:creationId xmlns:a16="http://schemas.microsoft.com/office/drawing/2014/main" id="{274F3D76-FB41-4ADC-9D6D-9BC79386C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84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8E9721-2426-4437-91E6-D704BAB50E18}"/>
              </a:ext>
            </a:extLst>
          </p:cNvPr>
          <p:cNvSpPr>
            <a:spLocks noGrp="1"/>
          </p:cNvSpPr>
          <p:nvPr>
            <p:ph type="title"/>
          </p:nvPr>
        </p:nvSpPr>
        <p:spPr/>
        <p:txBody>
          <a:bodyPr/>
          <a:lstStyle/>
          <a:p>
            <a:r>
              <a:rPr lang="en-US" dirty="0"/>
              <a:t>Revenue Opportunity</a:t>
            </a:r>
          </a:p>
        </p:txBody>
      </p:sp>
      <p:sp>
        <p:nvSpPr>
          <p:cNvPr id="20" name="TextBox 19">
            <a:extLst>
              <a:ext uri="{FF2B5EF4-FFF2-40B4-BE49-F238E27FC236}">
                <a16:creationId xmlns:a16="http://schemas.microsoft.com/office/drawing/2014/main" id="{6B7C15E5-A2C6-44E5-9B73-3A44FE6B1314}"/>
              </a:ext>
            </a:extLst>
          </p:cNvPr>
          <p:cNvSpPr txBox="1"/>
          <p:nvPr/>
        </p:nvSpPr>
        <p:spPr>
          <a:xfrm>
            <a:off x="9416279" y="130785"/>
            <a:ext cx="2155073"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Proposal Description</a:t>
            </a:r>
          </a:p>
        </p:txBody>
      </p:sp>
      <p:sp>
        <p:nvSpPr>
          <p:cNvPr id="19" name="Oval 18">
            <a:extLst>
              <a:ext uri="{FF2B5EF4-FFF2-40B4-BE49-F238E27FC236}">
                <a16:creationId xmlns:a16="http://schemas.microsoft.com/office/drawing/2014/main" id="{1A37D929-CAC8-4FC3-A83A-220809461881}"/>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1</a:t>
            </a:r>
          </a:p>
        </p:txBody>
      </p:sp>
      <p:sp>
        <p:nvSpPr>
          <p:cNvPr id="11" name="Text Placeholder 2">
            <a:extLst>
              <a:ext uri="{FF2B5EF4-FFF2-40B4-BE49-F238E27FC236}">
                <a16:creationId xmlns:a16="http://schemas.microsoft.com/office/drawing/2014/main" id="{6707C303-7125-4AD6-9411-C0BAEE4C7F46}"/>
              </a:ext>
            </a:extLst>
          </p:cNvPr>
          <p:cNvSpPr txBox="1">
            <a:spLocks/>
          </p:cNvSpPr>
          <p:nvPr/>
        </p:nvSpPr>
        <p:spPr>
          <a:xfrm>
            <a:off x="1066800" y="914401"/>
            <a:ext cx="10371992" cy="1021346"/>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cs typeface="Effra" panose="020B0603020203020204" pitchFamily="34" charset="0"/>
              </a:rPr>
              <a:t>Continuing, professional, and executive education presents a significant revenue opportunity for SBU, as evidenced by the scale and success of leading regional and national players in this space.</a:t>
            </a:r>
          </a:p>
        </p:txBody>
      </p:sp>
      <p:graphicFrame>
        <p:nvGraphicFramePr>
          <p:cNvPr id="38" name="Table 37">
            <a:extLst>
              <a:ext uri="{FF2B5EF4-FFF2-40B4-BE49-F238E27FC236}">
                <a16:creationId xmlns:a16="http://schemas.microsoft.com/office/drawing/2014/main" id="{02EC00A2-4460-43F4-BDA2-5EB72220D05A}"/>
              </a:ext>
            </a:extLst>
          </p:cNvPr>
          <p:cNvGraphicFramePr>
            <a:graphicFrameLocks noGrp="1"/>
          </p:cNvGraphicFramePr>
          <p:nvPr>
            <p:extLst>
              <p:ext uri="{D42A27DB-BD31-4B8C-83A1-F6EECF244321}">
                <p14:modId xmlns:p14="http://schemas.microsoft.com/office/powerpoint/2010/main" val="3235406695"/>
              </p:ext>
            </p:extLst>
          </p:nvPr>
        </p:nvGraphicFramePr>
        <p:xfrm>
          <a:off x="1373957" y="1583765"/>
          <a:ext cx="3019864" cy="2650619"/>
        </p:xfrm>
        <a:graphic>
          <a:graphicData uri="http://schemas.openxmlformats.org/drawingml/2006/table">
            <a:tbl>
              <a:tblPr firstRow="1" bandRow="1">
                <a:tableStyleId>{5940675A-B579-460E-94D1-54222C63F5DA}</a:tableStyleId>
              </a:tblPr>
              <a:tblGrid>
                <a:gridCol w="3019864">
                  <a:extLst>
                    <a:ext uri="{9D8B030D-6E8A-4147-A177-3AD203B41FA5}">
                      <a16:colId xmlns:a16="http://schemas.microsoft.com/office/drawing/2014/main" val="22074899"/>
                    </a:ext>
                  </a:extLst>
                </a:gridCol>
              </a:tblGrid>
              <a:tr h="544727">
                <a:tc>
                  <a:txBody>
                    <a:bodyPr/>
                    <a:lstStyle/>
                    <a:p>
                      <a:pPr algn="ctr"/>
                      <a:r>
                        <a:rPr lang="en-US" sz="1200" b="1" i="0" dirty="0">
                          <a:solidFill>
                            <a:schemeClr val="bg1"/>
                          </a:solidFill>
                          <a:latin typeface="Effra" panose="020B0603020203020204" pitchFamily="34" charset="0"/>
                          <a:ea typeface="Verdana" panose="020B0604030504040204" pitchFamily="34" charset="0"/>
                        </a:rPr>
                        <a:t>Stony Brook University</a:t>
                      </a:r>
                    </a:p>
                  </a:txBody>
                  <a:tcPr marL="45720" marR="45720" anchor="ctr">
                    <a:solidFill>
                      <a:schemeClr val="accent1"/>
                    </a:solidFill>
                  </a:tcPr>
                </a:tc>
                <a:extLst>
                  <a:ext uri="{0D108BD9-81ED-4DB2-BD59-A6C34878D82A}">
                    <a16:rowId xmlns:a16="http://schemas.microsoft.com/office/drawing/2014/main" val="3273618661"/>
                  </a:ext>
                </a:extLst>
              </a:tr>
              <a:tr h="2105892">
                <a:tc>
                  <a:txBody>
                    <a:bodyPr/>
                    <a:lstStyle/>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90+ graduate programs and 55 graduate certificates</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40+ offerings through the School of Professional Development and the Center for Corporate Education</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SPD serves 3,000 graduate students and 5,500 non-credit students</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Professional and continuing education produced estimated revenues of ~$5M in 2019</a:t>
                      </a:r>
                      <a:r>
                        <a:rPr lang="en-US" sz="1100" b="1" i="0" kern="1200" baseline="30000" dirty="0">
                          <a:solidFill>
                            <a:schemeClr val="tx1"/>
                          </a:solidFill>
                          <a:latin typeface="Effra" panose="020B0603020203020204" pitchFamily="34" charset="0"/>
                          <a:ea typeface="Verdana" panose="020B0604030504040204" pitchFamily="34" charset="0"/>
                          <a:cs typeface="+mn-cs"/>
                        </a:rPr>
                        <a:t>1</a:t>
                      </a:r>
                    </a:p>
                  </a:txBody>
                  <a:tcPr marL="45720" marR="45720"/>
                </a:tc>
                <a:extLst>
                  <a:ext uri="{0D108BD9-81ED-4DB2-BD59-A6C34878D82A}">
                    <a16:rowId xmlns:a16="http://schemas.microsoft.com/office/drawing/2014/main" val="181834473"/>
                  </a:ext>
                </a:extLst>
              </a:tr>
            </a:tbl>
          </a:graphicData>
        </a:graphic>
      </p:graphicFrame>
      <p:graphicFrame>
        <p:nvGraphicFramePr>
          <p:cNvPr id="10" name="Table 9">
            <a:extLst>
              <a:ext uri="{FF2B5EF4-FFF2-40B4-BE49-F238E27FC236}">
                <a16:creationId xmlns:a16="http://schemas.microsoft.com/office/drawing/2014/main" id="{AA239FB8-F9CC-4074-8FA5-F41CE5F44FC2}"/>
              </a:ext>
            </a:extLst>
          </p:cNvPr>
          <p:cNvGraphicFramePr>
            <a:graphicFrameLocks noGrp="1"/>
          </p:cNvGraphicFramePr>
          <p:nvPr>
            <p:extLst>
              <p:ext uri="{D42A27DB-BD31-4B8C-83A1-F6EECF244321}">
                <p14:modId xmlns:p14="http://schemas.microsoft.com/office/powerpoint/2010/main" val="3533437496"/>
              </p:ext>
            </p:extLst>
          </p:nvPr>
        </p:nvGraphicFramePr>
        <p:xfrm>
          <a:off x="5211998" y="1583765"/>
          <a:ext cx="3019864" cy="2651760"/>
        </p:xfrm>
        <a:graphic>
          <a:graphicData uri="http://schemas.openxmlformats.org/drawingml/2006/table">
            <a:tbl>
              <a:tblPr firstRow="1" bandRow="1">
                <a:tableStyleId>{5940675A-B579-460E-94D1-54222C63F5DA}</a:tableStyleId>
              </a:tblPr>
              <a:tblGrid>
                <a:gridCol w="3019864">
                  <a:extLst>
                    <a:ext uri="{9D8B030D-6E8A-4147-A177-3AD203B41FA5}">
                      <a16:colId xmlns:a16="http://schemas.microsoft.com/office/drawing/2014/main" val="22074899"/>
                    </a:ext>
                  </a:extLst>
                </a:gridCol>
              </a:tblGrid>
              <a:tr h="585747">
                <a:tc>
                  <a:txBody>
                    <a:bodyPr/>
                    <a:lstStyle/>
                    <a:p>
                      <a:pPr algn="ctr"/>
                      <a:r>
                        <a:rPr lang="en-US" sz="1200" b="1" i="0" dirty="0">
                          <a:solidFill>
                            <a:schemeClr val="bg1"/>
                          </a:solidFill>
                          <a:latin typeface="Effra" panose="020B0603020203020204" pitchFamily="34" charset="0"/>
                          <a:ea typeface="Verdana" panose="020B0604030504040204" pitchFamily="34" charset="0"/>
                        </a:rPr>
                        <a:t>Georgia Tech Professional Education (GTPE)</a:t>
                      </a:r>
                    </a:p>
                  </a:txBody>
                  <a:tcPr marL="45720" marR="45720" anchor="ctr">
                    <a:solidFill>
                      <a:schemeClr val="tx1"/>
                    </a:solidFill>
                  </a:tcPr>
                </a:tc>
                <a:extLst>
                  <a:ext uri="{0D108BD9-81ED-4DB2-BD59-A6C34878D82A}">
                    <a16:rowId xmlns:a16="http://schemas.microsoft.com/office/drawing/2014/main" val="3273618661"/>
                  </a:ext>
                </a:extLst>
              </a:tr>
              <a:tr h="2066013">
                <a:tc>
                  <a:txBody>
                    <a:bodyPr/>
                    <a:lstStyle/>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GTPE has been a provider of continuing education for 100+ years</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Over 600 courses and bootcamps, 63 professional and graduate certificate programs, 13 online degree programs</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129,000 learners in 2020 including 21,000 graduate degree learners and 99,000 MOOC learners</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231 staff, 330 faculty, and 422 instructors</a:t>
                      </a:r>
                    </a:p>
                  </a:txBody>
                  <a:tcPr marL="45720" marR="45720"/>
                </a:tc>
                <a:extLst>
                  <a:ext uri="{0D108BD9-81ED-4DB2-BD59-A6C34878D82A}">
                    <a16:rowId xmlns:a16="http://schemas.microsoft.com/office/drawing/2014/main" val="181834473"/>
                  </a:ext>
                </a:extLst>
              </a:tr>
            </a:tbl>
          </a:graphicData>
        </a:graphic>
      </p:graphicFrame>
      <p:graphicFrame>
        <p:nvGraphicFramePr>
          <p:cNvPr id="37" name="Table 36">
            <a:extLst>
              <a:ext uri="{FF2B5EF4-FFF2-40B4-BE49-F238E27FC236}">
                <a16:creationId xmlns:a16="http://schemas.microsoft.com/office/drawing/2014/main" id="{71EE80C2-D778-41F6-A975-7A429F633862}"/>
              </a:ext>
            </a:extLst>
          </p:cNvPr>
          <p:cNvGraphicFramePr>
            <a:graphicFrameLocks noGrp="1"/>
          </p:cNvGraphicFramePr>
          <p:nvPr>
            <p:extLst>
              <p:ext uri="{D42A27DB-BD31-4B8C-83A1-F6EECF244321}">
                <p14:modId xmlns:p14="http://schemas.microsoft.com/office/powerpoint/2010/main" val="2543668018"/>
              </p:ext>
            </p:extLst>
          </p:nvPr>
        </p:nvGraphicFramePr>
        <p:xfrm>
          <a:off x="8371355" y="1583765"/>
          <a:ext cx="3019864" cy="2651760"/>
        </p:xfrm>
        <a:graphic>
          <a:graphicData uri="http://schemas.openxmlformats.org/drawingml/2006/table">
            <a:tbl>
              <a:tblPr firstRow="1" bandRow="1">
                <a:tableStyleId>{5940675A-B579-460E-94D1-54222C63F5DA}</a:tableStyleId>
              </a:tblPr>
              <a:tblGrid>
                <a:gridCol w="3019864">
                  <a:extLst>
                    <a:ext uri="{9D8B030D-6E8A-4147-A177-3AD203B41FA5}">
                      <a16:colId xmlns:a16="http://schemas.microsoft.com/office/drawing/2014/main" val="22074899"/>
                    </a:ext>
                  </a:extLst>
                </a:gridCol>
              </a:tblGrid>
              <a:tr h="554111">
                <a:tc>
                  <a:txBody>
                    <a:bodyPr/>
                    <a:lstStyle/>
                    <a:p>
                      <a:pPr algn="ctr"/>
                      <a:r>
                        <a:rPr lang="en-US" sz="1200" b="1" i="0" dirty="0">
                          <a:solidFill>
                            <a:schemeClr val="bg1"/>
                          </a:solidFill>
                          <a:latin typeface="Effra" panose="020B0603020203020204" pitchFamily="34" charset="0"/>
                          <a:ea typeface="Verdana" panose="020B0604030504040204" pitchFamily="34" charset="0"/>
                        </a:rPr>
                        <a:t>NYU School of Professional Studies (NYUSPS)</a:t>
                      </a:r>
                    </a:p>
                  </a:txBody>
                  <a:tcPr marL="45720" marR="45720" anchor="ctr">
                    <a:solidFill>
                      <a:schemeClr val="tx1"/>
                    </a:solidFill>
                  </a:tcPr>
                </a:tc>
                <a:extLst>
                  <a:ext uri="{0D108BD9-81ED-4DB2-BD59-A6C34878D82A}">
                    <a16:rowId xmlns:a16="http://schemas.microsoft.com/office/drawing/2014/main" val="3273618661"/>
                  </a:ext>
                </a:extLst>
              </a:tr>
              <a:tr h="2097649">
                <a:tc>
                  <a:txBody>
                    <a:bodyPr/>
                    <a:lstStyle/>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NYUSPS has been a provider of continuing education since 1934</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25 graduate online degrees, 14 online for-credit certificates, 51 non-credit certificate programs, and courses in 32 subject matters</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30,000+ students annually</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27,000+ alumni</a:t>
                      </a:r>
                    </a:p>
                    <a:p>
                      <a:pPr marL="171450" indent="-171450" algn="l" fontAlgn="b">
                        <a:spcAft>
                          <a:spcPts val="600"/>
                        </a:spcAft>
                        <a:buFont typeface="Arial" panose="020B0604020202020204" pitchFamily="34" charset="0"/>
                        <a:buChar char="•"/>
                      </a:pPr>
                      <a:r>
                        <a:rPr lang="en-US" sz="1100" b="1" i="0" kern="1200" dirty="0">
                          <a:solidFill>
                            <a:schemeClr val="tx1"/>
                          </a:solidFill>
                          <a:latin typeface="Effra" panose="020B0603020203020204" pitchFamily="34" charset="0"/>
                          <a:ea typeface="Verdana" panose="020B0604030504040204" pitchFamily="34" charset="0"/>
                          <a:cs typeface="+mn-cs"/>
                        </a:rPr>
                        <a:t>35,000+ attendees for on-site and online events and programming</a:t>
                      </a:r>
                    </a:p>
                  </a:txBody>
                  <a:tcPr marL="45720" marR="45720"/>
                </a:tc>
                <a:extLst>
                  <a:ext uri="{0D108BD9-81ED-4DB2-BD59-A6C34878D82A}">
                    <a16:rowId xmlns:a16="http://schemas.microsoft.com/office/drawing/2014/main" val="181834473"/>
                  </a:ext>
                </a:extLst>
              </a:tr>
            </a:tbl>
          </a:graphicData>
        </a:graphic>
      </p:graphicFrame>
      <p:grpSp>
        <p:nvGrpSpPr>
          <p:cNvPr id="3" name="Group 2" descr="Slide features three text boxes. All the way to the left, the first box features information about Stony Brook University. The middle box  features information about Georgia Tech’s Professional Education. The last box all the way to the right includes information about NYU’s Schools of Professional Studies. &#13;&#10;&#13;&#10;Underneath the three boxes is a double headed arrow that represents a revenue scale for continuing, professional, and executive education at the three schools. Stony Brook is on the lower side of the scale, with a yearly revenue range of approximately $5M to $10M. In contrast, Georgia Tech and NYU are at the other end of the scale with yearly annual revenues of approximately $100M to $150M. ">
            <a:extLst>
              <a:ext uri="{FF2B5EF4-FFF2-40B4-BE49-F238E27FC236}">
                <a16:creationId xmlns:a16="http://schemas.microsoft.com/office/drawing/2014/main" id="{A19A6B05-3122-5348-99B0-8452BD45FFFD}"/>
              </a:ext>
            </a:extLst>
          </p:cNvPr>
          <p:cNvGrpSpPr/>
          <p:nvPr/>
        </p:nvGrpSpPr>
        <p:grpSpPr>
          <a:xfrm>
            <a:off x="1066800" y="4404911"/>
            <a:ext cx="10058400" cy="1132221"/>
            <a:chOff x="1066800" y="4404911"/>
            <a:chExt cx="10058400" cy="1132221"/>
          </a:xfrm>
        </p:grpSpPr>
        <p:sp>
          <p:nvSpPr>
            <p:cNvPr id="2" name="Arrow: Left-Right 1" descr="Bar with arrows on the left and right ends">
              <a:extLst>
                <a:ext uri="{FF2B5EF4-FFF2-40B4-BE49-F238E27FC236}">
                  <a16:creationId xmlns:a16="http://schemas.microsoft.com/office/drawing/2014/main" id="{A2D56839-2192-4096-BDE8-2B758CB50BF7}"/>
                </a:ext>
              </a:extLst>
            </p:cNvPr>
            <p:cNvSpPr/>
            <p:nvPr/>
          </p:nvSpPr>
          <p:spPr>
            <a:xfrm>
              <a:off x="1066800" y="4724182"/>
              <a:ext cx="10058400" cy="812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3FFF13F4-723D-4289-9503-DCD9693F1D4A}"/>
                </a:ext>
              </a:extLst>
            </p:cNvPr>
            <p:cNvSpPr txBox="1"/>
            <p:nvPr/>
          </p:nvSpPr>
          <p:spPr>
            <a:xfrm>
              <a:off x="4914508" y="4992157"/>
              <a:ext cx="2447827" cy="276999"/>
            </a:xfrm>
            <a:prstGeom prst="rect">
              <a:avLst/>
            </a:prstGeom>
          </p:spPr>
          <p:txBody>
            <a:bodyPr wrap="square" lIns="0" tIns="0" rIns="0" bIns="0" rtlCol="0">
              <a:spAutoFit/>
            </a:bodyPr>
            <a:lstStyle/>
            <a:p>
              <a:pPr algn="ctr"/>
              <a:r>
                <a:rPr lang="en-US" b="1" dirty="0">
                  <a:solidFill>
                    <a:schemeClr val="bg1"/>
                  </a:solidFill>
                  <a:latin typeface="Arial" panose="020B0604020202020204" pitchFamily="34" charset="0"/>
                  <a:cs typeface="Arial" panose="020B0604020202020204" pitchFamily="34" charset="0"/>
                </a:rPr>
                <a:t>CP&amp;EE Revenues </a:t>
              </a:r>
            </a:p>
          </p:txBody>
        </p:sp>
        <p:sp>
          <p:nvSpPr>
            <p:cNvPr id="7" name="TextBox 6">
              <a:extLst>
                <a:ext uri="{FF2B5EF4-FFF2-40B4-BE49-F238E27FC236}">
                  <a16:creationId xmlns:a16="http://schemas.microsoft.com/office/drawing/2014/main" id="{32B08FCC-9FB1-4AD8-A89F-A432CAF4FFDD}"/>
                </a:ext>
              </a:extLst>
            </p:cNvPr>
            <p:cNvSpPr txBox="1"/>
            <p:nvPr/>
          </p:nvSpPr>
          <p:spPr>
            <a:xfrm>
              <a:off x="1219200" y="4992157"/>
              <a:ext cx="1360714" cy="276999"/>
            </a:xfrm>
            <a:prstGeom prst="rect">
              <a:avLst/>
            </a:prstGeom>
          </p:spPr>
          <p:txBody>
            <a:bodyPr wrap="square" lIns="0" tIns="0" rIns="0" bIns="0" rtlCol="0">
              <a:spAutoFit/>
            </a:bodyPr>
            <a:lstStyle/>
            <a:p>
              <a:pPr algn="l"/>
              <a:r>
                <a:rPr lang="en-US" b="1" dirty="0">
                  <a:solidFill>
                    <a:schemeClr val="bg1"/>
                  </a:solidFill>
                  <a:latin typeface="Arial" panose="020B0604020202020204" pitchFamily="34" charset="0"/>
                  <a:cs typeface="Arial" panose="020B0604020202020204" pitchFamily="34" charset="0"/>
                </a:rPr>
                <a:t>~$5M-10M</a:t>
              </a:r>
            </a:p>
          </p:txBody>
        </p:sp>
        <p:pic>
          <p:nvPicPr>
            <p:cNvPr id="13" name="Picture 12" descr="Stony Brook University logo">
              <a:extLst>
                <a:ext uri="{FF2B5EF4-FFF2-40B4-BE49-F238E27FC236}">
                  <a16:creationId xmlns:a16="http://schemas.microsoft.com/office/drawing/2014/main" id="{2A66E9E2-95EC-4A1C-B0F3-BAE3A3174104}"/>
                </a:ext>
              </a:extLst>
            </p:cNvPr>
            <p:cNvPicPr>
              <a:picLocks noChangeAspect="1"/>
            </p:cNvPicPr>
            <p:nvPr/>
          </p:nvPicPr>
          <p:blipFill>
            <a:blip r:embed="rId3"/>
            <a:stretch>
              <a:fillRect/>
            </a:stretch>
          </p:blipFill>
          <p:spPr>
            <a:xfrm>
              <a:off x="1561950" y="4404911"/>
              <a:ext cx="1323787" cy="486162"/>
            </a:xfrm>
            <a:prstGeom prst="rect">
              <a:avLst/>
            </a:prstGeom>
          </p:spPr>
        </p:pic>
        <p:sp>
          <p:nvSpPr>
            <p:cNvPr id="33" name="TextBox 32">
              <a:extLst>
                <a:ext uri="{FF2B5EF4-FFF2-40B4-BE49-F238E27FC236}">
                  <a16:creationId xmlns:a16="http://schemas.microsoft.com/office/drawing/2014/main" id="{BA3D7209-1A8A-4B8A-8143-263153AFAEE9}"/>
                </a:ext>
              </a:extLst>
            </p:cNvPr>
            <p:cNvSpPr txBox="1"/>
            <p:nvPr/>
          </p:nvSpPr>
          <p:spPr>
            <a:xfrm>
              <a:off x="9372274" y="4992157"/>
              <a:ext cx="1495110" cy="276999"/>
            </a:xfrm>
            <a:prstGeom prst="rect">
              <a:avLst/>
            </a:prstGeom>
          </p:spPr>
          <p:txBody>
            <a:bodyPr wrap="square" lIns="0" tIns="0" rIns="0" bIns="0" rtlCol="0">
              <a:spAutoFit/>
            </a:bodyPr>
            <a:lstStyle/>
            <a:p>
              <a:pPr algn="l"/>
              <a:r>
                <a:rPr lang="en-US" b="1" dirty="0">
                  <a:solidFill>
                    <a:schemeClr val="bg1"/>
                  </a:solidFill>
                  <a:latin typeface="Arial" panose="020B0604020202020204" pitchFamily="34" charset="0"/>
                  <a:cs typeface="Arial" panose="020B0604020202020204" pitchFamily="34" charset="0"/>
                </a:rPr>
                <a:t>~$100M-150M</a:t>
              </a:r>
            </a:p>
          </p:txBody>
        </p:sp>
        <p:pic>
          <p:nvPicPr>
            <p:cNvPr id="22" name="Picture 2" descr="Georgia Tech logo">
              <a:extLst>
                <a:ext uri="{FF2B5EF4-FFF2-40B4-BE49-F238E27FC236}">
                  <a16:creationId xmlns:a16="http://schemas.microsoft.com/office/drawing/2014/main" id="{DCD8B16F-72F9-45BA-87FF-29B39AE51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3154" y="4441128"/>
              <a:ext cx="943125" cy="39878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0" descr="NYU logo">
              <a:extLst>
                <a:ext uri="{FF2B5EF4-FFF2-40B4-BE49-F238E27FC236}">
                  <a16:creationId xmlns:a16="http://schemas.microsoft.com/office/drawing/2014/main" id="{7F3896CE-D553-4E87-BF10-0CCFEF36BB41}"/>
                </a:ext>
              </a:extLst>
            </p:cNvPr>
            <p:cNvPicPr>
              <a:picLocks noChangeAspect="1"/>
            </p:cNvPicPr>
            <p:nvPr/>
          </p:nvPicPr>
          <p:blipFill>
            <a:blip r:embed="rId5"/>
            <a:stretch>
              <a:fillRect/>
            </a:stretch>
          </p:blipFill>
          <p:spPr>
            <a:xfrm>
              <a:off x="9587673" y="4476976"/>
              <a:ext cx="943125" cy="347602"/>
            </a:xfrm>
            <a:prstGeom prst="rect">
              <a:avLst/>
            </a:prstGeom>
          </p:spPr>
        </p:pic>
      </p:grpSp>
      <p:sp>
        <p:nvSpPr>
          <p:cNvPr id="12" name="TextBox 11">
            <a:extLst>
              <a:ext uri="{FF2B5EF4-FFF2-40B4-BE49-F238E27FC236}">
                <a16:creationId xmlns:a16="http://schemas.microsoft.com/office/drawing/2014/main" id="{21C3F1A2-FF37-4B46-ACA3-BDAD7A0CEE26}"/>
              </a:ext>
            </a:extLst>
          </p:cNvPr>
          <p:cNvSpPr txBox="1"/>
          <p:nvPr/>
        </p:nvSpPr>
        <p:spPr>
          <a:xfrm>
            <a:off x="4062953" y="6033372"/>
            <a:ext cx="5938886" cy="461665"/>
          </a:xfrm>
          <a:prstGeom prst="rect">
            <a:avLst/>
          </a:prstGeom>
        </p:spPr>
        <p:txBody>
          <a:bodyPr wrap="square" lIns="0" tIns="0" rIns="0" bIns="0" rtlCol="0">
            <a:spAutoFit/>
          </a:bodyPr>
          <a:lstStyle/>
          <a:p>
            <a:pPr algn="l"/>
            <a:r>
              <a:rPr lang="en-US" sz="1000" dirty="0"/>
              <a:t>1. SBU Financial Sustainability Update presentation (12/22/2020)</a:t>
            </a:r>
          </a:p>
          <a:p>
            <a:pPr algn="l"/>
            <a:r>
              <a:rPr lang="en-US" sz="1000" dirty="0"/>
              <a:t>2. https://pe.gatech.edu/sites/default/files/GTPE-by-the-Numbers-FY20.pdf</a:t>
            </a:r>
          </a:p>
          <a:p>
            <a:pPr algn="l"/>
            <a:r>
              <a:rPr lang="en-US" sz="1000" dirty="0"/>
              <a:t>3. https://www.sps.nyu.edu/content/dam/sps/communications/Annual_Report_2019-2020.pdf  </a:t>
            </a:r>
          </a:p>
        </p:txBody>
      </p:sp>
      <p:sp>
        <p:nvSpPr>
          <p:cNvPr id="4" name="Slide Number Placeholder 3">
            <a:extLst>
              <a:ext uri="{FF2B5EF4-FFF2-40B4-BE49-F238E27FC236}">
                <a16:creationId xmlns:a16="http://schemas.microsoft.com/office/drawing/2014/main" id="{274F3D76-FB41-4ADC-9D6D-9BC79386C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2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DDC33E-3480-4886-8C42-7CEC4E3CD14D}"/>
              </a:ext>
            </a:extLst>
          </p:cNvPr>
          <p:cNvSpPr>
            <a:spLocks noGrp="1"/>
          </p:cNvSpPr>
          <p:nvPr>
            <p:ph type="title"/>
          </p:nvPr>
        </p:nvSpPr>
        <p:spPr>
          <a:xfrm>
            <a:off x="1066800" y="274320"/>
            <a:ext cx="10058400" cy="560723"/>
          </a:xfrm>
        </p:spPr>
        <p:txBody>
          <a:bodyPr/>
          <a:lstStyle/>
          <a:p>
            <a:r>
              <a:rPr lang="en-US" dirty="0"/>
              <a:t>Progress to Date</a:t>
            </a:r>
          </a:p>
        </p:txBody>
      </p:sp>
      <p:sp>
        <p:nvSpPr>
          <p:cNvPr id="9" name="Text Placeholder 2">
            <a:extLst>
              <a:ext uri="{FF2B5EF4-FFF2-40B4-BE49-F238E27FC236}">
                <a16:creationId xmlns:a16="http://schemas.microsoft.com/office/drawing/2014/main" id="{20F2026D-6567-4482-87A2-320ECE857567}"/>
              </a:ext>
            </a:extLst>
          </p:cNvPr>
          <p:cNvSpPr txBox="1">
            <a:spLocks/>
          </p:cNvSpPr>
          <p:nvPr/>
        </p:nvSpPr>
        <p:spPr>
          <a:xfrm>
            <a:off x="1066800" y="914400"/>
            <a:ext cx="10287000" cy="3884427"/>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1" u="none" strike="noStrike" kern="1200" cap="none" spc="0" normalizeH="0" baseline="0" noProof="0" dirty="0">
                <a:ln>
                  <a:noFill/>
                </a:ln>
                <a:solidFill>
                  <a:srgbClr val="000000"/>
                </a:solidFill>
                <a:effectLst/>
                <a:uLnTx/>
                <a:uFillTx/>
                <a:latin typeface="Effra" panose="020B0603020203020204" pitchFamily="34" charset="0"/>
                <a:cs typeface="Effra" panose="020B0603020203020204" pitchFamily="34" charset="0"/>
              </a:rPr>
              <a:t>The CP&amp;EE Working Group has made significant progress in building a current state understanding of existing activity at Stony Brook and identifying potential avenues for future action.</a:t>
            </a:r>
          </a:p>
        </p:txBody>
      </p:sp>
      <p:sp>
        <p:nvSpPr>
          <p:cNvPr id="48" name="TextBox 47">
            <a:extLst>
              <a:ext uri="{FF2B5EF4-FFF2-40B4-BE49-F238E27FC236}">
                <a16:creationId xmlns:a16="http://schemas.microsoft.com/office/drawing/2014/main" id="{DB3A3812-11CE-4925-9D64-5D18FFEDDE9E}"/>
              </a:ext>
            </a:extLst>
          </p:cNvPr>
          <p:cNvSpPr txBox="1"/>
          <p:nvPr/>
        </p:nvSpPr>
        <p:spPr>
          <a:xfrm>
            <a:off x="9416279" y="130785"/>
            <a:ext cx="2155073"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Proposal Description</a:t>
            </a:r>
          </a:p>
        </p:txBody>
      </p:sp>
      <p:sp>
        <p:nvSpPr>
          <p:cNvPr id="47" name="Oval 46">
            <a:extLst>
              <a:ext uri="{FF2B5EF4-FFF2-40B4-BE49-F238E27FC236}">
                <a16:creationId xmlns:a16="http://schemas.microsoft.com/office/drawing/2014/main" id="{EF824DB3-DDEF-4A74-973A-F59C4DCFCCA6}"/>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1</a:t>
            </a:r>
          </a:p>
        </p:txBody>
      </p:sp>
      <p:sp>
        <p:nvSpPr>
          <p:cNvPr id="17" name="Rectangle 16">
            <a:extLst>
              <a:ext uri="{FF2B5EF4-FFF2-40B4-BE49-F238E27FC236}">
                <a16:creationId xmlns:a16="http://schemas.microsoft.com/office/drawing/2014/main" id="{D6165265-B37C-43BE-8DF7-E0115A1BC5E5}"/>
              </a:ext>
            </a:extLst>
          </p:cNvPr>
          <p:cNvSpPr/>
          <p:nvPr/>
        </p:nvSpPr>
        <p:spPr>
          <a:xfrm>
            <a:off x="1655404" y="1621017"/>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Increased general awareness of the CP&amp;EE at Stony Brook</a:t>
            </a:r>
          </a:p>
        </p:txBody>
      </p:sp>
      <p:grpSp>
        <p:nvGrpSpPr>
          <p:cNvPr id="14" name="Group 13" descr="Shape with check mark">
            <a:extLst>
              <a:ext uri="{FF2B5EF4-FFF2-40B4-BE49-F238E27FC236}">
                <a16:creationId xmlns:a16="http://schemas.microsoft.com/office/drawing/2014/main" id="{34DDC594-CFAD-7E43-A294-AF447478BA15}"/>
              </a:ext>
            </a:extLst>
          </p:cNvPr>
          <p:cNvGrpSpPr/>
          <p:nvPr/>
        </p:nvGrpSpPr>
        <p:grpSpPr>
          <a:xfrm>
            <a:off x="1134064" y="1621017"/>
            <a:ext cx="864220" cy="713678"/>
            <a:chOff x="1134064" y="1621017"/>
            <a:chExt cx="864220" cy="713678"/>
          </a:xfrm>
        </p:grpSpPr>
        <p:sp>
          <p:nvSpPr>
            <p:cNvPr id="16" name="Arrow: Pentagon 15">
              <a:extLst>
                <a:ext uri="{FF2B5EF4-FFF2-40B4-BE49-F238E27FC236}">
                  <a16:creationId xmlns:a16="http://schemas.microsoft.com/office/drawing/2014/main" id="{E4C8852C-AEC0-4A2F-BC92-C44C225692E1}"/>
                </a:ext>
              </a:extLst>
            </p:cNvPr>
            <p:cNvSpPr/>
            <p:nvPr/>
          </p:nvSpPr>
          <p:spPr>
            <a:xfrm>
              <a:off x="1134064" y="1621017"/>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Graphic 12" descr="Checkmark with solid fill">
              <a:extLst>
                <a:ext uri="{FF2B5EF4-FFF2-40B4-BE49-F238E27FC236}">
                  <a16:creationId xmlns:a16="http://schemas.microsoft.com/office/drawing/2014/main" id="{5272EB24-069C-45B7-8AAE-7ADE17F829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1712" y="1781601"/>
              <a:ext cx="365760" cy="365760"/>
            </a:xfrm>
            <a:prstGeom prst="rect">
              <a:avLst/>
            </a:prstGeom>
          </p:spPr>
        </p:pic>
      </p:grpSp>
      <p:sp>
        <p:nvSpPr>
          <p:cNvPr id="18" name="Rectangle 17">
            <a:extLst>
              <a:ext uri="{FF2B5EF4-FFF2-40B4-BE49-F238E27FC236}">
                <a16:creationId xmlns:a16="http://schemas.microsoft.com/office/drawing/2014/main" id="{E40F0620-366A-4253-93B5-09799BFA106D}"/>
              </a:ext>
            </a:extLst>
          </p:cNvPr>
          <p:cNvSpPr/>
          <p:nvPr/>
        </p:nvSpPr>
        <p:spPr>
          <a:xfrm>
            <a:off x="1655404" y="2398127"/>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marR="0" lvl="0" indent="-346075"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     Drafted a working taxonomy to categorize CP&amp;EE offerings</a:t>
            </a:r>
          </a:p>
        </p:txBody>
      </p:sp>
      <p:grpSp>
        <p:nvGrpSpPr>
          <p:cNvPr id="15" name="Group 14" descr="Shape with check mark">
            <a:extLst>
              <a:ext uri="{FF2B5EF4-FFF2-40B4-BE49-F238E27FC236}">
                <a16:creationId xmlns:a16="http://schemas.microsoft.com/office/drawing/2014/main" id="{D3DB0438-88F7-D643-BE23-20CABC954516}"/>
              </a:ext>
            </a:extLst>
          </p:cNvPr>
          <p:cNvGrpSpPr/>
          <p:nvPr/>
        </p:nvGrpSpPr>
        <p:grpSpPr>
          <a:xfrm>
            <a:off x="1133856" y="2398127"/>
            <a:ext cx="864220" cy="713678"/>
            <a:chOff x="1133856" y="2398127"/>
            <a:chExt cx="864220" cy="713678"/>
          </a:xfrm>
        </p:grpSpPr>
        <p:sp>
          <p:nvSpPr>
            <p:cNvPr id="19" name="Arrow: Pentagon 18">
              <a:extLst>
                <a:ext uri="{FF2B5EF4-FFF2-40B4-BE49-F238E27FC236}">
                  <a16:creationId xmlns:a16="http://schemas.microsoft.com/office/drawing/2014/main" id="{25F1071D-03E9-434A-859B-139BB3610E79}"/>
                </a:ext>
              </a:extLst>
            </p:cNvPr>
            <p:cNvSpPr/>
            <p:nvPr/>
          </p:nvSpPr>
          <p:spPr>
            <a:xfrm>
              <a:off x="1133856" y="2398127"/>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0" name="Graphic 19" descr="Checkmark with solid fill">
              <a:extLst>
                <a:ext uri="{FF2B5EF4-FFF2-40B4-BE49-F238E27FC236}">
                  <a16:creationId xmlns:a16="http://schemas.microsoft.com/office/drawing/2014/main" id="{B48F16B0-D638-468C-9D64-5C490B5344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1016" y="2560362"/>
              <a:ext cx="365760" cy="365760"/>
            </a:xfrm>
            <a:prstGeom prst="rect">
              <a:avLst/>
            </a:prstGeom>
          </p:spPr>
        </p:pic>
      </p:grpSp>
      <p:sp>
        <p:nvSpPr>
          <p:cNvPr id="24" name="Rectangle 23">
            <a:extLst>
              <a:ext uri="{FF2B5EF4-FFF2-40B4-BE49-F238E27FC236}">
                <a16:creationId xmlns:a16="http://schemas.microsoft.com/office/drawing/2014/main" id="{46C3075C-9FA3-4731-990D-96F8C2E57EC4}"/>
              </a:ext>
            </a:extLst>
          </p:cNvPr>
          <p:cNvSpPr/>
          <p:nvPr/>
        </p:nvSpPr>
        <p:spPr>
          <a:xfrm>
            <a:off x="1655404" y="3177536"/>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Developed a working inventory of existing CP&amp;EE offerings</a:t>
            </a:r>
          </a:p>
        </p:txBody>
      </p:sp>
      <p:grpSp>
        <p:nvGrpSpPr>
          <p:cNvPr id="45" name="Group 44" descr="Shape with check mark">
            <a:extLst>
              <a:ext uri="{FF2B5EF4-FFF2-40B4-BE49-F238E27FC236}">
                <a16:creationId xmlns:a16="http://schemas.microsoft.com/office/drawing/2014/main" id="{F2456709-1382-594E-9290-9CA237C7CA36}"/>
              </a:ext>
            </a:extLst>
          </p:cNvPr>
          <p:cNvGrpSpPr/>
          <p:nvPr/>
        </p:nvGrpSpPr>
        <p:grpSpPr>
          <a:xfrm>
            <a:off x="1134064" y="3177536"/>
            <a:ext cx="864220" cy="713678"/>
            <a:chOff x="1134064" y="3177536"/>
            <a:chExt cx="864220" cy="713678"/>
          </a:xfrm>
        </p:grpSpPr>
        <p:sp>
          <p:nvSpPr>
            <p:cNvPr id="25" name="Arrow: Pentagon 24">
              <a:extLst>
                <a:ext uri="{FF2B5EF4-FFF2-40B4-BE49-F238E27FC236}">
                  <a16:creationId xmlns:a16="http://schemas.microsoft.com/office/drawing/2014/main" id="{296D1714-1578-4560-9444-E37C02B7E2DA}"/>
                </a:ext>
              </a:extLst>
            </p:cNvPr>
            <p:cNvSpPr/>
            <p:nvPr/>
          </p:nvSpPr>
          <p:spPr>
            <a:xfrm>
              <a:off x="1134064" y="3177536"/>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6" name="Graphic 25" descr="Checkmark with solid fill">
              <a:extLst>
                <a:ext uri="{FF2B5EF4-FFF2-40B4-BE49-F238E27FC236}">
                  <a16:creationId xmlns:a16="http://schemas.microsoft.com/office/drawing/2014/main" id="{24AEE643-48A9-417F-B706-A22DC245B2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1712" y="3327463"/>
              <a:ext cx="365760" cy="365760"/>
            </a:xfrm>
            <a:prstGeom prst="rect">
              <a:avLst/>
            </a:prstGeom>
          </p:spPr>
        </p:pic>
      </p:grpSp>
      <p:sp>
        <p:nvSpPr>
          <p:cNvPr id="27" name="Rectangle 26">
            <a:extLst>
              <a:ext uri="{FF2B5EF4-FFF2-40B4-BE49-F238E27FC236}">
                <a16:creationId xmlns:a16="http://schemas.microsoft.com/office/drawing/2014/main" id="{59B52DA6-68F6-405A-9B03-072EFC0C8889}"/>
              </a:ext>
            </a:extLst>
          </p:cNvPr>
          <p:cNvSpPr/>
          <p:nvPr/>
        </p:nvSpPr>
        <p:spPr>
          <a:xfrm>
            <a:off x="1655404" y="3967202"/>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marR="0" lvl="0" indent="-53975"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 Increased understanding of the competitive landscape for CP&amp;EE</a:t>
            </a:r>
          </a:p>
        </p:txBody>
      </p:sp>
      <p:grpSp>
        <p:nvGrpSpPr>
          <p:cNvPr id="46" name="Group 45" descr="Shape with check mark">
            <a:extLst>
              <a:ext uri="{FF2B5EF4-FFF2-40B4-BE49-F238E27FC236}">
                <a16:creationId xmlns:a16="http://schemas.microsoft.com/office/drawing/2014/main" id="{E19DB560-0014-AC4C-9149-0662FF2E920C}"/>
              </a:ext>
            </a:extLst>
          </p:cNvPr>
          <p:cNvGrpSpPr/>
          <p:nvPr/>
        </p:nvGrpSpPr>
        <p:grpSpPr>
          <a:xfrm>
            <a:off x="1134064" y="3967202"/>
            <a:ext cx="864220" cy="713678"/>
            <a:chOff x="1134064" y="3967202"/>
            <a:chExt cx="864220" cy="713678"/>
          </a:xfrm>
        </p:grpSpPr>
        <p:sp>
          <p:nvSpPr>
            <p:cNvPr id="28" name="Arrow: Pentagon 27">
              <a:extLst>
                <a:ext uri="{FF2B5EF4-FFF2-40B4-BE49-F238E27FC236}">
                  <a16:creationId xmlns:a16="http://schemas.microsoft.com/office/drawing/2014/main" id="{ECA84D9B-FB14-45A1-B5BF-690AC8D6BBA3}"/>
                </a:ext>
              </a:extLst>
            </p:cNvPr>
            <p:cNvSpPr/>
            <p:nvPr/>
          </p:nvSpPr>
          <p:spPr>
            <a:xfrm>
              <a:off x="1134064" y="3967202"/>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9" name="Graphic 28" descr="Checkmark with solid fill">
              <a:extLst>
                <a:ext uri="{FF2B5EF4-FFF2-40B4-BE49-F238E27FC236}">
                  <a16:creationId xmlns:a16="http://schemas.microsoft.com/office/drawing/2014/main" id="{F8EF955B-711F-4183-A132-503F71A33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1712" y="4121470"/>
              <a:ext cx="365760" cy="365760"/>
            </a:xfrm>
            <a:prstGeom prst="rect">
              <a:avLst/>
            </a:prstGeom>
          </p:spPr>
        </p:pic>
      </p:grpSp>
      <p:sp>
        <p:nvSpPr>
          <p:cNvPr id="30" name="Rectangle 29">
            <a:extLst>
              <a:ext uri="{FF2B5EF4-FFF2-40B4-BE49-F238E27FC236}">
                <a16:creationId xmlns:a16="http://schemas.microsoft.com/office/drawing/2014/main" id="{600D5913-34E5-4796-AECA-415867FA0F94}"/>
              </a:ext>
            </a:extLst>
          </p:cNvPr>
          <p:cNvSpPr/>
          <p:nvPr/>
        </p:nvSpPr>
        <p:spPr>
          <a:xfrm>
            <a:off x="1655404" y="4753831"/>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marR="0" lvl="0" indent="-346075"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     Increased awareness of potential partnership and program delivery models </a:t>
            </a:r>
          </a:p>
        </p:txBody>
      </p:sp>
      <p:grpSp>
        <p:nvGrpSpPr>
          <p:cNvPr id="49" name="Group 48" descr="Shape with check mark">
            <a:extLst>
              <a:ext uri="{FF2B5EF4-FFF2-40B4-BE49-F238E27FC236}">
                <a16:creationId xmlns:a16="http://schemas.microsoft.com/office/drawing/2014/main" id="{15CD24FD-36AC-F742-89CB-88AC97474BB2}"/>
              </a:ext>
            </a:extLst>
          </p:cNvPr>
          <p:cNvGrpSpPr/>
          <p:nvPr/>
        </p:nvGrpSpPr>
        <p:grpSpPr>
          <a:xfrm>
            <a:off x="1134064" y="4753831"/>
            <a:ext cx="864220" cy="713678"/>
            <a:chOff x="1134064" y="4753831"/>
            <a:chExt cx="864220" cy="713678"/>
          </a:xfrm>
        </p:grpSpPr>
        <p:sp>
          <p:nvSpPr>
            <p:cNvPr id="31" name="Arrow: Pentagon 30">
              <a:extLst>
                <a:ext uri="{FF2B5EF4-FFF2-40B4-BE49-F238E27FC236}">
                  <a16:creationId xmlns:a16="http://schemas.microsoft.com/office/drawing/2014/main" id="{C6BCB97F-0B36-445B-BAE7-EB5A57952A50}"/>
                </a:ext>
              </a:extLst>
            </p:cNvPr>
            <p:cNvSpPr/>
            <p:nvPr/>
          </p:nvSpPr>
          <p:spPr>
            <a:xfrm>
              <a:off x="1134064" y="4753831"/>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2" name="Graphic 31" descr="Checkmark with solid fill">
              <a:extLst>
                <a:ext uri="{FF2B5EF4-FFF2-40B4-BE49-F238E27FC236}">
                  <a16:creationId xmlns:a16="http://schemas.microsoft.com/office/drawing/2014/main" id="{1F971419-FC9F-4BE4-9904-87D9F276B4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1712" y="4910873"/>
              <a:ext cx="365760" cy="365760"/>
            </a:xfrm>
            <a:prstGeom prst="rect">
              <a:avLst/>
            </a:prstGeom>
          </p:spPr>
        </p:pic>
      </p:grpSp>
      <p:sp>
        <p:nvSpPr>
          <p:cNvPr id="21" name="Rectangle 20">
            <a:extLst>
              <a:ext uri="{FF2B5EF4-FFF2-40B4-BE49-F238E27FC236}">
                <a16:creationId xmlns:a16="http://schemas.microsoft.com/office/drawing/2014/main" id="{D5E71D44-1025-4D36-BB22-6E028340B43D}"/>
              </a:ext>
            </a:extLst>
          </p:cNvPr>
          <p:cNvSpPr/>
          <p:nvPr/>
        </p:nvSpPr>
        <p:spPr>
          <a:xfrm>
            <a:off x="6766737" y="1621017"/>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Identified gaps and opportunities in Stony Brook’s current CP&amp;EE organizational capabilities</a:t>
            </a:r>
          </a:p>
        </p:txBody>
      </p:sp>
      <p:grpSp>
        <p:nvGrpSpPr>
          <p:cNvPr id="50" name="Group 49" descr="Shape with check mark">
            <a:extLst>
              <a:ext uri="{FF2B5EF4-FFF2-40B4-BE49-F238E27FC236}">
                <a16:creationId xmlns:a16="http://schemas.microsoft.com/office/drawing/2014/main" id="{DD992108-F169-6D46-8994-BF7294202122}"/>
              </a:ext>
            </a:extLst>
          </p:cNvPr>
          <p:cNvGrpSpPr/>
          <p:nvPr/>
        </p:nvGrpSpPr>
        <p:grpSpPr>
          <a:xfrm>
            <a:off x="6278153" y="1621017"/>
            <a:ext cx="864220" cy="713678"/>
            <a:chOff x="6278153" y="1621017"/>
            <a:chExt cx="864220" cy="713678"/>
          </a:xfrm>
        </p:grpSpPr>
        <p:sp>
          <p:nvSpPr>
            <p:cNvPr id="22" name="Arrow: Pentagon 21">
              <a:extLst>
                <a:ext uri="{FF2B5EF4-FFF2-40B4-BE49-F238E27FC236}">
                  <a16:creationId xmlns:a16="http://schemas.microsoft.com/office/drawing/2014/main" id="{7A2511E4-EC8B-4E66-A92E-FBE34FE9E59F}"/>
                </a:ext>
              </a:extLst>
            </p:cNvPr>
            <p:cNvSpPr/>
            <p:nvPr/>
          </p:nvSpPr>
          <p:spPr>
            <a:xfrm>
              <a:off x="6278153" y="1621017"/>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3" name="Graphic 22" descr="Checkmark with solid fill">
              <a:extLst>
                <a:ext uri="{FF2B5EF4-FFF2-40B4-BE49-F238E27FC236}">
                  <a16:creationId xmlns:a16="http://schemas.microsoft.com/office/drawing/2014/main" id="{4BBFEEB5-181B-4D58-B0D6-43F0147379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4851" y="1781601"/>
              <a:ext cx="365760" cy="365760"/>
            </a:xfrm>
            <a:prstGeom prst="rect">
              <a:avLst/>
            </a:prstGeom>
          </p:spPr>
        </p:pic>
      </p:grpSp>
      <p:sp>
        <p:nvSpPr>
          <p:cNvPr id="33" name="Rectangle 32">
            <a:extLst>
              <a:ext uri="{FF2B5EF4-FFF2-40B4-BE49-F238E27FC236}">
                <a16:creationId xmlns:a16="http://schemas.microsoft.com/office/drawing/2014/main" id="{62260B77-5E90-4EC8-80C3-AFC0D8C43B20}"/>
              </a:ext>
            </a:extLst>
          </p:cNvPr>
          <p:cNvSpPr/>
          <p:nvPr/>
        </p:nvSpPr>
        <p:spPr>
          <a:xfrm>
            <a:off x="6766737" y="2398127"/>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Surfaced governance, policy, and process considerations</a:t>
            </a:r>
          </a:p>
        </p:txBody>
      </p:sp>
      <p:grpSp>
        <p:nvGrpSpPr>
          <p:cNvPr id="51" name="Group 50" descr="Shape with check mark">
            <a:extLst>
              <a:ext uri="{FF2B5EF4-FFF2-40B4-BE49-F238E27FC236}">
                <a16:creationId xmlns:a16="http://schemas.microsoft.com/office/drawing/2014/main" id="{43186282-F63C-034D-9875-131C6061666B}"/>
              </a:ext>
            </a:extLst>
          </p:cNvPr>
          <p:cNvGrpSpPr/>
          <p:nvPr/>
        </p:nvGrpSpPr>
        <p:grpSpPr>
          <a:xfrm>
            <a:off x="6281928" y="2398127"/>
            <a:ext cx="864220" cy="713678"/>
            <a:chOff x="6281928" y="2398127"/>
            <a:chExt cx="864220" cy="713678"/>
          </a:xfrm>
        </p:grpSpPr>
        <p:sp>
          <p:nvSpPr>
            <p:cNvPr id="34" name="Arrow: Pentagon 33">
              <a:extLst>
                <a:ext uri="{FF2B5EF4-FFF2-40B4-BE49-F238E27FC236}">
                  <a16:creationId xmlns:a16="http://schemas.microsoft.com/office/drawing/2014/main" id="{589BF69F-BAA1-4111-BC27-7AD5E4164631}"/>
                </a:ext>
              </a:extLst>
            </p:cNvPr>
            <p:cNvSpPr/>
            <p:nvPr/>
          </p:nvSpPr>
          <p:spPr>
            <a:xfrm>
              <a:off x="6281928" y="2398127"/>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5" name="Graphic 34" descr="Checkmark with solid fill">
              <a:extLst>
                <a:ext uri="{FF2B5EF4-FFF2-40B4-BE49-F238E27FC236}">
                  <a16:creationId xmlns:a16="http://schemas.microsoft.com/office/drawing/2014/main" id="{9FA87F71-0E1B-42FB-BDC3-A3C0C258C2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7376" y="2560362"/>
              <a:ext cx="365760" cy="365760"/>
            </a:xfrm>
            <a:prstGeom prst="rect">
              <a:avLst/>
            </a:prstGeom>
          </p:spPr>
        </p:pic>
      </p:grpSp>
      <p:sp>
        <p:nvSpPr>
          <p:cNvPr id="36" name="Rectangle 35">
            <a:extLst>
              <a:ext uri="{FF2B5EF4-FFF2-40B4-BE49-F238E27FC236}">
                <a16:creationId xmlns:a16="http://schemas.microsoft.com/office/drawing/2014/main" id="{CDB44641-4BDA-4D4E-997F-1C91E4DC6A52}"/>
              </a:ext>
            </a:extLst>
          </p:cNvPr>
          <p:cNvSpPr/>
          <p:nvPr/>
        </p:nvSpPr>
        <p:spPr>
          <a:xfrm>
            <a:off x="6766737" y="3177536"/>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Explored potential near and longer-term organizational models to enhance growth and impact</a:t>
            </a:r>
          </a:p>
        </p:txBody>
      </p:sp>
      <p:grpSp>
        <p:nvGrpSpPr>
          <p:cNvPr id="52" name="Group 51" descr="Shape with check mark">
            <a:extLst>
              <a:ext uri="{FF2B5EF4-FFF2-40B4-BE49-F238E27FC236}">
                <a16:creationId xmlns:a16="http://schemas.microsoft.com/office/drawing/2014/main" id="{9724B7E7-B575-3C47-95BC-1216EC5482FC}"/>
              </a:ext>
            </a:extLst>
          </p:cNvPr>
          <p:cNvGrpSpPr/>
          <p:nvPr/>
        </p:nvGrpSpPr>
        <p:grpSpPr>
          <a:xfrm>
            <a:off x="6281928" y="3177536"/>
            <a:ext cx="864220" cy="713678"/>
            <a:chOff x="6281928" y="3177536"/>
            <a:chExt cx="864220" cy="713678"/>
          </a:xfrm>
        </p:grpSpPr>
        <p:sp>
          <p:nvSpPr>
            <p:cNvPr id="37" name="Arrow: Pentagon 36">
              <a:extLst>
                <a:ext uri="{FF2B5EF4-FFF2-40B4-BE49-F238E27FC236}">
                  <a16:creationId xmlns:a16="http://schemas.microsoft.com/office/drawing/2014/main" id="{A5914BF3-57D6-4E96-BBA2-247D94703CB3}"/>
                </a:ext>
              </a:extLst>
            </p:cNvPr>
            <p:cNvSpPr/>
            <p:nvPr/>
          </p:nvSpPr>
          <p:spPr>
            <a:xfrm>
              <a:off x="6281928" y="3177536"/>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8" name="Graphic 37" descr="Checkmark with solid fill">
              <a:extLst>
                <a:ext uri="{FF2B5EF4-FFF2-40B4-BE49-F238E27FC236}">
                  <a16:creationId xmlns:a16="http://schemas.microsoft.com/office/drawing/2014/main" id="{C345C9EE-ECDC-4CFC-AD38-CCDD39BE61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7376" y="3327463"/>
              <a:ext cx="365760" cy="365760"/>
            </a:xfrm>
            <a:prstGeom prst="rect">
              <a:avLst/>
            </a:prstGeom>
          </p:spPr>
        </p:pic>
      </p:grpSp>
      <p:sp>
        <p:nvSpPr>
          <p:cNvPr id="39" name="Rectangle 38">
            <a:extLst>
              <a:ext uri="{FF2B5EF4-FFF2-40B4-BE49-F238E27FC236}">
                <a16:creationId xmlns:a16="http://schemas.microsoft.com/office/drawing/2014/main" id="{48E71BF2-DBE8-43FA-A7EE-2E0CFF014606}"/>
              </a:ext>
            </a:extLst>
          </p:cNvPr>
          <p:cNvSpPr/>
          <p:nvPr/>
        </p:nvSpPr>
        <p:spPr>
          <a:xfrm>
            <a:off x="6766737" y="3970745"/>
            <a:ext cx="4440596" cy="713678"/>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Identified opportunities to minimize barriers and increase coordination</a:t>
            </a:r>
          </a:p>
        </p:txBody>
      </p:sp>
      <p:grpSp>
        <p:nvGrpSpPr>
          <p:cNvPr id="53" name="Group 52" descr="Shape with check mark">
            <a:extLst>
              <a:ext uri="{FF2B5EF4-FFF2-40B4-BE49-F238E27FC236}">
                <a16:creationId xmlns:a16="http://schemas.microsoft.com/office/drawing/2014/main" id="{CBB0E20C-9B41-DA42-A768-EBEF1A4777D3}"/>
              </a:ext>
            </a:extLst>
          </p:cNvPr>
          <p:cNvGrpSpPr/>
          <p:nvPr/>
        </p:nvGrpSpPr>
        <p:grpSpPr>
          <a:xfrm>
            <a:off x="6281928" y="3973185"/>
            <a:ext cx="864220" cy="713678"/>
            <a:chOff x="6281928" y="3973185"/>
            <a:chExt cx="864220" cy="713678"/>
          </a:xfrm>
        </p:grpSpPr>
        <p:sp>
          <p:nvSpPr>
            <p:cNvPr id="40" name="Arrow: Pentagon 39">
              <a:extLst>
                <a:ext uri="{FF2B5EF4-FFF2-40B4-BE49-F238E27FC236}">
                  <a16:creationId xmlns:a16="http://schemas.microsoft.com/office/drawing/2014/main" id="{47A8DD69-8290-4060-800F-9CD2A18AF208}"/>
                </a:ext>
              </a:extLst>
            </p:cNvPr>
            <p:cNvSpPr/>
            <p:nvPr/>
          </p:nvSpPr>
          <p:spPr>
            <a:xfrm>
              <a:off x="6281928" y="3973185"/>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 name="Graphic 40" descr="Checkmark with solid fill">
              <a:extLst>
                <a:ext uri="{FF2B5EF4-FFF2-40B4-BE49-F238E27FC236}">
                  <a16:creationId xmlns:a16="http://schemas.microsoft.com/office/drawing/2014/main" id="{D777653C-BE2D-48D3-844D-3A2BA0E372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7376" y="4128555"/>
              <a:ext cx="365760" cy="365760"/>
            </a:xfrm>
            <a:prstGeom prst="rect">
              <a:avLst/>
            </a:prstGeom>
          </p:spPr>
        </p:pic>
      </p:grpSp>
      <p:sp>
        <p:nvSpPr>
          <p:cNvPr id="42" name="Rectangle 41">
            <a:extLst>
              <a:ext uri="{FF2B5EF4-FFF2-40B4-BE49-F238E27FC236}">
                <a16:creationId xmlns:a16="http://schemas.microsoft.com/office/drawing/2014/main" id="{6FDCAD3B-027D-40CE-B08D-EAAA25349FAF}"/>
              </a:ext>
            </a:extLst>
          </p:cNvPr>
          <p:cNvSpPr/>
          <p:nvPr/>
        </p:nvSpPr>
        <p:spPr>
          <a:xfrm>
            <a:off x="6766737" y="4754299"/>
            <a:ext cx="4440596" cy="713232"/>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rgbClr val="000000"/>
                </a:solidFill>
                <a:effectLst/>
                <a:uLnTx/>
                <a:uFillTx/>
                <a:latin typeface="Effra" panose="020B0603020203020204" pitchFamily="34" charset="0"/>
                <a:ea typeface="Verdana" panose="020B0604030504040204" pitchFamily="34" charset="0"/>
                <a:cs typeface="+mn-cs"/>
              </a:rPr>
              <a:t>Fostered productive dialogue among a diverse group of CP&amp;EE stakeholders</a:t>
            </a:r>
          </a:p>
        </p:txBody>
      </p:sp>
      <p:grpSp>
        <p:nvGrpSpPr>
          <p:cNvPr id="54" name="Group 53" descr="Shape with check mark">
            <a:extLst>
              <a:ext uri="{FF2B5EF4-FFF2-40B4-BE49-F238E27FC236}">
                <a16:creationId xmlns:a16="http://schemas.microsoft.com/office/drawing/2014/main" id="{691C36D7-C03F-8246-BC14-9E10E0029967}"/>
              </a:ext>
            </a:extLst>
          </p:cNvPr>
          <p:cNvGrpSpPr/>
          <p:nvPr/>
        </p:nvGrpSpPr>
        <p:grpSpPr>
          <a:xfrm>
            <a:off x="6281928" y="4753831"/>
            <a:ext cx="864220" cy="713678"/>
            <a:chOff x="6281928" y="4753831"/>
            <a:chExt cx="864220" cy="713678"/>
          </a:xfrm>
        </p:grpSpPr>
        <p:sp>
          <p:nvSpPr>
            <p:cNvPr id="43" name="Arrow: Pentagon 42">
              <a:extLst>
                <a:ext uri="{FF2B5EF4-FFF2-40B4-BE49-F238E27FC236}">
                  <a16:creationId xmlns:a16="http://schemas.microsoft.com/office/drawing/2014/main" id="{A7867D6C-513F-48BE-A0A5-0F5F27050587}"/>
                </a:ext>
              </a:extLst>
            </p:cNvPr>
            <p:cNvSpPr/>
            <p:nvPr/>
          </p:nvSpPr>
          <p:spPr>
            <a:xfrm>
              <a:off x="6281928" y="4753831"/>
              <a:ext cx="864220" cy="713678"/>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4" name="Graphic 43" descr="Checkmark with solid fill">
              <a:extLst>
                <a:ext uri="{FF2B5EF4-FFF2-40B4-BE49-F238E27FC236}">
                  <a16:creationId xmlns:a16="http://schemas.microsoft.com/office/drawing/2014/main" id="{F039E18C-1391-46E1-B6CA-D6BF73E36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7376" y="4945962"/>
              <a:ext cx="365760" cy="365760"/>
            </a:xfrm>
            <a:prstGeom prst="rect">
              <a:avLst/>
            </a:prstGeom>
          </p:spPr>
        </p:pic>
      </p:grpSp>
      <p:sp>
        <p:nvSpPr>
          <p:cNvPr id="4" name="Slide Number Placeholder 3">
            <a:extLst>
              <a:ext uri="{FF2B5EF4-FFF2-40B4-BE49-F238E27FC236}">
                <a16:creationId xmlns:a16="http://schemas.microsoft.com/office/drawing/2014/main" id="{8122341E-5906-4E0B-9C43-9752550058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27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9052-1194-461D-86BF-CBA0BFD0A70C}"/>
              </a:ext>
            </a:extLst>
          </p:cNvPr>
          <p:cNvSpPr>
            <a:spLocks noGrp="1"/>
          </p:cNvSpPr>
          <p:nvPr>
            <p:ph type="title"/>
          </p:nvPr>
        </p:nvSpPr>
        <p:spPr/>
        <p:txBody>
          <a:bodyPr/>
          <a:lstStyle/>
          <a:p>
            <a:r>
              <a:rPr lang="en-US" dirty="0"/>
              <a:t>Current State Overview</a:t>
            </a:r>
          </a:p>
        </p:txBody>
      </p:sp>
      <p:sp>
        <p:nvSpPr>
          <p:cNvPr id="5" name="TextBox 4">
            <a:extLst>
              <a:ext uri="{FF2B5EF4-FFF2-40B4-BE49-F238E27FC236}">
                <a16:creationId xmlns:a16="http://schemas.microsoft.com/office/drawing/2014/main" id="{1F7F4B7C-CDC3-4381-9D7F-DD89DC237453}"/>
              </a:ext>
            </a:extLst>
          </p:cNvPr>
          <p:cNvSpPr txBox="1"/>
          <p:nvPr/>
        </p:nvSpPr>
        <p:spPr>
          <a:xfrm>
            <a:off x="10151061" y="125846"/>
            <a:ext cx="1970049"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Current State</a:t>
            </a:r>
          </a:p>
        </p:txBody>
      </p:sp>
      <p:sp>
        <p:nvSpPr>
          <p:cNvPr id="6" name="Oval 5">
            <a:extLst>
              <a:ext uri="{FF2B5EF4-FFF2-40B4-BE49-F238E27FC236}">
                <a16:creationId xmlns:a16="http://schemas.microsoft.com/office/drawing/2014/main" id="{5A68034C-26DA-4838-BB7E-7721EACE7896}"/>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2</a:t>
            </a:r>
          </a:p>
        </p:txBody>
      </p:sp>
      <p:sp>
        <p:nvSpPr>
          <p:cNvPr id="3" name="Text Placeholder 2">
            <a:extLst>
              <a:ext uri="{FF2B5EF4-FFF2-40B4-BE49-F238E27FC236}">
                <a16:creationId xmlns:a16="http://schemas.microsoft.com/office/drawing/2014/main" id="{AF7409B9-72FE-4831-98AD-E93B3837E2BD}"/>
              </a:ext>
            </a:extLst>
          </p:cNvPr>
          <p:cNvSpPr>
            <a:spLocks noGrp="1"/>
          </p:cNvSpPr>
          <p:nvPr>
            <p:ph type="body" idx="1"/>
          </p:nvPr>
        </p:nvSpPr>
        <p:spPr>
          <a:xfrm>
            <a:off x="1066800" y="914400"/>
            <a:ext cx="10058400" cy="601977"/>
          </a:xfrm>
        </p:spPr>
        <p:txBody>
          <a:bodyPr/>
          <a:lstStyle/>
          <a:p>
            <a:r>
              <a:rPr lang="en-US" u="none" strike="noStrike" baseline="0" dirty="0">
                <a:solidFill>
                  <a:srgbClr val="000000"/>
                </a:solidFill>
              </a:rPr>
              <a:t>Stony Brook’s distributed current state model prioritizes local control and quality assurance of CP&amp;EE programming; however, the model is not optimized for scale. </a:t>
            </a:r>
            <a:endParaRPr lang="en-US" dirty="0"/>
          </a:p>
          <a:p>
            <a:pPr>
              <a:spcBef>
                <a:spcPts val="600"/>
              </a:spcBef>
            </a:pPr>
            <a:endParaRPr lang="en-US" dirty="0"/>
          </a:p>
          <a:p>
            <a:endParaRPr lang="en-US" dirty="0"/>
          </a:p>
        </p:txBody>
      </p:sp>
      <p:graphicFrame>
        <p:nvGraphicFramePr>
          <p:cNvPr id="7" name="Table 15">
            <a:extLst>
              <a:ext uri="{FF2B5EF4-FFF2-40B4-BE49-F238E27FC236}">
                <a16:creationId xmlns:a16="http://schemas.microsoft.com/office/drawing/2014/main" id="{68C8DC1B-B5D7-4AD8-9DA5-E0AEFF3199F3}"/>
              </a:ext>
            </a:extLst>
          </p:cNvPr>
          <p:cNvGraphicFramePr>
            <a:graphicFrameLocks noGrp="1"/>
          </p:cNvGraphicFramePr>
          <p:nvPr>
            <p:extLst>
              <p:ext uri="{D42A27DB-BD31-4B8C-83A1-F6EECF244321}">
                <p14:modId xmlns:p14="http://schemas.microsoft.com/office/powerpoint/2010/main" val="2739233779"/>
              </p:ext>
            </p:extLst>
          </p:nvPr>
        </p:nvGraphicFramePr>
        <p:xfrm>
          <a:off x="1066800" y="1390919"/>
          <a:ext cx="10058400" cy="3566160"/>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3974380627"/>
                    </a:ext>
                  </a:extLst>
                </a:gridCol>
                <a:gridCol w="5029200">
                  <a:extLst>
                    <a:ext uri="{9D8B030D-6E8A-4147-A177-3AD203B41FA5}">
                      <a16:colId xmlns:a16="http://schemas.microsoft.com/office/drawing/2014/main" val="948662161"/>
                    </a:ext>
                  </a:extLst>
                </a:gridCol>
              </a:tblGrid>
              <a:tr h="731520">
                <a:tc>
                  <a:txBody>
                    <a:bodyPr/>
                    <a:lstStyle/>
                    <a:p>
                      <a:pPr algn="ctr"/>
                      <a:r>
                        <a:rPr lang="en-US" sz="1800" b="1" i="0" dirty="0">
                          <a:latin typeface="Effra" panose="020B0603020203020204" pitchFamily="34" charset="0"/>
                          <a:ea typeface="Verdana" panose="020B0604030504040204" pitchFamily="34" charset="0"/>
                        </a:rPr>
                        <a:t>Benefits</a:t>
                      </a:r>
                    </a:p>
                  </a:txBody>
                  <a:tcPr anchor="ctr"/>
                </a:tc>
                <a:tc>
                  <a:txBody>
                    <a:bodyPr/>
                    <a:lstStyle/>
                    <a:p>
                      <a:pPr algn="ctr"/>
                      <a:r>
                        <a:rPr lang="en-US" sz="1800" b="1" i="0" dirty="0">
                          <a:latin typeface="Effra" panose="020B0603020203020204" pitchFamily="34" charset="0"/>
                          <a:ea typeface="Verdana" panose="020B0604030504040204" pitchFamily="34" charset="0"/>
                        </a:rPr>
                        <a:t>Limitations</a:t>
                      </a:r>
                    </a:p>
                  </a:txBody>
                  <a:tcPr anchor="ctr"/>
                </a:tc>
                <a:extLst>
                  <a:ext uri="{0D108BD9-81ED-4DB2-BD59-A6C34878D82A}">
                    <a16:rowId xmlns:a16="http://schemas.microsoft.com/office/drawing/2014/main" val="3989875558"/>
                  </a:ext>
                </a:extLst>
              </a:tr>
              <a:tr h="370840">
                <a:tc>
                  <a:txBody>
                    <a:bodyPr/>
                    <a:lstStyle/>
                    <a:p>
                      <a:pPr marL="285750" indent="-285750">
                        <a:spcBef>
                          <a:spcPts val="600"/>
                        </a:spcBef>
                        <a:buFont typeface="Arial" panose="020B0604020202020204" pitchFamily="34" charset="0"/>
                        <a:buChar char="•"/>
                      </a:pPr>
                      <a:r>
                        <a:rPr lang="en-US" sz="1600" b="1" i="0" dirty="0">
                          <a:latin typeface="Effra" panose="020B0603020203020204" pitchFamily="34" charset="0"/>
                          <a:ea typeface="Verdana" panose="020B0604030504040204" pitchFamily="34" charset="0"/>
                        </a:rPr>
                        <a:t>Colleges and schools have local control and agency to develop tailored offerings</a:t>
                      </a: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600" b="1" i="0" dirty="0">
                          <a:latin typeface="Effra" panose="020B0603020203020204" pitchFamily="34" charset="0"/>
                          <a:ea typeface="Verdana" panose="020B0604030504040204" pitchFamily="34" charset="0"/>
                        </a:rPr>
                        <a:t>Program approval structure prioritizes academic quality</a:t>
                      </a: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600" b="1" i="0" dirty="0">
                          <a:latin typeface="Effra" panose="020B0603020203020204" pitchFamily="34" charset="0"/>
                          <a:ea typeface="Verdana" panose="020B0604030504040204" pitchFamily="34" charset="0"/>
                        </a:rPr>
                        <a:t>The School of Professional Development (SPD) has established partnerships with other colleges and schools</a:t>
                      </a:r>
                    </a:p>
                    <a:p>
                      <a:pPr algn="ctr"/>
                      <a:endParaRPr lang="en-US" sz="1600" b="1" i="0" dirty="0">
                        <a:latin typeface="Effra" panose="020B0603020203020204" pitchFamily="34" charset="0"/>
                        <a:ea typeface="Verdana" panose="020B0604030504040204" pitchFamily="34" charset="0"/>
                      </a:endParaRPr>
                    </a:p>
                  </a:txBody>
                  <a:tcPr/>
                </a:tc>
                <a:tc>
                  <a:txBody>
                    <a:bodyPr/>
                    <a:lstStyle/>
                    <a:p>
                      <a:pPr marL="285750" indent="-285750">
                        <a:spcBef>
                          <a:spcPts val="600"/>
                        </a:spcBef>
                        <a:buFont typeface="Arial" panose="020B0604020202020204" pitchFamily="34" charset="0"/>
                        <a:buChar char="•"/>
                      </a:pPr>
                      <a:r>
                        <a:rPr lang="en-US" sz="1600" b="1" i="0" dirty="0">
                          <a:latin typeface="Effra" panose="020B0603020203020204" pitchFamily="34" charset="0"/>
                          <a:ea typeface="Verdana" panose="020B0604030504040204" pitchFamily="34" charset="0"/>
                        </a:rPr>
                        <a:t>Distributed ownership and limited awareness of CP&amp;EE programs across the University</a:t>
                      </a:r>
                    </a:p>
                    <a:p>
                      <a:pPr marL="285750" indent="-285750">
                        <a:spcBef>
                          <a:spcPts val="600"/>
                        </a:spcBef>
                        <a:buFont typeface="Arial" panose="020B0604020202020204" pitchFamily="34" charset="0"/>
                        <a:buChar char="•"/>
                      </a:pPr>
                      <a:r>
                        <a:rPr lang="en-US" sz="1600" b="1" i="0" dirty="0">
                          <a:latin typeface="Effra" panose="020B0603020203020204" pitchFamily="34" charset="0"/>
                          <a:ea typeface="Verdana" panose="020B0604030504040204" pitchFamily="34" charset="0"/>
                        </a:rPr>
                        <a:t>Limited communication and coordination among units for CP&amp;EE</a:t>
                      </a:r>
                    </a:p>
                    <a:p>
                      <a:pPr marL="285750" indent="-285750">
                        <a:spcBef>
                          <a:spcPts val="600"/>
                        </a:spcBef>
                        <a:buFont typeface="Arial" panose="020B0604020202020204" pitchFamily="34" charset="0"/>
                        <a:buChar char="•"/>
                      </a:pPr>
                      <a:r>
                        <a:rPr lang="en-US" sz="1600" b="1" i="0" dirty="0">
                          <a:latin typeface="Effra" panose="020B0603020203020204" pitchFamily="34" charset="0"/>
                          <a:ea typeface="Verdana"/>
                          <a:cs typeface="Effra" panose="020B0603020203020204" pitchFamily="34" charset="0"/>
                        </a:rPr>
                        <a:t>Revenue-share model could more effectively incentivize collaboration and innovation</a:t>
                      </a:r>
                    </a:p>
                    <a:p>
                      <a:pPr marL="285750" indent="-285750">
                        <a:spcBef>
                          <a:spcPts val="600"/>
                        </a:spcBef>
                        <a:buFont typeface="Arial" panose="020B0604020202020204" pitchFamily="34" charset="0"/>
                        <a:buChar char="•"/>
                      </a:pPr>
                      <a:r>
                        <a:rPr lang="en-US" sz="1600" b="1" i="0" dirty="0">
                          <a:latin typeface="Effra" panose="020B0603020203020204" pitchFamily="34" charset="0"/>
                          <a:ea typeface="Verdana" panose="020B0604030504040204" pitchFamily="34" charset="0"/>
                        </a:rPr>
                        <a:t>Limited capacity and support for marketing, market research, and technology infrastructure</a:t>
                      </a:r>
                    </a:p>
                    <a:p>
                      <a:pPr marL="285750" indent="-285750">
                        <a:spcBef>
                          <a:spcPts val="600"/>
                        </a:spcBef>
                        <a:buFont typeface="Arial" panose="020B0604020202020204" pitchFamily="34" charset="0"/>
                        <a:buChar char="•"/>
                      </a:pPr>
                      <a:r>
                        <a:rPr lang="en-US" sz="1600" b="1" i="0" dirty="0">
                          <a:latin typeface="Effra" panose="020B0603020203020204" pitchFamily="34" charset="0"/>
                          <a:ea typeface="Verdana" panose="020B0604030504040204" pitchFamily="34" charset="0"/>
                        </a:rPr>
                        <a:t>Program approvals are time-consuming and limit market-responsiveness</a:t>
                      </a:r>
                    </a:p>
                  </a:txBody>
                  <a:tcPr/>
                </a:tc>
                <a:extLst>
                  <a:ext uri="{0D108BD9-81ED-4DB2-BD59-A6C34878D82A}">
                    <a16:rowId xmlns:a16="http://schemas.microsoft.com/office/drawing/2014/main" val="3042829114"/>
                  </a:ext>
                </a:extLst>
              </a:tr>
            </a:tbl>
          </a:graphicData>
        </a:graphic>
      </p:graphicFrame>
      <p:cxnSp>
        <p:nvCxnSpPr>
          <p:cNvPr id="8" name="Straight Connector 7">
            <a:extLst>
              <a:ext uri="{FF2B5EF4-FFF2-40B4-BE49-F238E27FC236}">
                <a16:creationId xmlns:a16="http://schemas.microsoft.com/office/drawing/2014/main" id="{8149249B-B4CA-4412-B662-B88A6D4B7565}"/>
              </a:ext>
              <a:ext uri="{C183D7F6-B498-43B3-948B-1728B52AA6E4}">
                <adec:decorative xmlns:adec="http://schemas.microsoft.com/office/drawing/2017/decorative" val="1"/>
              </a:ext>
            </a:extLst>
          </p:cNvPr>
          <p:cNvCxnSpPr>
            <a:cxnSpLocks/>
          </p:cNvCxnSpPr>
          <p:nvPr/>
        </p:nvCxnSpPr>
        <p:spPr>
          <a:xfrm>
            <a:off x="1066800" y="2001290"/>
            <a:ext cx="10058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BB14E-D635-4AC1-B793-7D712E4A8CA1}"/>
              </a:ext>
              <a:ext uri="{C183D7F6-B498-43B3-948B-1728B52AA6E4}">
                <adec:decorative xmlns:adec="http://schemas.microsoft.com/office/drawing/2017/decorative" val="1"/>
              </a:ext>
            </a:extLst>
          </p:cNvPr>
          <p:cNvCxnSpPr>
            <a:cxnSpLocks/>
          </p:cNvCxnSpPr>
          <p:nvPr/>
        </p:nvCxnSpPr>
        <p:spPr>
          <a:xfrm>
            <a:off x="1066800" y="1516381"/>
            <a:ext cx="10058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C0C5F6-1D92-4930-BABC-9A9376CC1CC6}"/>
              </a:ext>
              <a:ext uri="{C183D7F6-B498-43B3-948B-1728B52AA6E4}">
                <adec:decorative xmlns:adec="http://schemas.microsoft.com/office/drawing/2017/decorative" val="1"/>
              </a:ext>
            </a:extLst>
          </p:cNvPr>
          <p:cNvCxnSpPr>
            <a:cxnSpLocks/>
          </p:cNvCxnSpPr>
          <p:nvPr/>
        </p:nvCxnSpPr>
        <p:spPr>
          <a:xfrm flipV="1">
            <a:off x="6098389" y="1516382"/>
            <a:ext cx="0" cy="422147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74F3D76-FB41-4ADC-9D6D-9BC79386C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E8869-C34C-43FE-A95C-757D91801CC4}"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18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057D-C320-4E9D-931B-5C132FB60375}"/>
              </a:ext>
            </a:extLst>
          </p:cNvPr>
          <p:cNvSpPr>
            <a:spLocks noGrp="1"/>
          </p:cNvSpPr>
          <p:nvPr>
            <p:ph type="title"/>
          </p:nvPr>
        </p:nvSpPr>
        <p:spPr/>
        <p:txBody>
          <a:bodyPr/>
          <a:lstStyle/>
          <a:p>
            <a:r>
              <a:rPr lang="en-US" dirty="0"/>
              <a:t>Organizational Model Options</a:t>
            </a:r>
          </a:p>
        </p:txBody>
      </p:sp>
      <p:sp>
        <p:nvSpPr>
          <p:cNvPr id="21" name="TextBox 20">
            <a:extLst>
              <a:ext uri="{FF2B5EF4-FFF2-40B4-BE49-F238E27FC236}">
                <a16:creationId xmlns:a16="http://schemas.microsoft.com/office/drawing/2014/main" id="{3B9EC02F-84E5-4BAC-B0E7-E052A8A23814}"/>
              </a:ext>
            </a:extLst>
          </p:cNvPr>
          <p:cNvSpPr txBox="1"/>
          <p:nvPr/>
        </p:nvSpPr>
        <p:spPr>
          <a:xfrm>
            <a:off x="10151061" y="125846"/>
            <a:ext cx="1970049" cy="215444"/>
          </a:xfrm>
          <a:prstGeom prst="rect">
            <a:avLst/>
          </a:prstGeom>
        </p:spPr>
        <p:txBody>
          <a:bodyPr wrap="square" lIns="0" tIns="0" rIns="0" bIns="0" rtlCol="0">
            <a:spAutoFit/>
          </a:bodyPr>
          <a:lstStyle/>
          <a:p>
            <a:pPr algn="l"/>
            <a:r>
              <a:rPr lang="en-US" sz="1400" b="1" dirty="0">
                <a:solidFill>
                  <a:schemeClr val="accent1"/>
                </a:solidFill>
                <a:latin typeface="Effra" panose="020B0603020203020204" pitchFamily="34" charset="0"/>
                <a:ea typeface="Verdana" panose="020B0604030504040204" pitchFamily="34" charset="0"/>
              </a:rPr>
              <a:t>Current State</a:t>
            </a:r>
          </a:p>
        </p:txBody>
      </p:sp>
      <p:sp>
        <p:nvSpPr>
          <p:cNvPr id="22" name="Oval 21">
            <a:extLst>
              <a:ext uri="{FF2B5EF4-FFF2-40B4-BE49-F238E27FC236}">
                <a16:creationId xmlns:a16="http://schemas.microsoft.com/office/drawing/2014/main" id="{485CC9FE-B7B6-4AFA-9F08-038F107CDDB5}"/>
              </a:ext>
            </a:extLst>
          </p:cNvPr>
          <p:cNvSpPr/>
          <p:nvPr/>
        </p:nvSpPr>
        <p:spPr>
          <a:xfrm>
            <a:off x="11552253" y="34458"/>
            <a:ext cx="39029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Effra" panose="020B0603020203020204" pitchFamily="34" charset="0"/>
                <a:ea typeface="Verdana" panose="020B0604030504040204" pitchFamily="34" charset="0"/>
              </a:rPr>
              <a:t>2</a:t>
            </a:r>
          </a:p>
        </p:txBody>
      </p:sp>
      <p:sp>
        <p:nvSpPr>
          <p:cNvPr id="5" name="Text Placeholder 4">
            <a:extLst>
              <a:ext uri="{FF2B5EF4-FFF2-40B4-BE49-F238E27FC236}">
                <a16:creationId xmlns:a16="http://schemas.microsoft.com/office/drawing/2014/main" id="{65D67F93-E862-4A7E-8C23-48977F61FD83}"/>
              </a:ext>
            </a:extLst>
          </p:cNvPr>
          <p:cNvSpPr>
            <a:spLocks noGrp="1"/>
          </p:cNvSpPr>
          <p:nvPr>
            <p:ph type="body" idx="1"/>
          </p:nvPr>
        </p:nvSpPr>
        <p:spPr>
          <a:xfrm>
            <a:off x="1066800" y="914401"/>
            <a:ext cx="10058400" cy="837920"/>
          </a:xfrm>
        </p:spPr>
        <p:txBody>
          <a:bodyPr/>
          <a:lstStyle/>
          <a:p>
            <a:r>
              <a:rPr lang="en-US" dirty="0"/>
              <a:t>Transitioning to a more integrated model may bring existing assets and units into greater coordination, minimize transactional friction and barriers to impact, and stimulate near-term growth in CP&amp;EE without creating significant cultural and organizational disruption.</a:t>
            </a:r>
          </a:p>
          <a:p>
            <a:endParaRPr lang="en-US" dirty="0"/>
          </a:p>
        </p:txBody>
      </p:sp>
      <p:graphicFrame>
        <p:nvGraphicFramePr>
          <p:cNvPr id="7" name="Table 7">
            <a:extLst>
              <a:ext uri="{FF2B5EF4-FFF2-40B4-BE49-F238E27FC236}">
                <a16:creationId xmlns:a16="http://schemas.microsoft.com/office/drawing/2014/main" id="{00CC9E61-774F-4963-A682-EDFFDEF64048}"/>
              </a:ext>
            </a:extLst>
          </p:cNvPr>
          <p:cNvGraphicFramePr>
            <a:graphicFrameLocks noGrp="1"/>
          </p:cNvGraphicFramePr>
          <p:nvPr>
            <p:extLst>
              <p:ext uri="{D42A27DB-BD31-4B8C-83A1-F6EECF244321}">
                <p14:modId xmlns:p14="http://schemas.microsoft.com/office/powerpoint/2010/main" val="2144868316"/>
              </p:ext>
            </p:extLst>
          </p:nvPr>
        </p:nvGraphicFramePr>
        <p:xfrm>
          <a:off x="1608751" y="1775316"/>
          <a:ext cx="8979036" cy="2642829"/>
        </p:xfrm>
        <a:graphic>
          <a:graphicData uri="http://schemas.openxmlformats.org/drawingml/2006/table">
            <a:tbl>
              <a:tblPr firstRow="1" bandRow="1">
                <a:tableStyleId>{2D5ABB26-0587-4C30-8999-92F81FD0307C}</a:tableStyleId>
              </a:tblPr>
              <a:tblGrid>
                <a:gridCol w="2993012">
                  <a:extLst>
                    <a:ext uri="{9D8B030D-6E8A-4147-A177-3AD203B41FA5}">
                      <a16:colId xmlns:a16="http://schemas.microsoft.com/office/drawing/2014/main" val="1119717944"/>
                    </a:ext>
                  </a:extLst>
                </a:gridCol>
                <a:gridCol w="2993012">
                  <a:extLst>
                    <a:ext uri="{9D8B030D-6E8A-4147-A177-3AD203B41FA5}">
                      <a16:colId xmlns:a16="http://schemas.microsoft.com/office/drawing/2014/main" val="3817859667"/>
                    </a:ext>
                  </a:extLst>
                </a:gridCol>
                <a:gridCol w="2993012">
                  <a:extLst>
                    <a:ext uri="{9D8B030D-6E8A-4147-A177-3AD203B41FA5}">
                      <a16:colId xmlns:a16="http://schemas.microsoft.com/office/drawing/2014/main" val="2550332005"/>
                    </a:ext>
                  </a:extLst>
                </a:gridCol>
              </a:tblGrid>
              <a:tr h="411357">
                <a:tc>
                  <a:txBody>
                    <a:bodyPr/>
                    <a:lstStyle/>
                    <a:p>
                      <a:pPr algn="ctr"/>
                      <a:r>
                        <a:rPr lang="en-US" sz="1300" b="1" i="0" u="none" dirty="0">
                          <a:solidFill>
                            <a:schemeClr val="accent1"/>
                          </a:solidFill>
                          <a:latin typeface="Effra" panose="020B0603020203020204" pitchFamily="34" charset="0"/>
                          <a:ea typeface="Verdana" panose="020B0604030504040204" pitchFamily="34" charset="0"/>
                        </a:rPr>
                        <a:t>Largely Integrated Model</a:t>
                      </a:r>
                    </a:p>
                  </a:txBody>
                  <a:tcPr anchor="ctr"/>
                </a:tc>
                <a:tc>
                  <a:txBody>
                    <a:bodyPr/>
                    <a:lstStyle/>
                    <a:p>
                      <a:pPr algn="ctr"/>
                      <a:r>
                        <a:rPr lang="en-US" sz="1300" b="1" i="0" u="none" dirty="0">
                          <a:solidFill>
                            <a:schemeClr val="accent1"/>
                          </a:solidFill>
                          <a:latin typeface="Effra" panose="020B0603020203020204" pitchFamily="34" charset="0"/>
                          <a:ea typeface="Verdana" panose="020B0604030504040204" pitchFamily="34" charset="0"/>
                        </a:rPr>
                        <a:t>Hybrid Model</a:t>
                      </a:r>
                    </a:p>
                  </a:txBody>
                  <a:tcPr anchor="ctr"/>
                </a:tc>
                <a:tc>
                  <a:txBody>
                    <a:bodyPr/>
                    <a:lstStyle/>
                    <a:p>
                      <a:pPr algn="ctr"/>
                      <a:r>
                        <a:rPr lang="en-US" sz="1300" b="1" i="0" u="none" dirty="0">
                          <a:solidFill>
                            <a:schemeClr val="accent1"/>
                          </a:solidFill>
                          <a:latin typeface="Effra" panose="020B0603020203020204" pitchFamily="34" charset="0"/>
                          <a:ea typeface="Verdana" panose="020B0604030504040204" pitchFamily="34" charset="0"/>
                        </a:rPr>
                        <a:t>Largely Independent Model</a:t>
                      </a:r>
                    </a:p>
                  </a:txBody>
                  <a:tcPr anchor="ctr"/>
                </a:tc>
                <a:extLst>
                  <a:ext uri="{0D108BD9-81ED-4DB2-BD59-A6C34878D82A}">
                    <a16:rowId xmlns:a16="http://schemas.microsoft.com/office/drawing/2014/main" val="977665452"/>
                  </a:ext>
                </a:extLst>
              </a:tr>
              <a:tr h="2231472">
                <a:tc>
                  <a:txBody>
                    <a:bodyPr/>
                    <a:lstStyle/>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CPE unit works closely with other institutional units to develop, deliver, and market their programs</a:t>
                      </a:r>
                    </a:p>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Lower degree of central support structure for CPE</a:t>
                      </a:r>
                    </a:p>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Tuition revenue flows through other institutional units</a:t>
                      </a:r>
                    </a:p>
                  </a:txBody>
                  <a:tcPr/>
                </a:tc>
                <a:tc>
                  <a:txBody>
                    <a:bodyPr/>
                    <a:lstStyle/>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Institutional resources assist with some program development, delivery and administration for CPE programs </a:t>
                      </a:r>
                    </a:p>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Higher degree of support from CPE unit</a:t>
                      </a:r>
                    </a:p>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CPE unit helps maintain consistency across offerings</a:t>
                      </a:r>
                    </a:p>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Tuition revenue models vary</a:t>
                      </a:r>
                    </a:p>
                  </a:txBody>
                  <a:tcPr/>
                </a:tc>
                <a:tc>
                  <a:txBody>
                    <a:bodyPr/>
                    <a:lstStyle/>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CPE unit operates as a distinct yet complementary institutional brand</a:t>
                      </a:r>
                    </a:p>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Programs developed and administered by central unit</a:t>
                      </a:r>
                    </a:p>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Dedicated faculty and staff and substantial infrastructure</a:t>
                      </a:r>
                    </a:p>
                    <a:p>
                      <a:pPr marL="285750" indent="-285750" algn="l">
                        <a:spcAft>
                          <a:spcPts val="600"/>
                        </a:spcAft>
                        <a:buFont typeface="Arial" panose="020B0604020202020204" pitchFamily="34" charset="0"/>
                        <a:buChar char="•"/>
                      </a:pPr>
                      <a:r>
                        <a:rPr lang="en-US" sz="1300" b="1" i="0" dirty="0">
                          <a:latin typeface="Effra" panose="020B0603020203020204" pitchFamily="34" charset="0"/>
                          <a:ea typeface="Verdana" panose="020B0604030504040204" pitchFamily="34" charset="0"/>
                        </a:rPr>
                        <a:t>Tuition revenue flows through CPE unit</a:t>
                      </a:r>
                    </a:p>
                  </a:txBody>
                  <a:tcPr/>
                </a:tc>
                <a:extLst>
                  <a:ext uri="{0D108BD9-81ED-4DB2-BD59-A6C34878D82A}">
                    <a16:rowId xmlns:a16="http://schemas.microsoft.com/office/drawing/2014/main" val="569479903"/>
                  </a:ext>
                </a:extLst>
              </a:tr>
            </a:tbl>
          </a:graphicData>
        </a:graphic>
      </p:graphicFrame>
      <p:sp>
        <p:nvSpPr>
          <p:cNvPr id="3" name="Arrow: Left-Right 2" descr="Bar with arrows on the left and right ends">
            <a:extLst>
              <a:ext uri="{FF2B5EF4-FFF2-40B4-BE49-F238E27FC236}">
                <a16:creationId xmlns:a16="http://schemas.microsoft.com/office/drawing/2014/main" id="{1AC03A94-D0FA-49D0-B18C-56BBAC0C2E86}"/>
              </a:ext>
            </a:extLst>
          </p:cNvPr>
          <p:cNvSpPr/>
          <p:nvPr/>
        </p:nvSpPr>
        <p:spPr>
          <a:xfrm>
            <a:off x="1066800" y="4379499"/>
            <a:ext cx="10058400" cy="10106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95D1CB8-2FBD-49EC-A2B7-E029AEAF821F}"/>
              </a:ext>
            </a:extLst>
          </p:cNvPr>
          <p:cNvSpPr txBox="1"/>
          <p:nvPr/>
        </p:nvSpPr>
        <p:spPr>
          <a:xfrm>
            <a:off x="1588168" y="4780861"/>
            <a:ext cx="2005263" cy="215444"/>
          </a:xfrm>
          <a:prstGeom prst="rect">
            <a:avLst/>
          </a:prstGeom>
        </p:spPr>
        <p:txBody>
          <a:bodyPr wrap="square" lIns="0" tIns="0" rIns="0" bIns="0" rtlCol="0">
            <a:spAutoFit/>
          </a:bodyPr>
          <a:lstStyle/>
          <a:p>
            <a:pPr algn="l"/>
            <a:r>
              <a:rPr lang="en-US" sz="1400" b="1" dirty="0">
                <a:solidFill>
                  <a:schemeClr val="bg1"/>
                </a:solidFill>
                <a:latin typeface="Effra" panose="020B0603020203020204" pitchFamily="34" charset="0"/>
                <a:ea typeface="Verdana" panose="020B0604030504040204" pitchFamily="34" charset="0"/>
              </a:rPr>
              <a:t>More Integrated</a:t>
            </a:r>
          </a:p>
        </p:txBody>
      </p:sp>
      <p:sp>
        <p:nvSpPr>
          <p:cNvPr id="6" name="TextBox 5">
            <a:extLst>
              <a:ext uri="{FF2B5EF4-FFF2-40B4-BE49-F238E27FC236}">
                <a16:creationId xmlns:a16="http://schemas.microsoft.com/office/drawing/2014/main" id="{3260C495-C626-4209-B5D4-EBF8F72FEC1D}"/>
              </a:ext>
            </a:extLst>
          </p:cNvPr>
          <p:cNvSpPr txBox="1"/>
          <p:nvPr/>
        </p:nvSpPr>
        <p:spPr>
          <a:xfrm>
            <a:off x="8697432" y="4780861"/>
            <a:ext cx="1890355" cy="215444"/>
          </a:xfrm>
          <a:prstGeom prst="rect">
            <a:avLst/>
          </a:prstGeom>
        </p:spPr>
        <p:txBody>
          <a:bodyPr wrap="square" lIns="0" tIns="0" rIns="0" bIns="0" rtlCol="0">
            <a:spAutoFit/>
          </a:bodyPr>
          <a:lstStyle/>
          <a:p>
            <a:pPr algn="l"/>
            <a:r>
              <a:rPr lang="en-US" sz="1400" b="1" dirty="0">
                <a:solidFill>
                  <a:schemeClr val="bg1"/>
                </a:solidFill>
                <a:latin typeface="Effra" panose="020B0603020203020204" pitchFamily="34" charset="0"/>
                <a:ea typeface="Verdana" panose="020B0604030504040204" pitchFamily="34" charset="0"/>
              </a:rPr>
              <a:t>More Independent</a:t>
            </a:r>
          </a:p>
        </p:txBody>
      </p:sp>
      <p:pic>
        <p:nvPicPr>
          <p:cNvPr id="1026" name="Picture 2" descr="Georgia Tech logo">
            <a:extLst>
              <a:ext uri="{FF2B5EF4-FFF2-40B4-BE49-F238E27FC236}">
                <a16:creationId xmlns:a16="http://schemas.microsoft.com/office/drawing/2014/main" id="{0C0854BC-05D2-4859-B048-2B1427400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298" y="5216907"/>
            <a:ext cx="1409823" cy="59612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University at Buffalo logo">
            <a:extLst>
              <a:ext uri="{FF2B5EF4-FFF2-40B4-BE49-F238E27FC236}">
                <a16:creationId xmlns:a16="http://schemas.microsoft.com/office/drawing/2014/main" id="{8D54FA7D-1F59-4361-8409-D93B88259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120" y="5294532"/>
            <a:ext cx="1160187" cy="4408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Hofstra University logo">
            <a:extLst>
              <a:ext uri="{FF2B5EF4-FFF2-40B4-BE49-F238E27FC236}">
                <a16:creationId xmlns:a16="http://schemas.microsoft.com/office/drawing/2014/main" id="{95F0F8A4-6CFE-4BCD-88D4-3833BA2A8D9E}"/>
              </a:ext>
            </a:extLst>
          </p:cNvPr>
          <p:cNvPicPr>
            <a:picLocks noChangeAspect="1"/>
          </p:cNvPicPr>
          <p:nvPr/>
        </p:nvPicPr>
        <p:blipFill rotWithShape="1">
          <a:blip r:embed="rId4"/>
          <a:srcRect t="18001" b="14631"/>
          <a:stretch/>
        </p:blipFill>
        <p:spPr>
          <a:xfrm>
            <a:off x="5106185" y="5184280"/>
            <a:ext cx="981728" cy="661374"/>
          </a:xfrm>
          <a:prstGeom prst="rect">
            <a:avLst/>
          </a:prstGeom>
        </p:spPr>
      </p:pic>
      <p:sp>
        <p:nvSpPr>
          <p:cNvPr id="12" name="Rectangle 11" descr="Rectangle rule around Stony Brook University logo">
            <a:extLst>
              <a:ext uri="{FF2B5EF4-FFF2-40B4-BE49-F238E27FC236}">
                <a16:creationId xmlns:a16="http://schemas.microsoft.com/office/drawing/2014/main" id="{66012E73-9808-429C-B911-342B4AE9D868}"/>
              </a:ext>
            </a:extLst>
          </p:cNvPr>
          <p:cNvSpPr/>
          <p:nvPr/>
        </p:nvSpPr>
        <p:spPr>
          <a:xfrm>
            <a:off x="6179099" y="5184280"/>
            <a:ext cx="1630441" cy="6613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tony Brook University logo">
            <a:extLst>
              <a:ext uri="{FF2B5EF4-FFF2-40B4-BE49-F238E27FC236}">
                <a16:creationId xmlns:a16="http://schemas.microsoft.com/office/drawing/2014/main" id="{262C2766-55FF-4C69-9AA2-D892FBBCA2BD}"/>
              </a:ext>
            </a:extLst>
          </p:cNvPr>
          <p:cNvPicPr>
            <a:picLocks noChangeAspect="1"/>
          </p:cNvPicPr>
          <p:nvPr/>
        </p:nvPicPr>
        <p:blipFill>
          <a:blip r:embed="rId5"/>
          <a:stretch>
            <a:fillRect/>
          </a:stretch>
        </p:blipFill>
        <p:spPr>
          <a:xfrm>
            <a:off x="6179099" y="5216126"/>
            <a:ext cx="1630441" cy="597682"/>
          </a:xfrm>
          <a:prstGeom prst="rect">
            <a:avLst/>
          </a:prstGeom>
          <a:ln>
            <a:noFill/>
          </a:ln>
        </p:spPr>
      </p:pic>
      <p:pic>
        <p:nvPicPr>
          <p:cNvPr id="13" name="Picture 12" descr="NYU logo">
            <a:extLst>
              <a:ext uri="{FF2B5EF4-FFF2-40B4-BE49-F238E27FC236}">
                <a16:creationId xmlns:a16="http://schemas.microsoft.com/office/drawing/2014/main" id="{F5E4AFA9-0CF6-4D62-B072-A8B5E94CB4DF}"/>
              </a:ext>
            </a:extLst>
          </p:cNvPr>
          <p:cNvPicPr>
            <a:picLocks noChangeAspect="1"/>
          </p:cNvPicPr>
          <p:nvPr/>
        </p:nvPicPr>
        <p:blipFill>
          <a:blip r:embed="rId6"/>
          <a:stretch>
            <a:fillRect/>
          </a:stretch>
        </p:blipFill>
        <p:spPr>
          <a:xfrm>
            <a:off x="8541852" y="5330301"/>
            <a:ext cx="1002084" cy="369332"/>
          </a:xfrm>
          <a:prstGeom prst="rect">
            <a:avLst/>
          </a:prstGeom>
        </p:spPr>
      </p:pic>
      <p:pic>
        <p:nvPicPr>
          <p:cNvPr id="18" name="Picture 6" descr="UC San Diego logo">
            <a:extLst>
              <a:ext uri="{FF2B5EF4-FFF2-40B4-BE49-F238E27FC236}">
                <a16:creationId xmlns:a16="http://schemas.microsoft.com/office/drawing/2014/main" id="{17488440-2319-4DD9-9B4D-7C3460CE4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4901" y="5413141"/>
            <a:ext cx="1070727" cy="20365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id="{CDBAA512-36DD-4F94-BE63-6BC766DF995F}"/>
              </a:ext>
            </a:extLst>
          </p:cNvPr>
          <p:cNvSpPr txBox="1"/>
          <p:nvPr/>
        </p:nvSpPr>
        <p:spPr>
          <a:xfrm>
            <a:off x="3874168" y="6023582"/>
            <a:ext cx="5991727" cy="646331"/>
          </a:xfrm>
          <a:prstGeom prst="rect">
            <a:avLst/>
          </a:prstGeom>
          <a:noFill/>
        </p:spPr>
        <p:txBody>
          <a:bodyPr wrap="square" rtlCol="0">
            <a:spAutoFit/>
          </a:bodyPr>
          <a:lstStyle/>
          <a:p>
            <a:r>
              <a:rPr lang="en-US" sz="900" b="1" dirty="0">
                <a:latin typeface="Effra" panose="020B0603020203020204" pitchFamily="34" charset="0"/>
                <a:ea typeface="Verdana" panose="020B0604030504040204" pitchFamily="34" charset="0"/>
              </a:rPr>
              <a:t>Notes: </a:t>
            </a:r>
          </a:p>
          <a:p>
            <a:pPr marL="171450" indent="-171450">
              <a:buFont typeface="Arial" panose="020B0604020202020204" pitchFamily="34" charset="0"/>
              <a:buChar char="•"/>
            </a:pPr>
            <a:r>
              <a:rPr lang="en-US" sz="900" b="1" dirty="0">
                <a:latin typeface="Effra" panose="020B0603020203020204" pitchFamily="34" charset="0"/>
                <a:ea typeface="Verdana" panose="020B0604030504040204" pitchFamily="34" charset="0"/>
              </a:rPr>
              <a:t>Most CPE units do not include executive education, which is often housed in business schools.</a:t>
            </a:r>
          </a:p>
          <a:p>
            <a:pPr marL="171450" indent="-171450">
              <a:buFont typeface="Arial" panose="020B0604020202020204" pitchFamily="34" charset="0"/>
              <a:buChar char="•"/>
            </a:pPr>
            <a:r>
              <a:rPr lang="en-US" sz="900" b="1" dirty="0">
                <a:latin typeface="Effra" panose="020B0603020203020204" pitchFamily="34" charset="0"/>
                <a:ea typeface="Verdana" panose="020B0604030504040204" pitchFamily="34" charset="0"/>
              </a:rPr>
              <a:t>This visual aid is a rough, linear approximation. The degree of integration / independence of an institution’s continuing and professional education organizational model is multi-dimensional.</a:t>
            </a:r>
          </a:p>
        </p:txBody>
      </p:sp>
      <p:sp>
        <p:nvSpPr>
          <p:cNvPr id="8" name="Slide Number Placeholder 7">
            <a:extLst>
              <a:ext uri="{FF2B5EF4-FFF2-40B4-BE49-F238E27FC236}">
                <a16:creationId xmlns:a16="http://schemas.microsoft.com/office/drawing/2014/main" id="{0E433F55-5A36-48AD-8FCA-1B68879392C8}"/>
              </a:ext>
            </a:extLst>
          </p:cNvPr>
          <p:cNvSpPr>
            <a:spLocks noGrp="1"/>
          </p:cNvSpPr>
          <p:nvPr>
            <p:ph type="sldNum" sz="quarter" idx="4"/>
          </p:nvPr>
        </p:nvSpPr>
        <p:spPr>
          <a:xfrm>
            <a:off x="86850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E8869-C34C-43FE-A95C-757D91801CC4}" type="slidenum">
              <a:rPr lang="en-US" smtClean="0"/>
              <a:pPr/>
              <a:t>9</a:t>
            </a:fld>
            <a:endParaRPr lang="en-US" dirty="0"/>
          </a:p>
        </p:txBody>
      </p:sp>
    </p:spTree>
    <p:extLst>
      <p:ext uri="{BB962C8B-B14F-4D97-AF65-F5344CB8AC3E}">
        <p14:creationId xmlns:p14="http://schemas.microsoft.com/office/powerpoint/2010/main" val="1372846237"/>
      </p:ext>
    </p:extLst>
  </p:cSld>
  <p:clrMapOvr>
    <a:masterClrMapping/>
  </p:clrMapOvr>
</p:sld>
</file>

<file path=ppt/theme/theme1.xml><?xml version="1.0" encoding="utf-8"?>
<a:theme xmlns:a="http://schemas.openxmlformats.org/drawingml/2006/main" name="Office Theme">
  <a:themeElements>
    <a:clrScheme name="SBU Color Palette">
      <a:dk1>
        <a:srgbClr val="000000"/>
      </a:dk1>
      <a:lt1>
        <a:srgbClr val="FFFFFF"/>
      </a:lt1>
      <a:dk2>
        <a:srgbClr val="6B000D"/>
      </a:dk2>
      <a:lt2>
        <a:srgbClr val="BEBEBE"/>
      </a:lt2>
      <a:accent1>
        <a:srgbClr val="990000"/>
      </a:accent1>
      <a:accent2>
        <a:srgbClr val="00549A"/>
      </a:accent2>
      <a:accent3>
        <a:srgbClr val="1791AD"/>
      </a:accent3>
      <a:accent4>
        <a:srgbClr val="BCCF9D"/>
      </a:accent4>
      <a:accent5>
        <a:srgbClr val="F1EA86"/>
      </a:accent5>
      <a:accent6>
        <a:srgbClr val="104147"/>
      </a:accent6>
      <a:hlink>
        <a:srgbClr val="990000"/>
      </a:hlink>
      <a:folHlink>
        <a:srgbClr val="82828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BU Color Palette">
      <a:dk1>
        <a:srgbClr val="000000"/>
      </a:dk1>
      <a:lt1>
        <a:srgbClr val="FFFFFF"/>
      </a:lt1>
      <a:dk2>
        <a:srgbClr val="6B000D"/>
      </a:dk2>
      <a:lt2>
        <a:srgbClr val="BEBEBE"/>
      </a:lt2>
      <a:accent1>
        <a:srgbClr val="990000"/>
      </a:accent1>
      <a:accent2>
        <a:srgbClr val="00549A"/>
      </a:accent2>
      <a:accent3>
        <a:srgbClr val="1791AD"/>
      </a:accent3>
      <a:accent4>
        <a:srgbClr val="BCCF9D"/>
      </a:accent4>
      <a:accent5>
        <a:srgbClr val="F1EA86"/>
      </a:accent5>
      <a:accent6>
        <a:srgbClr val="104147"/>
      </a:accent6>
      <a:hlink>
        <a:srgbClr val="990000"/>
      </a:hlink>
      <a:folHlink>
        <a:srgbClr val="82828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0355 Powerpoint_Template_BrandFonts_WIDE" id="{5D14662A-8BAA-4A48-8855-CB64C93D5119}" vid="{5D2E4CAD-B484-674D-8639-085B21DC4BDE}"/>
    </a:ext>
  </a:extLst>
</a:theme>
</file>

<file path=ppt/theme/theme4.xml><?xml version="1.0" encoding="utf-8"?>
<a:theme xmlns:a="http://schemas.openxmlformats.org/drawingml/2006/main" name="3_Office Theme">
  <a:themeElements>
    <a:clrScheme name="SBU Color Palette">
      <a:dk1>
        <a:srgbClr val="000000"/>
      </a:dk1>
      <a:lt1>
        <a:srgbClr val="FFFFFF"/>
      </a:lt1>
      <a:dk2>
        <a:srgbClr val="6B000D"/>
      </a:dk2>
      <a:lt2>
        <a:srgbClr val="BEBEBE"/>
      </a:lt2>
      <a:accent1>
        <a:srgbClr val="990000"/>
      </a:accent1>
      <a:accent2>
        <a:srgbClr val="00549A"/>
      </a:accent2>
      <a:accent3>
        <a:srgbClr val="1791AD"/>
      </a:accent3>
      <a:accent4>
        <a:srgbClr val="BCCF9D"/>
      </a:accent4>
      <a:accent5>
        <a:srgbClr val="F1EA86"/>
      </a:accent5>
      <a:accent6>
        <a:srgbClr val="104147"/>
      </a:accent6>
      <a:hlink>
        <a:srgbClr val="990000"/>
      </a:hlink>
      <a:folHlink>
        <a:srgbClr val="82828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44C17B3205F748AF6BE3EF05D6A5D1" ma:contentTypeVersion="10" ma:contentTypeDescription="Create a new document." ma:contentTypeScope="" ma:versionID="d528d4544ce7acee2355e94adf5dcd62">
  <xsd:schema xmlns:xsd="http://www.w3.org/2001/XMLSchema" xmlns:xs="http://www.w3.org/2001/XMLSchema" xmlns:p="http://schemas.microsoft.com/office/2006/metadata/properties" xmlns:ns2="5bd18649-8ede-4976-9adc-2d6d8c79644c" xmlns:ns3="deb98ec9-7312-42fd-b800-ec18bf7907a7" targetNamespace="http://schemas.microsoft.com/office/2006/metadata/properties" ma:root="true" ma:fieldsID="a50828a3f3b98da456f4da5fb820a238" ns2:_="" ns3:_="">
    <xsd:import namespace="5bd18649-8ede-4976-9adc-2d6d8c79644c"/>
    <xsd:import namespace="deb98ec9-7312-42fd-b800-ec18bf7907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18649-8ede-4976-9adc-2d6d8c7964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98ec9-7312-42fd-b800-ec18bf7907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35CC9-6D49-4D1E-A34C-F29EE67EF6A9}">
  <ds:schemaRefs>
    <ds:schemaRef ds:uri="5bd18649-8ede-4976-9adc-2d6d8c79644c"/>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deb98ec9-7312-42fd-b800-ec18bf7907a7"/>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50D5DBD-202C-41B9-8C52-42C27B1130DD}">
  <ds:schemaRefs>
    <ds:schemaRef ds:uri="http://schemas.microsoft.com/sharepoint/v3/contenttype/forms"/>
  </ds:schemaRefs>
</ds:datastoreItem>
</file>

<file path=customXml/itemProps3.xml><?xml version="1.0" encoding="utf-8"?>
<ds:datastoreItem xmlns:ds="http://schemas.openxmlformats.org/officeDocument/2006/customXml" ds:itemID="{02AB98BA-E308-488D-8FF8-6165A8193687}">
  <ds:schemaRefs>
    <ds:schemaRef ds:uri="5bd18649-8ede-4976-9adc-2d6d8c79644c"/>
    <ds:schemaRef ds:uri="deb98ec9-7312-42fd-b800-ec18bf7907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25075</TotalTime>
  <Words>4952</Words>
  <Application>Microsoft Macintosh PowerPoint</Application>
  <PresentationFormat>Widescreen</PresentationFormat>
  <Paragraphs>623</Paragraphs>
  <Slides>27</Slides>
  <Notes>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27</vt:i4>
      </vt:variant>
    </vt:vector>
  </HeadingPairs>
  <TitlesOfParts>
    <vt:vector size="44" baseType="lpstr">
      <vt:lpstr>Georgia Bold</vt:lpstr>
      <vt:lpstr>Arial Narrow</vt:lpstr>
      <vt:lpstr>Wingdings</vt:lpstr>
      <vt:lpstr>Calibri</vt:lpstr>
      <vt:lpstr>Effra</vt:lpstr>
      <vt:lpstr>Georgia</vt:lpstr>
      <vt:lpstr>Effra Heavy</vt:lpstr>
      <vt:lpstr>Museo Slab 700</vt:lpstr>
      <vt:lpstr>Arial</vt:lpstr>
      <vt:lpstr>Courier New</vt:lpstr>
      <vt:lpstr>Lucida Grande</vt:lpstr>
      <vt:lpstr>Museo Slab 900</vt:lpstr>
      <vt:lpstr>Museo Slab 300</vt:lpstr>
      <vt:lpstr>Office Theme</vt:lpstr>
      <vt:lpstr>1_Office Theme</vt:lpstr>
      <vt:lpstr>2_Office Theme</vt:lpstr>
      <vt:lpstr>3_Office Theme</vt:lpstr>
      <vt:lpstr>CONTINUING, PROFESSIONAL, AND EXECUTIVE EDUCATION PROPOSAL March 30, 2021</vt:lpstr>
      <vt:lpstr>Table of Contents</vt:lpstr>
      <vt:lpstr>Membership and Participation</vt:lpstr>
      <vt:lpstr>Proposal Overview</vt:lpstr>
      <vt:lpstr>Market Opportunity</vt:lpstr>
      <vt:lpstr>Revenue Opportunity</vt:lpstr>
      <vt:lpstr>Progress to Date</vt:lpstr>
      <vt:lpstr>Current State Overview</vt:lpstr>
      <vt:lpstr>Organizational Model Options</vt:lpstr>
      <vt:lpstr>CP&amp;EE Working Taxonomy</vt:lpstr>
      <vt:lpstr>Current CP&amp;EE Activity</vt:lpstr>
      <vt:lpstr>What We Learned</vt:lpstr>
      <vt:lpstr>Preliminary Recommendations</vt:lpstr>
      <vt:lpstr>The Big Opportunity: Future State Vision</vt:lpstr>
      <vt:lpstr>Form an Office for CP&amp;EE including an Executive Leader and a Steering Committee</vt:lpstr>
      <vt:lpstr>Role of the CP&amp;EE Steering Committee</vt:lpstr>
      <vt:lpstr>Maintain and Evolve the Taxonomy</vt:lpstr>
      <vt:lpstr>Maintain and Evolve the Inventory</vt:lpstr>
      <vt:lpstr>Develop Policies and Processes</vt:lpstr>
      <vt:lpstr>Increase Data Visibility</vt:lpstr>
      <vt:lpstr>Identify and Invest in Capabilities</vt:lpstr>
      <vt:lpstr>Design a Partnering Strategy</vt:lpstr>
      <vt:lpstr>Benefits and Risks</vt:lpstr>
      <vt:lpstr>Implementation Considerations</vt:lpstr>
      <vt:lpstr>Near-Term Priorities</vt:lpstr>
      <vt:lpstr>APPENDIX</vt:lpstr>
      <vt:lpstr>CP&amp;EE Capabilities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Professional, And Executive Education Proposal</dc:title>
  <dc:subject/>
  <dc:creator/>
  <cp:keywords/>
  <dc:description/>
  <cp:lastModifiedBy>Allison Schwartz</cp:lastModifiedBy>
  <cp:revision>339</cp:revision>
  <cp:lastPrinted>2021-03-31T13:29:29Z</cp:lastPrinted>
  <dcterms:created xsi:type="dcterms:W3CDTF">2020-08-04T13:25:37Z</dcterms:created>
  <dcterms:modified xsi:type="dcterms:W3CDTF">2021-06-22T16:12:53Z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0x010100DA44C17B3205F748AF6BE3EF05D6A5D1</vt:lpwstr>
  </property>
</Properties>
</file>